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39" r:id="rId3"/>
    <p:sldId id="340" r:id="rId4"/>
    <p:sldId id="451" r:id="rId5"/>
    <p:sldId id="446" r:id="rId6"/>
    <p:sldId id="450" r:id="rId7"/>
    <p:sldId id="449" r:id="rId8"/>
    <p:sldId id="452" r:id="rId9"/>
    <p:sldId id="453" r:id="rId10"/>
    <p:sldId id="461" r:id="rId11"/>
    <p:sldId id="462" r:id="rId12"/>
    <p:sldId id="463" r:id="rId13"/>
    <p:sldId id="448" r:id="rId14"/>
    <p:sldId id="455" r:id="rId15"/>
    <p:sldId id="456" r:id="rId16"/>
    <p:sldId id="457" r:id="rId17"/>
    <p:sldId id="422" r:id="rId18"/>
    <p:sldId id="464" r:id="rId19"/>
    <p:sldId id="474" r:id="rId20"/>
    <p:sldId id="477" r:id="rId21"/>
    <p:sldId id="470" r:id="rId22"/>
    <p:sldId id="471" r:id="rId23"/>
    <p:sldId id="476" r:id="rId24"/>
    <p:sldId id="473" r:id="rId25"/>
    <p:sldId id="478" r:id="rId26"/>
    <p:sldId id="472" r:id="rId27"/>
    <p:sldId id="479" r:id="rId28"/>
    <p:sldId id="475" r:id="rId29"/>
    <p:sldId id="459" r:id="rId30"/>
    <p:sldId id="460" r:id="rId31"/>
    <p:sldId id="468" r:id="rId32"/>
    <p:sldId id="469" r:id="rId33"/>
    <p:sldId id="481" r:id="rId34"/>
    <p:sldId id="480"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7" userDrawn="1">
          <p15:clr>
            <a:srgbClr val="A4A3A4"/>
          </p15:clr>
        </p15:guide>
        <p15:guide id="2" pos="2157"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008"/>
    <a:srgbClr val="0DB02B"/>
    <a:srgbClr val="DB4300"/>
    <a:srgbClr val="488323"/>
    <a:srgbClr val="397BA5"/>
    <a:srgbClr val="E7E204"/>
    <a:srgbClr val="E8EDF3"/>
    <a:srgbClr val="CEDAE6"/>
    <a:srgbClr val="F47878"/>
    <a:srgbClr val="E88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09" autoAdjust="0"/>
    <p:restoredTop sz="79091" autoAdjust="0"/>
  </p:normalViewPr>
  <p:slideViewPr>
    <p:cSldViewPr>
      <p:cViewPr varScale="1">
        <p:scale>
          <a:sx n="58" d="100"/>
          <a:sy n="58" d="100"/>
        </p:scale>
        <p:origin x="1386" y="66"/>
      </p:cViewPr>
      <p:guideLst>
        <p:guide orient="horz" pos="2160"/>
        <p:guide pos="2880"/>
      </p:guideLst>
    </p:cSldViewPr>
  </p:slideViewPr>
  <p:notesTextViewPr>
    <p:cViewPr>
      <p:scale>
        <a:sx n="105" d="100"/>
        <a:sy n="105" d="100"/>
      </p:scale>
      <p:origin x="0" y="0"/>
    </p:cViewPr>
  </p:notesTextViewPr>
  <p:sorterViewPr>
    <p:cViewPr>
      <p:scale>
        <a:sx n="100" d="100"/>
        <a:sy n="100" d="100"/>
      </p:scale>
      <p:origin x="0" y="3656"/>
    </p:cViewPr>
  </p:sorterViewPr>
  <p:notesViewPr>
    <p:cSldViewPr>
      <p:cViewPr varScale="1">
        <p:scale>
          <a:sx n="91" d="100"/>
          <a:sy n="91" d="100"/>
        </p:scale>
        <p:origin x="-3616" y="-120"/>
      </p:cViewPr>
      <p:guideLst>
        <p:guide orient="horz" pos="2877"/>
        <p:guide pos="2157"/>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5" tIns="46588" rIns="93175" bIns="46588" rtlCol="0"/>
          <a:lstStyle>
            <a:lvl1pPr algn="r">
              <a:defRPr sz="1200"/>
            </a:lvl1pPr>
          </a:lstStyle>
          <a:p>
            <a:fld id="{641E4FAE-663E-40B9-B9EE-E4950F54DD45}" type="datetimeFigureOut">
              <a:rPr lang="en-US" smtClean="0"/>
              <a:t>3/24/2017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5" tIns="46588" rIns="93175" bIns="46588" rtlCol="0" anchor="b"/>
          <a:lstStyle>
            <a:lvl1pPr algn="r">
              <a:defRPr sz="1200"/>
            </a:lvl1pPr>
          </a:lstStyle>
          <a:p>
            <a:fld id="{01DF3225-2BE2-405A-9281-BB5D331FEF0D}" type="slidenum">
              <a:rPr lang="en-US" smtClean="0"/>
              <a:t>‹#›</a:t>
            </a:fld>
            <a:endParaRPr lang="en-US" dirty="0"/>
          </a:p>
        </p:txBody>
      </p:sp>
    </p:spTree>
    <p:extLst>
      <p:ext uri="{BB962C8B-B14F-4D97-AF65-F5344CB8AC3E}">
        <p14:creationId xmlns:p14="http://schemas.microsoft.com/office/powerpoint/2010/main" val="69097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5" tIns="46588" rIns="93175" bIns="46588" rtlCol="0"/>
          <a:lstStyle>
            <a:lvl1pPr algn="r">
              <a:defRPr sz="1200"/>
            </a:lvl1pPr>
          </a:lstStyle>
          <a:p>
            <a:fld id="{0F9270C4-3D98-48DB-AA68-0DC75B7E0DDD}" type="datetimeFigureOut">
              <a:rPr lang="en-US" smtClean="0"/>
              <a:t>3/24/2017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5" tIns="46588" rIns="93175" bIns="46588" rtlCol="0" anchor="b"/>
          <a:lstStyle>
            <a:lvl1pPr algn="r">
              <a:defRPr sz="1200"/>
            </a:lvl1pPr>
          </a:lstStyle>
          <a:p>
            <a:fld id="{F4A5CC85-20F8-4662-AEB0-F7FEB8607896}" type="slidenum">
              <a:rPr lang="en-US" smtClean="0"/>
              <a:t>‹#›</a:t>
            </a:fld>
            <a:endParaRPr lang="en-US"/>
          </a:p>
        </p:txBody>
      </p:sp>
    </p:spTree>
    <p:extLst>
      <p:ext uri="{BB962C8B-B14F-4D97-AF65-F5344CB8AC3E}">
        <p14:creationId xmlns:p14="http://schemas.microsoft.com/office/powerpoint/2010/main" val="177958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The topic was derived from program partners like yourself. We’ve heard from a number of folks that it’s incredibly valuable to receive quantitative data at the end of the programming cycle to see where you are and to identify strengths and weaknesses. However, people were looking for additional support and ideas about how to translate program-level data into compelling messages for external audiences.</a:t>
            </a:r>
          </a:p>
          <a:p>
            <a:pPr marL="0" indent="0">
              <a:buFontTx/>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Scope of event – by no means will this event serve as an exhaustive how-to guide on all things related to communications –rather we see it as an important starting point for this network to talk about how you’ve communicated this data to date, and to begin sharing new ideas that you adopt in your practice</a:t>
            </a:r>
          </a:p>
        </p:txBody>
      </p:sp>
      <p:sp>
        <p:nvSpPr>
          <p:cNvPr id="4" name="Slide Number Placeholder 3"/>
          <p:cNvSpPr>
            <a:spLocks noGrp="1"/>
          </p:cNvSpPr>
          <p:nvPr>
            <p:ph type="sldNum" sz="quarter" idx="10"/>
          </p:nvPr>
        </p:nvSpPr>
        <p:spPr/>
        <p:txBody>
          <a:bodyPr/>
          <a:lstStyle/>
          <a:p>
            <a:fld id="{F4A5CC85-20F8-4662-AEB0-F7FEB8607896}" type="slidenum">
              <a:rPr lang="en-US" smtClean="0"/>
              <a:t>1</a:t>
            </a:fld>
            <a:endParaRPr lang="en-US"/>
          </a:p>
        </p:txBody>
      </p:sp>
    </p:spTree>
    <p:extLst>
      <p:ext uri="{BB962C8B-B14F-4D97-AF65-F5344CB8AC3E}">
        <p14:creationId xmlns:p14="http://schemas.microsoft.com/office/powerpoint/2010/main" val="28677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Infographics are a great way to make data come alive. We have a tendency to use charts that show every single domain that we measure, but no one reads all of the fine print in the x axis. Instead, identify what are the most important 1-2 takeaway messages and translate them into infographics. </a:t>
            </a:r>
          </a:p>
          <a:p>
            <a:pPr marL="0" indent="0">
              <a:buFontTx/>
              <a:buNone/>
            </a:pPr>
            <a:endParaRPr lang="en-US" baseline="0" dirty="0" smtClean="0"/>
          </a:p>
          <a:p>
            <a:pPr marL="0" indent="0">
              <a:buFontTx/>
              <a:buNone/>
            </a:pPr>
            <a:r>
              <a:rPr lang="en-US" baseline="0" dirty="0" smtClean="0"/>
              <a:t>Some common elements of these three examples</a:t>
            </a:r>
          </a:p>
          <a:p>
            <a:pPr marL="228600" indent="-228600">
              <a:buFontTx/>
              <a:buAutoNum type="arabicParenR"/>
            </a:pPr>
            <a:r>
              <a:rPr lang="en-US" baseline="0" dirty="0" smtClean="0"/>
              <a:t>They limit themselves to just one prominent number</a:t>
            </a:r>
          </a:p>
          <a:p>
            <a:pPr marL="228600" indent="-228600">
              <a:buFontTx/>
              <a:buAutoNum type="arabicParenR"/>
            </a:pPr>
            <a:r>
              <a:rPr lang="en-US" baseline="0" dirty="0" smtClean="0"/>
              <a:t>They include images or icons that reflect the type of info portrayed</a:t>
            </a:r>
          </a:p>
          <a:p>
            <a:pPr marL="228600" indent="-228600">
              <a:buFontTx/>
              <a:buAutoNum type="arabicParenR"/>
            </a:pPr>
            <a:r>
              <a:rPr lang="en-US" baseline="0" dirty="0" smtClean="0"/>
              <a:t>They can stand alone. All of these infographics were pulled from much longer reports or documents, but what works well about these examples is that you don’t need any further information or text to comprehend what is being stated. So once you make this infographic, your team can readily share it multiple ways like on social media, an annual report, a board presentation, etc.</a:t>
            </a:r>
          </a:p>
        </p:txBody>
      </p:sp>
      <p:sp>
        <p:nvSpPr>
          <p:cNvPr id="4" name="Slide Number Placeholder 3"/>
          <p:cNvSpPr>
            <a:spLocks noGrp="1"/>
          </p:cNvSpPr>
          <p:nvPr>
            <p:ph type="sldNum" sz="quarter" idx="10"/>
          </p:nvPr>
        </p:nvSpPr>
        <p:spPr/>
        <p:txBody>
          <a:bodyPr/>
          <a:lstStyle/>
          <a:p>
            <a:fld id="{F4A5CC85-20F8-4662-AEB0-F7FEB8607896}" type="slidenum">
              <a:rPr lang="en-US" smtClean="0"/>
              <a:t>10</a:t>
            </a:fld>
            <a:endParaRPr lang="en-US"/>
          </a:p>
        </p:txBody>
      </p:sp>
    </p:spTree>
    <p:extLst>
      <p:ext uri="{BB962C8B-B14F-4D97-AF65-F5344CB8AC3E}">
        <p14:creationId xmlns:p14="http://schemas.microsoft.com/office/powerpoint/2010/main" val="196855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Most of these are free and open source – free to the user, but publically available so don’t use confidential or sensitive information.</a:t>
            </a:r>
          </a:p>
          <a:p>
            <a:pPr marL="0" indent="0">
              <a:buFontTx/>
              <a:buNone/>
            </a:pPr>
            <a:endParaRPr lang="en-US" baseline="0" dirty="0" smtClean="0"/>
          </a:p>
          <a:p>
            <a:pPr marL="0" indent="0">
              <a:buFontTx/>
              <a:buNone/>
            </a:pPr>
            <a:r>
              <a:rPr lang="en-US" baseline="0" dirty="0" smtClean="0"/>
              <a:t>Noun Project – simple black and white icons that are ready to be made into icon images like those use throughout this presentation</a:t>
            </a:r>
          </a:p>
          <a:p>
            <a:pPr marL="0" indent="0">
              <a:buFontTx/>
              <a:buNone/>
            </a:pPr>
            <a:r>
              <a:rPr lang="en-US" baseline="0" dirty="0" smtClean="0"/>
              <a:t>ICO Convert – take existing images like photos of students and transform them into icon shapes</a:t>
            </a:r>
          </a:p>
          <a:p>
            <a:pPr marL="0" indent="0">
              <a:buFontTx/>
              <a:buNone/>
            </a:pPr>
            <a:r>
              <a:rPr lang="en-US" baseline="0" dirty="0" err="1" smtClean="0"/>
              <a:t>Canva</a:t>
            </a:r>
            <a:r>
              <a:rPr lang="en-US" baseline="0" dirty="0" smtClean="0"/>
              <a:t> – great, user-friendly resource that has may pre-made customizable infographic templates</a:t>
            </a:r>
          </a:p>
          <a:p>
            <a:pPr marL="0" indent="0">
              <a:buFontTx/>
              <a:buNone/>
            </a:pPr>
            <a:endParaRPr lang="en-US" baseline="0" dirty="0" smtClean="0"/>
          </a:p>
          <a:p>
            <a:pPr marL="0" indent="0">
              <a:buFontTx/>
              <a:buNone/>
            </a:pPr>
            <a:r>
              <a:rPr lang="en-US" baseline="0" dirty="0" smtClean="0"/>
              <a:t>Graphs – all of these examples plug into your data and produce gorgeous, compelling visual tables and graphs. Must better than the default ones in Excel and PPT. Basic version is free for users; need to pay for premium versions</a:t>
            </a:r>
          </a:p>
          <a:p>
            <a:pPr marL="0" indent="0">
              <a:buFontTx/>
              <a:buNone/>
            </a:pPr>
            <a:endParaRPr lang="en-US" baseline="0" dirty="0" smtClean="0"/>
          </a:p>
          <a:p>
            <a:pPr marL="0" indent="0">
              <a:buFontTx/>
              <a:buNone/>
            </a:pPr>
            <a:r>
              <a:rPr lang="en-US" baseline="0" dirty="0" smtClean="0"/>
              <a:t>Maps – great tools to show visually what neighborhoods or schools or students come from. Connect with Kelsey Cowen at Boston After School &amp; Beyond if you have questions about this.</a:t>
            </a:r>
          </a:p>
          <a:p>
            <a:pPr marL="0" indent="0">
              <a:buFontTx/>
              <a:buNone/>
            </a:pPr>
            <a:endParaRPr lang="en-US" baseline="0" dirty="0" smtClean="0"/>
          </a:p>
          <a:p>
            <a:pPr marL="0" indent="0">
              <a:buFontTx/>
              <a:buNone/>
            </a:pPr>
            <a:r>
              <a:rPr lang="en-US" baseline="0" dirty="0" smtClean="0"/>
              <a:t>Word cloud – good way to emphasize frequency or common themes</a:t>
            </a:r>
          </a:p>
          <a:p>
            <a:pPr marL="0" indent="0">
              <a:buFontTx/>
              <a:buNone/>
            </a:pPr>
            <a:r>
              <a:rPr lang="en-US" baseline="0" dirty="0" smtClean="0"/>
              <a:t>Live polling software – show audience responses in real time.</a:t>
            </a:r>
          </a:p>
        </p:txBody>
      </p:sp>
      <p:sp>
        <p:nvSpPr>
          <p:cNvPr id="4" name="Slide Number Placeholder 3"/>
          <p:cNvSpPr>
            <a:spLocks noGrp="1"/>
          </p:cNvSpPr>
          <p:nvPr>
            <p:ph type="sldNum" sz="quarter" idx="10"/>
          </p:nvPr>
        </p:nvSpPr>
        <p:spPr/>
        <p:txBody>
          <a:bodyPr/>
          <a:lstStyle/>
          <a:p>
            <a:fld id="{F4A5CC85-20F8-4662-AEB0-F7FEB8607896}" type="slidenum">
              <a:rPr lang="en-US" smtClean="0"/>
              <a:t>11</a:t>
            </a:fld>
            <a:endParaRPr lang="en-US"/>
          </a:p>
        </p:txBody>
      </p:sp>
    </p:spTree>
    <p:extLst>
      <p:ext uri="{BB962C8B-B14F-4D97-AF65-F5344CB8AC3E}">
        <p14:creationId xmlns:p14="http://schemas.microsoft.com/office/powerpoint/2010/main" val="661658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Examples get better as you move progressively more local. Always bring the data back to student level and present the most geographically targeted information available.</a:t>
            </a:r>
          </a:p>
        </p:txBody>
      </p:sp>
      <p:sp>
        <p:nvSpPr>
          <p:cNvPr id="4" name="Slide Number Placeholder 3"/>
          <p:cNvSpPr>
            <a:spLocks noGrp="1"/>
          </p:cNvSpPr>
          <p:nvPr>
            <p:ph type="sldNum" sz="quarter" idx="10"/>
          </p:nvPr>
        </p:nvSpPr>
        <p:spPr/>
        <p:txBody>
          <a:bodyPr/>
          <a:lstStyle/>
          <a:p>
            <a:fld id="{F4A5CC85-20F8-4662-AEB0-F7FEB8607896}" type="slidenum">
              <a:rPr lang="en-US" smtClean="0"/>
              <a:t>12</a:t>
            </a:fld>
            <a:endParaRPr lang="en-US"/>
          </a:p>
        </p:txBody>
      </p:sp>
    </p:spTree>
    <p:extLst>
      <p:ext uri="{BB962C8B-B14F-4D97-AF65-F5344CB8AC3E}">
        <p14:creationId xmlns:p14="http://schemas.microsoft.com/office/powerpoint/2010/main" val="396571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Accessibility</a:t>
            </a:r>
            <a:r>
              <a:rPr lang="en-US" baseline="0" dirty="0" smtClean="0"/>
              <a:t> – always provide materials in multiple languages and mediums. Consider grade-level readability</a:t>
            </a:r>
          </a:p>
          <a:p>
            <a:endParaRPr lang="en-US" dirty="0" smtClean="0"/>
          </a:p>
          <a:p>
            <a:r>
              <a:rPr lang="en-US" dirty="0" smtClean="0"/>
              <a:t>Causal</a:t>
            </a:r>
            <a:r>
              <a:rPr lang="en-US" baseline="0" dirty="0" smtClean="0"/>
              <a:t> story - link data to broader narrative and context. This happened, this is what we found, this is what we’ll focus on moving forward.</a:t>
            </a:r>
          </a:p>
          <a:p>
            <a:endParaRPr lang="en-US" dirty="0"/>
          </a:p>
          <a:p>
            <a:r>
              <a:rPr lang="en-US" dirty="0"/>
              <a:t>Audiences, especially funders, appreciate transparency and honesty about areas for weakness. </a:t>
            </a:r>
            <a:r>
              <a:rPr lang="en-US" dirty="0" smtClean="0"/>
              <a:t>This</a:t>
            </a:r>
            <a:r>
              <a:rPr lang="en-US" baseline="0" dirty="0" smtClean="0"/>
              <a:t> is an</a:t>
            </a:r>
            <a:r>
              <a:rPr lang="en-US" dirty="0" smtClean="0"/>
              <a:t> </a:t>
            </a:r>
            <a:r>
              <a:rPr lang="en-US" dirty="0"/>
              <a:t>opportunity to identify priority areas for next </a:t>
            </a:r>
            <a:r>
              <a:rPr lang="en-US" dirty="0" smtClean="0"/>
              <a:t>year.</a:t>
            </a:r>
            <a:r>
              <a:rPr lang="en-US" baseline="0" dirty="0" smtClean="0"/>
              <a:t> Remember there’s no bad data, just bad messaging.</a:t>
            </a:r>
          </a:p>
          <a:p>
            <a:endParaRPr lang="en-US" baseline="0" dirty="0" smtClean="0"/>
          </a:p>
          <a:p>
            <a:r>
              <a:rPr lang="en-US" baseline="0" dirty="0" smtClean="0"/>
              <a:t>Our field has a tendency to get lost in the intricacies of the work and our services. While the process is important, it’s usually more compelling with the “why story”. What outcomes are you hoping to achieve through these activities.</a:t>
            </a:r>
          </a:p>
          <a:p>
            <a:endParaRPr lang="en-US" baseline="0" dirty="0" smtClean="0"/>
          </a:p>
          <a:p>
            <a:r>
              <a:rPr lang="en-US" baseline="0" dirty="0" smtClean="0"/>
              <a:t>Diversify your voices. Include quotes from students, parents, teachers, and principals where possible. </a:t>
            </a:r>
          </a:p>
          <a:p>
            <a:r>
              <a:rPr lang="en-US" baseline="0" dirty="0" smtClean="0"/>
              <a:t>Examples can help supplement (not supplant) longer narratives. Mix in case studies, student testimonies, pull out examples. etc.</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13</a:t>
            </a:fld>
            <a:endParaRPr lang="en-US"/>
          </a:p>
        </p:txBody>
      </p:sp>
    </p:spTree>
    <p:extLst>
      <p:ext uri="{BB962C8B-B14F-4D97-AF65-F5344CB8AC3E}">
        <p14:creationId xmlns:p14="http://schemas.microsoft.com/office/powerpoint/2010/main" val="2298346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Study analyzed presidents’ inauguration</a:t>
            </a:r>
            <a:r>
              <a:rPr lang="en-US" baseline="0" dirty="0" smtClean="0"/>
              <a:t> speeches </a:t>
            </a:r>
            <a:r>
              <a:rPr lang="en-US" dirty="0" smtClean="0"/>
              <a:t>to measure their “ grade level readability”. Red</a:t>
            </a:r>
            <a:r>
              <a:rPr lang="en-US" baseline="0" dirty="0" smtClean="0"/>
              <a:t> squares are republicans and blue circles are democrats. They range from over 18</a:t>
            </a:r>
            <a:r>
              <a:rPr lang="en-US" baseline="30000" dirty="0" smtClean="0"/>
              <a:t>th</a:t>
            </a:r>
            <a:r>
              <a:rPr lang="en-US" baseline="0" dirty="0" smtClean="0"/>
              <a:t> grade with Rutherford B. Hayes to 6</a:t>
            </a:r>
            <a:r>
              <a:rPr lang="en-US" baseline="30000" dirty="0" smtClean="0"/>
              <a:t>th</a:t>
            </a:r>
            <a:r>
              <a:rPr lang="en-US" baseline="0" dirty="0" smtClean="0"/>
              <a:t> grade for George HW Bush.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General rule of thumb is to keep readability level around the upper middle school to lower high school reading level. Consider recruiting students to help review your documents and ensure that they’re comprehensible for most audiences.</a:t>
            </a:r>
            <a:endParaRPr lang="en-US" dirty="0" smtClean="0"/>
          </a:p>
        </p:txBody>
      </p:sp>
      <p:sp>
        <p:nvSpPr>
          <p:cNvPr id="4" name="Slide Number Placeholder 3"/>
          <p:cNvSpPr>
            <a:spLocks noGrp="1"/>
          </p:cNvSpPr>
          <p:nvPr>
            <p:ph type="sldNum" sz="quarter" idx="10"/>
          </p:nvPr>
        </p:nvSpPr>
        <p:spPr/>
        <p:txBody>
          <a:bodyPr/>
          <a:lstStyle/>
          <a:p>
            <a:fld id="{F4A5CC85-20F8-4662-AEB0-F7FEB8607896}" type="slidenum">
              <a:rPr lang="en-US" smtClean="0"/>
              <a:t>14</a:t>
            </a:fld>
            <a:endParaRPr lang="en-US"/>
          </a:p>
        </p:txBody>
      </p:sp>
    </p:spTree>
    <p:extLst>
      <p:ext uri="{BB962C8B-B14F-4D97-AF65-F5344CB8AC3E}">
        <p14:creationId xmlns:p14="http://schemas.microsoft.com/office/powerpoint/2010/main" val="2083988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This</a:t>
            </a:r>
            <a:r>
              <a:rPr lang="en-US" baseline="0" dirty="0" smtClean="0"/>
              <a:t> example shows a common phenomenon – a slight dip in data one year compared to last year. But there are a number of different ways frame this data in a more positive light:</a:t>
            </a:r>
          </a:p>
          <a:p>
            <a:pPr marL="228600" lvl="0" indent="-228600">
              <a:buAutoNum type="arabicParenR"/>
            </a:pPr>
            <a:r>
              <a:rPr lang="en-US" baseline="0" dirty="0" smtClean="0"/>
              <a:t>More specific – narrow in on a subset of indicators for which the data is more positive. For example, despite an overall dip in program quality, perhaps your org is continuing to excel in a particular bucket of domains</a:t>
            </a:r>
          </a:p>
          <a:p>
            <a:pPr marL="228600" lvl="0" indent="-228600">
              <a:buAutoNum type="arabicParenR"/>
            </a:pPr>
            <a:r>
              <a:rPr lang="en-US" baseline="0" dirty="0" smtClean="0"/>
              <a:t>More general – this just one snapshot at one point in time. It may not be meaningfully different from previous years. If it’s similar to previous years, one could frame the data as “comparably high as the last few years” – which helps emphasize consistency, even despite changes in the program</a:t>
            </a:r>
          </a:p>
          <a:p>
            <a:pPr marL="228600" lvl="0" indent="-228600">
              <a:buAutoNum type="arabicParenR"/>
            </a:pPr>
            <a:r>
              <a:rPr lang="en-US" dirty="0" smtClean="0"/>
              <a:t>Enumerate action steps</a:t>
            </a:r>
            <a:r>
              <a:rPr lang="en-US" baseline="0" dirty="0" smtClean="0"/>
              <a:t> to address this weakness next year. Be as specific as possible.</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15</a:t>
            </a:fld>
            <a:endParaRPr lang="en-US"/>
          </a:p>
        </p:txBody>
      </p:sp>
    </p:spTree>
    <p:extLst>
      <p:ext uri="{BB962C8B-B14F-4D97-AF65-F5344CB8AC3E}">
        <p14:creationId xmlns:p14="http://schemas.microsoft.com/office/powerpoint/2010/main" val="3776791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is important – but always lead with the outcomes. When you need to be brief, outcomes always take priority over process</a:t>
            </a:r>
          </a:p>
          <a:p>
            <a:r>
              <a:rPr lang="en-US" dirty="0" smtClean="0"/>
              <a:t>Ask</a:t>
            </a:r>
            <a:r>
              <a:rPr lang="en-US" baseline="0" dirty="0" smtClean="0"/>
              <a:t> yourself “the why” or the “so what”. Always lead with what’s in it for students.</a:t>
            </a:r>
            <a:endParaRPr lang="en-US" dirty="0" smtClean="0"/>
          </a:p>
        </p:txBody>
      </p:sp>
      <p:sp>
        <p:nvSpPr>
          <p:cNvPr id="4" name="Slide Number Placeholder 3"/>
          <p:cNvSpPr>
            <a:spLocks noGrp="1"/>
          </p:cNvSpPr>
          <p:nvPr>
            <p:ph type="sldNum" sz="quarter" idx="10"/>
          </p:nvPr>
        </p:nvSpPr>
        <p:spPr/>
        <p:txBody>
          <a:bodyPr/>
          <a:lstStyle/>
          <a:p>
            <a:fld id="{F4A5CC85-20F8-4662-AEB0-F7FEB8607896}" type="slidenum">
              <a:rPr lang="en-US" smtClean="0"/>
              <a:t>16</a:t>
            </a:fld>
            <a:endParaRPr lang="en-US"/>
          </a:p>
        </p:txBody>
      </p:sp>
    </p:spTree>
    <p:extLst>
      <p:ext uri="{BB962C8B-B14F-4D97-AF65-F5344CB8AC3E}">
        <p14:creationId xmlns:p14="http://schemas.microsoft.com/office/powerpoint/2010/main" val="2457579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18</a:t>
            </a:fld>
            <a:endParaRPr lang="en-US"/>
          </a:p>
        </p:txBody>
      </p:sp>
    </p:spTree>
    <p:extLst>
      <p:ext uri="{BB962C8B-B14F-4D97-AF65-F5344CB8AC3E}">
        <p14:creationId xmlns:p14="http://schemas.microsoft.com/office/powerpoint/2010/main" val="526911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1</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19</a:t>
            </a:fld>
            <a:endParaRPr lang="en-US"/>
          </a:p>
        </p:txBody>
      </p:sp>
    </p:spTree>
    <p:extLst>
      <p:ext uri="{BB962C8B-B14F-4D97-AF65-F5344CB8AC3E}">
        <p14:creationId xmlns:p14="http://schemas.microsoft.com/office/powerpoint/2010/main" val="4146538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2</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20</a:t>
            </a:fld>
            <a:endParaRPr lang="en-US"/>
          </a:p>
        </p:txBody>
      </p:sp>
    </p:spTree>
    <p:extLst>
      <p:ext uri="{BB962C8B-B14F-4D97-AF65-F5344CB8AC3E}">
        <p14:creationId xmlns:p14="http://schemas.microsoft.com/office/powerpoint/2010/main" val="87315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31173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3</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21</a:t>
            </a:fld>
            <a:endParaRPr lang="en-US"/>
          </a:p>
        </p:txBody>
      </p:sp>
    </p:spTree>
    <p:extLst>
      <p:ext uri="{BB962C8B-B14F-4D97-AF65-F5344CB8AC3E}">
        <p14:creationId xmlns:p14="http://schemas.microsoft.com/office/powerpoint/2010/main" val="2913575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4</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22</a:t>
            </a:fld>
            <a:endParaRPr lang="en-US"/>
          </a:p>
        </p:txBody>
      </p:sp>
    </p:spTree>
    <p:extLst>
      <p:ext uri="{BB962C8B-B14F-4D97-AF65-F5344CB8AC3E}">
        <p14:creationId xmlns:p14="http://schemas.microsoft.com/office/powerpoint/2010/main" val="368598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5</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23</a:t>
            </a:fld>
            <a:endParaRPr lang="en-US"/>
          </a:p>
        </p:txBody>
      </p:sp>
    </p:spTree>
    <p:extLst>
      <p:ext uri="{BB962C8B-B14F-4D97-AF65-F5344CB8AC3E}">
        <p14:creationId xmlns:p14="http://schemas.microsoft.com/office/powerpoint/2010/main" val="2164069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6</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24</a:t>
            </a:fld>
            <a:endParaRPr lang="en-US"/>
          </a:p>
        </p:txBody>
      </p:sp>
    </p:spTree>
    <p:extLst>
      <p:ext uri="{BB962C8B-B14F-4D97-AF65-F5344CB8AC3E}">
        <p14:creationId xmlns:p14="http://schemas.microsoft.com/office/powerpoint/2010/main" val="4190863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7</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25</a:t>
            </a:fld>
            <a:endParaRPr lang="en-US"/>
          </a:p>
        </p:txBody>
      </p:sp>
    </p:spTree>
    <p:extLst>
      <p:ext uri="{BB962C8B-B14F-4D97-AF65-F5344CB8AC3E}">
        <p14:creationId xmlns:p14="http://schemas.microsoft.com/office/powerpoint/2010/main" val="2317486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8</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26</a:t>
            </a:fld>
            <a:endParaRPr lang="en-US"/>
          </a:p>
        </p:txBody>
      </p:sp>
    </p:spTree>
    <p:extLst>
      <p:ext uri="{BB962C8B-B14F-4D97-AF65-F5344CB8AC3E}">
        <p14:creationId xmlns:p14="http://schemas.microsoft.com/office/powerpoint/2010/main" val="2521972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9</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27</a:t>
            </a:fld>
            <a:endParaRPr lang="en-US"/>
          </a:p>
        </p:txBody>
      </p:sp>
    </p:spTree>
    <p:extLst>
      <p:ext uri="{BB962C8B-B14F-4D97-AF65-F5344CB8AC3E}">
        <p14:creationId xmlns:p14="http://schemas.microsoft.com/office/powerpoint/2010/main" val="816955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10</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28</a:t>
            </a:fld>
            <a:endParaRPr lang="en-US"/>
          </a:p>
        </p:txBody>
      </p:sp>
    </p:spTree>
    <p:extLst>
      <p:ext uri="{BB962C8B-B14F-4D97-AF65-F5344CB8AC3E}">
        <p14:creationId xmlns:p14="http://schemas.microsoft.com/office/powerpoint/2010/main" val="3439710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Audience</a:t>
            </a:r>
            <a:r>
              <a:rPr lang="en-US" baseline="0" dirty="0" smtClean="0"/>
              <a:t> 1: Funders/Donors</a:t>
            </a:r>
          </a:p>
          <a:p>
            <a:pPr marL="0" indent="0">
              <a:buFontTx/>
              <a:buNone/>
            </a:pPr>
            <a:r>
              <a:rPr lang="en-US" baseline="0" dirty="0" smtClean="0"/>
              <a:t>Audience 2: Parents</a:t>
            </a:r>
          </a:p>
          <a:p>
            <a:pPr marL="0" indent="0">
              <a:buFontTx/>
              <a:buNone/>
            </a:pPr>
            <a:r>
              <a:rPr lang="en-US" baseline="0" dirty="0" smtClean="0"/>
              <a:t>Audience 3: Board Members</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31</a:t>
            </a:fld>
            <a:endParaRPr lang="en-US"/>
          </a:p>
        </p:txBody>
      </p:sp>
    </p:spTree>
    <p:extLst>
      <p:ext uri="{BB962C8B-B14F-4D97-AF65-F5344CB8AC3E}">
        <p14:creationId xmlns:p14="http://schemas.microsoft.com/office/powerpoint/2010/main" val="360610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Audience</a:t>
            </a:r>
            <a:r>
              <a:rPr lang="en-US" baseline="0" dirty="0" smtClean="0"/>
              <a:t> 1: Funders/Donors</a:t>
            </a:r>
          </a:p>
          <a:p>
            <a:pPr marL="0" indent="0">
              <a:buFontTx/>
              <a:buNone/>
            </a:pPr>
            <a:r>
              <a:rPr lang="en-US" baseline="0" dirty="0" smtClean="0"/>
              <a:t>Audience 2: Parents</a:t>
            </a:r>
          </a:p>
          <a:p>
            <a:pPr marL="0" indent="0">
              <a:buFontTx/>
              <a:buNone/>
            </a:pPr>
            <a:r>
              <a:rPr lang="en-US" baseline="0" dirty="0" smtClean="0"/>
              <a:t>Audience 3: Board Members</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32</a:t>
            </a:fld>
            <a:endParaRPr lang="en-US"/>
          </a:p>
        </p:txBody>
      </p:sp>
    </p:spTree>
    <p:extLst>
      <p:ext uri="{BB962C8B-B14F-4D97-AF65-F5344CB8AC3E}">
        <p14:creationId xmlns:p14="http://schemas.microsoft.com/office/powerpoint/2010/main" val="400202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success of this event</a:t>
            </a:r>
            <a:r>
              <a:rPr lang="en-US" baseline="0" dirty="0" smtClean="0"/>
              <a:t> is contingent on active participation from us and all of you. As we go through these slides, stop us at any point to ask questions or share something similar that you’ve tried. We’ve curated a number of communications tips from our end, but it’s certainly not an exhaustive list. We’re hoping to learn from all of you in the room.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Everything we will talk about it is context dependent – one of the strategies we will discuss is to lead with your organization’s outcomes, not the convoluted intricacies of your process. Generally, this is a best practice. But this might not work for everyone. If you have a Board member who’s been with your org for a decade and is completely fluent in your goals and vision – then perhaps you’d instead want to instead go in to the weeds with this particular individual and highlight a new component of your staff hiring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Trust your expertise – BASB knows quantitative data. You’re the experts in the qualitative data, as well as the day to day operations.  you know your audiences and stakeholders best. Take these strategies and adapt them to the specific realities of your program.</a:t>
            </a:r>
            <a:endParaRPr lang="en-US" dirty="0" smtClean="0"/>
          </a:p>
        </p:txBody>
      </p:sp>
      <p:sp>
        <p:nvSpPr>
          <p:cNvPr id="4" name="Slide Number Placeholder 3"/>
          <p:cNvSpPr>
            <a:spLocks noGrp="1"/>
          </p:cNvSpPr>
          <p:nvPr>
            <p:ph type="sldNum" sz="quarter" idx="10"/>
          </p:nvPr>
        </p:nvSpPr>
        <p:spPr/>
        <p:txBody>
          <a:bodyPr/>
          <a:lstStyle/>
          <a:p>
            <a:fld id="{F4A5CC85-20F8-4662-AEB0-F7FEB8607896}" type="slidenum">
              <a:rPr lang="en-US" smtClean="0"/>
              <a:t>3</a:t>
            </a:fld>
            <a:endParaRPr lang="en-US"/>
          </a:p>
        </p:txBody>
      </p:sp>
    </p:spTree>
    <p:extLst>
      <p:ext uri="{BB962C8B-B14F-4D97-AF65-F5344CB8AC3E}">
        <p14:creationId xmlns:p14="http://schemas.microsoft.com/office/powerpoint/2010/main" val="2298346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34</a:t>
            </a:fld>
            <a:endParaRPr lang="en-US"/>
          </a:p>
        </p:txBody>
      </p:sp>
    </p:spTree>
    <p:extLst>
      <p:ext uri="{BB962C8B-B14F-4D97-AF65-F5344CB8AC3E}">
        <p14:creationId xmlns:p14="http://schemas.microsoft.com/office/powerpoint/2010/main" val="362550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Strategies</a:t>
            </a:r>
            <a:r>
              <a:rPr lang="en-US" baseline="0" dirty="0" smtClean="0"/>
              <a:t> fall into three general buckets</a:t>
            </a:r>
          </a:p>
          <a:p>
            <a:pPr marL="0" indent="0">
              <a:buFontTx/>
              <a:buNone/>
            </a:pPr>
            <a:r>
              <a:rPr lang="en-US" baseline="0" dirty="0" smtClean="0"/>
              <a:t>These categories are not mutually exclusive – you’ll notice that these tips and strategies blend into each other.</a:t>
            </a:r>
            <a:endParaRPr lang="en-US" dirty="0" smtClean="0"/>
          </a:p>
          <a:p>
            <a:pPr marL="0" indent="0">
              <a:buFontTx/>
              <a:buNone/>
            </a:pPr>
            <a:r>
              <a:rPr lang="en-US" dirty="0" smtClean="0"/>
              <a:t>Refer to the handout (second page of your packet) to </a:t>
            </a:r>
            <a:r>
              <a:rPr lang="en-US" baseline="0" dirty="0" smtClean="0"/>
              <a:t>take notes and follow along</a:t>
            </a:r>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t>4</a:t>
            </a:fld>
            <a:endParaRPr lang="en-US"/>
          </a:p>
        </p:txBody>
      </p:sp>
    </p:spTree>
    <p:extLst>
      <p:ext uri="{BB962C8B-B14F-4D97-AF65-F5344CB8AC3E}">
        <p14:creationId xmlns:p14="http://schemas.microsoft.com/office/powerpoint/2010/main" val="251377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r>
              <a:rPr lang="en-US" dirty="0"/>
              <a:t>Remember that consistency and repetition </a:t>
            </a:r>
            <a:r>
              <a:rPr lang="en-US" dirty="0" smtClean="0"/>
              <a:t>is the key to persuasion. People need to hear the same ideas repeatedly</a:t>
            </a:r>
            <a:r>
              <a:rPr lang="en-US" baseline="0" dirty="0" smtClean="0"/>
              <a:t> from a variety of sources, before they sink in. And that repetition is most effective when the language is the same. Use consistent lines and phrases across staff and all modes of communication. Have fewer key phrases – but say them for frequently. You want to move through three phrases of persuasion:</a:t>
            </a:r>
          </a:p>
          <a:p>
            <a:pPr marL="171450" indent="-171450" defTabSz="913303">
              <a:buFontTx/>
              <a:buChar char="-"/>
            </a:pPr>
            <a:r>
              <a:rPr lang="en-US" baseline="0" dirty="0" smtClean="0"/>
              <a:t>Credibility – a reputable org in town</a:t>
            </a:r>
          </a:p>
          <a:p>
            <a:pPr marL="171450" indent="-171450" defTabSz="913303">
              <a:buFontTx/>
              <a:buChar char="-"/>
            </a:pPr>
            <a:r>
              <a:rPr lang="en-US" baseline="0" dirty="0" smtClean="0"/>
              <a:t>Familiarity – an org that a family would be comfortable sending their child to</a:t>
            </a:r>
          </a:p>
          <a:p>
            <a:pPr marL="171450" indent="-171450" defTabSz="913303">
              <a:buFontTx/>
              <a:buChar char="-"/>
            </a:pPr>
            <a:r>
              <a:rPr lang="en-US" baseline="0" dirty="0" smtClean="0"/>
              <a:t>First thought – the preeminent org that comes to mind when thinking of a youth serving program</a:t>
            </a:r>
          </a:p>
          <a:p>
            <a:pPr defTabSz="913303"/>
            <a:endParaRPr lang="en-US" baseline="0" dirty="0" smtClean="0"/>
          </a:p>
          <a:p>
            <a:pPr defTabSz="913303"/>
            <a:r>
              <a:rPr lang="en-US" baseline="0" dirty="0" smtClean="0"/>
              <a:t>Don’t assume that everyone views the data from the same perspective. </a:t>
            </a:r>
          </a:p>
          <a:p>
            <a:pPr marL="0" marR="0" indent="0" algn="l" defTabSz="913303" rtl="0" eaLnBrk="1" fontAlgn="auto" latinLnBrk="0" hangingPunct="1">
              <a:lnSpc>
                <a:spcPct val="100000"/>
              </a:lnSpc>
              <a:spcBef>
                <a:spcPts val="0"/>
              </a:spcBef>
              <a:spcAft>
                <a:spcPts val="0"/>
              </a:spcAft>
              <a:buClrTx/>
              <a:buSzTx/>
              <a:buFontTx/>
              <a:buNone/>
              <a:tabLst/>
              <a:defRPr/>
            </a:pPr>
            <a:r>
              <a:rPr lang="en-US" baseline="0" dirty="0" smtClean="0"/>
              <a:t>There is a tendency to present the data at the end of programming, and say “So this is how we did.” Instead of as a starting point for a conversation. Data should discussed regularly, by and with all staff, embedded in conversations all year round.</a:t>
            </a:r>
          </a:p>
          <a:p>
            <a:pPr defTabSz="913303"/>
            <a:endParaRPr lang="en-US" baseline="0" dirty="0" smtClean="0"/>
          </a:p>
          <a:p>
            <a:pPr defTabSz="913303"/>
            <a:r>
              <a:rPr lang="en-US" baseline="0" dirty="0" smtClean="0"/>
              <a:t>Limitations to data – different students and staff every year. It’s a snapshot at one point in time. Should be as skeptical about good news as we are about bad news. Especially if we didn’t do anything dramatically different but still saw overwhelming positive gains.</a:t>
            </a:r>
          </a:p>
          <a:p>
            <a:pPr defTabSz="913303">
              <a:defRPr/>
            </a:pPr>
            <a:endParaRPr lang="en-US" baseline="0" dirty="0" smtClean="0"/>
          </a:p>
          <a:p>
            <a:pPr defTabSz="913303">
              <a:defRPr/>
            </a:pPr>
            <a:r>
              <a:rPr lang="en-US" baseline="0" dirty="0" smtClean="0"/>
              <a:t>Multiple mediums of communication</a:t>
            </a:r>
          </a:p>
          <a:p>
            <a:pPr defTabSz="913303">
              <a:defRPr/>
            </a:pPr>
            <a:r>
              <a:rPr lang="en-US" baseline="0" dirty="0" smtClean="0"/>
              <a:t>Different learning styles</a:t>
            </a:r>
          </a:p>
          <a:p>
            <a:pPr defTabSz="913303">
              <a:defRPr/>
            </a:pPr>
            <a:r>
              <a:rPr lang="en-US" baseline="0" dirty="0" smtClean="0"/>
              <a:t>Combine narrative with examples; case studies with graphics</a:t>
            </a:r>
            <a:endParaRPr lang="en-US" dirty="0" smtClean="0"/>
          </a:p>
          <a:p>
            <a:pPr defTabSz="913303"/>
            <a:r>
              <a:rPr lang="en-US" baseline="0" dirty="0" smtClean="0"/>
              <a:t>Citations establish credibility and show that you’ve done your homework. Also, helps provide direction if people want to learn more.</a:t>
            </a:r>
          </a:p>
        </p:txBody>
      </p:sp>
      <p:sp>
        <p:nvSpPr>
          <p:cNvPr id="4" name="Slide Number Placeholder 3"/>
          <p:cNvSpPr>
            <a:spLocks noGrp="1"/>
          </p:cNvSpPr>
          <p:nvPr>
            <p:ph type="sldNum" sz="quarter" idx="10"/>
          </p:nvPr>
        </p:nvSpPr>
        <p:spPr/>
        <p:txBody>
          <a:bodyPr/>
          <a:lstStyle/>
          <a:p>
            <a:fld id="{F4A5CC85-20F8-4662-AEB0-F7FEB8607896}" type="slidenum">
              <a:rPr lang="en-US" smtClean="0"/>
              <a:t>5</a:t>
            </a:fld>
            <a:endParaRPr lang="en-US"/>
          </a:p>
        </p:txBody>
      </p:sp>
    </p:spTree>
    <p:extLst>
      <p:ext uri="{BB962C8B-B14F-4D97-AF65-F5344CB8AC3E}">
        <p14:creationId xmlns:p14="http://schemas.microsoft.com/office/powerpoint/2010/main" val="68050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is important to remember that not everyone sees data the same way. For example, data might not resonate well with specific people if it is inconsistent with their experiences or knowledge base. Because of this, it is wise to acknowledge any limitations the data might have and to present data as a starting point for conversation, not a conclusion.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Suggested questions to ask stakeholders based on the data:</a:t>
            </a:r>
          </a:p>
          <a:p>
            <a:pPr marL="285750" indent="-285750">
              <a:buFont typeface="Arial" panose="020B0604020202020204" pitchFamily="34" charset="0"/>
              <a:buChar char="•"/>
            </a:pPr>
            <a:r>
              <a:rPr lang="en-US" dirty="0" smtClean="0"/>
              <a:t>Does this data support or contradict your experiences?</a:t>
            </a:r>
          </a:p>
          <a:p>
            <a:pPr marL="285750" indent="-285750">
              <a:buFont typeface="Arial" panose="020B0604020202020204" pitchFamily="34" charset="0"/>
              <a:buChar char="•"/>
            </a:pPr>
            <a:r>
              <a:rPr lang="en-US" dirty="0" smtClean="0"/>
              <a:t>Can you tell a story that backs up this data? If not, how has your experience been different?</a:t>
            </a:r>
          </a:p>
          <a:p>
            <a:pPr marL="285750" indent="-285750">
              <a:buFont typeface="Arial" panose="020B0604020202020204" pitchFamily="34" charset="0"/>
              <a:buChar char="•"/>
            </a:pPr>
            <a:r>
              <a:rPr lang="en-US" dirty="0" smtClean="0"/>
              <a:t>What stands out to you about this data?</a:t>
            </a:r>
          </a:p>
          <a:p>
            <a:pPr marL="285750" indent="-285750">
              <a:buFont typeface="Arial" panose="020B0604020202020204" pitchFamily="34" charset="0"/>
              <a:buChar char="•"/>
            </a:pPr>
            <a:r>
              <a:rPr lang="en-US" dirty="0" smtClean="0"/>
              <a:t>This is what I think the data means. How do you interpret it?</a:t>
            </a:r>
          </a:p>
          <a:p>
            <a:pPr marL="285750" indent="-285750">
              <a:buFont typeface="Arial" panose="020B0604020202020204" pitchFamily="34" charset="0"/>
              <a:buChar char="•"/>
            </a:pPr>
            <a:r>
              <a:rPr lang="en-US" dirty="0" smtClean="0"/>
              <a:t>What might be influencing this data? Are there factors that cause to numbers to go higher or to drop?</a:t>
            </a:r>
          </a:p>
          <a:p>
            <a:pPr marL="285750" indent="-285750">
              <a:buFont typeface="Arial" panose="020B0604020202020204" pitchFamily="34" charset="0"/>
              <a:buChar char="•"/>
            </a:pPr>
            <a:r>
              <a:rPr lang="en-US" dirty="0" smtClean="0"/>
              <a:t>Who else needs to see this data? </a:t>
            </a:r>
          </a:p>
        </p:txBody>
      </p:sp>
      <p:sp>
        <p:nvSpPr>
          <p:cNvPr id="4" name="Slide Number Placeholder 3"/>
          <p:cNvSpPr>
            <a:spLocks noGrp="1"/>
          </p:cNvSpPr>
          <p:nvPr>
            <p:ph type="sldNum" sz="quarter" idx="10"/>
          </p:nvPr>
        </p:nvSpPr>
        <p:spPr/>
        <p:txBody>
          <a:bodyPr/>
          <a:lstStyle/>
          <a:p>
            <a:fld id="{F4A5CC85-20F8-4662-AEB0-F7FEB8607896}" type="slidenum">
              <a:rPr lang="en-US" smtClean="0"/>
              <a:t>6</a:t>
            </a:fld>
            <a:endParaRPr lang="en-US"/>
          </a:p>
        </p:txBody>
      </p:sp>
    </p:spTree>
    <p:extLst>
      <p:ext uri="{BB962C8B-B14F-4D97-AF65-F5344CB8AC3E}">
        <p14:creationId xmlns:p14="http://schemas.microsoft.com/office/powerpoint/2010/main" val="233175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r>
              <a:rPr lang="en-US" baseline="0" dirty="0" smtClean="0"/>
              <a:t>Some people are well versed in the qualitative data – the stories of what kids are doing day-to-day in the program. Some people are more knowledgeable about the quantitative data (executive director, database manger) – annual numbers of students severed across all programs and  overall program quality trends over time.</a:t>
            </a:r>
          </a:p>
          <a:p>
            <a:pPr defTabSz="913303"/>
            <a:endParaRPr lang="en-US" baseline="0" dirty="0" smtClean="0"/>
          </a:p>
          <a:p>
            <a:pPr defTabSz="913303"/>
            <a:r>
              <a:rPr lang="en-US" baseline="0" dirty="0" smtClean="0"/>
              <a:t>It’s important to have a platform and system for sharing knowledge with each other – because both pieces of data are vital – especially when reporting back to funders and your board of directors. It’s common for development and communications folks to scramble around and ask program staff for student quotes and anecdotes right before a grant proposal deadline or before a board meeting. This </a:t>
            </a:r>
            <a:r>
              <a:rPr lang="en-US" sz="2000" baseline="0" dirty="0" smtClean="0"/>
              <a:t>Info is spread across multiple people, so how do you enable seamless knowledge sharing across your staff?</a:t>
            </a:r>
            <a:endParaRPr lang="en-US" sz="2000" dirty="0" smtClean="0"/>
          </a:p>
          <a:p>
            <a:pPr marL="0" marR="0" lvl="1" indent="0" algn="l" defTabSz="913303"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913303" rtl="0" eaLnBrk="1" fontAlgn="auto" latinLnBrk="0" hangingPunct="1">
              <a:lnSpc>
                <a:spcPct val="100000"/>
              </a:lnSpc>
              <a:spcBef>
                <a:spcPts val="0"/>
              </a:spcBef>
              <a:spcAft>
                <a:spcPts val="0"/>
              </a:spcAft>
              <a:buClrTx/>
              <a:buSzTx/>
              <a:buFontTx/>
              <a:buNone/>
              <a:tabLst/>
              <a:defRPr/>
            </a:pPr>
            <a:r>
              <a:rPr lang="en-US" sz="2000" dirty="0" smtClean="0"/>
              <a:t>Example: At St.</a:t>
            </a:r>
            <a:r>
              <a:rPr lang="en-US" sz="2000" baseline="0" dirty="0" smtClean="0"/>
              <a:t> Stephen Youth Programs, </a:t>
            </a:r>
            <a:r>
              <a:rPr lang="en-US" sz="2000" dirty="0" smtClean="0"/>
              <a:t>staff keeps a compendium of anecdotal and qualitative data to share with their development team. This is a shared collaborative</a:t>
            </a:r>
            <a:r>
              <a:rPr lang="en-US" sz="2000" baseline="0" dirty="0" smtClean="0"/>
              <a:t> document that everyone has access to. This means that camp counselors can fill in notes about a great conversation that they had with a student or parent, and the database point person can add in demographic information about all students that might be useful to other team members. </a:t>
            </a:r>
            <a:endParaRPr lang="en-US" sz="2000" dirty="0" smtClean="0"/>
          </a:p>
          <a:p>
            <a:pPr defTabSz="913303"/>
            <a:endParaRPr lang="en-US" baseline="0" dirty="0" smtClean="0"/>
          </a:p>
        </p:txBody>
      </p:sp>
      <p:sp>
        <p:nvSpPr>
          <p:cNvPr id="4" name="Slide Number Placeholder 3"/>
          <p:cNvSpPr>
            <a:spLocks noGrp="1"/>
          </p:cNvSpPr>
          <p:nvPr>
            <p:ph type="sldNum" sz="quarter" idx="10"/>
          </p:nvPr>
        </p:nvSpPr>
        <p:spPr/>
        <p:txBody>
          <a:bodyPr/>
          <a:lstStyle/>
          <a:p>
            <a:fld id="{F4A5CC85-20F8-4662-AEB0-F7FEB8607896}" type="slidenum">
              <a:rPr lang="en-US" smtClean="0"/>
              <a:t>7</a:t>
            </a:fld>
            <a:endParaRPr lang="en-US"/>
          </a:p>
        </p:txBody>
      </p:sp>
    </p:spTree>
    <p:extLst>
      <p:ext uri="{BB962C8B-B14F-4D97-AF65-F5344CB8AC3E}">
        <p14:creationId xmlns:p14="http://schemas.microsoft.com/office/powerpoint/2010/main" val="379379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Accessibility</a:t>
            </a:r>
            <a:r>
              <a:rPr lang="en-US" baseline="0" dirty="0" smtClean="0"/>
              <a:t> – some colors, graphs, and statistics are more accessible than others. This is something we’ll discuss further on the next slide.</a:t>
            </a:r>
          </a:p>
          <a:p>
            <a:endParaRPr lang="en-US" baseline="0" dirty="0" smtClean="0"/>
          </a:p>
          <a:p>
            <a:r>
              <a:rPr lang="en-US" baseline="0" dirty="0" smtClean="0"/>
              <a:t>Offer context – A common mistake is to just present a single number as a data point – for example, having an 80% attendance rate this year. But is that good? Is that what you were expecting to see. It’s always important to answer the following questions:</a:t>
            </a:r>
          </a:p>
          <a:p>
            <a:pPr marL="171450" indent="-171450">
              <a:buFontTx/>
              <a:buChar char="-"/>
            </a:pPr>
            <a:r>
              <a:rPr lang="en-US" baseline="0" dirty="0" smtClean="0"/>
              <a:t>Compared to what? </a:t>
            </a:r>
          </a:p>
          <a:p>
            <a:pPr marL="171450" indent="-171450">
              <a:buFontTx/>
              <a:buChar char="-"/>
            </a:pPr>
            <a:r>
              <a:rPr lang="en-US" baseline="0" dirty="0" smtClean="0"/>
              <a:t>Compared to whom? </a:t>
            </a:r>
          </a:p>
          <a:p>
            <a:pPr marL="171450" indent="-171450">
              <a:buFontTx/>
              <a:buChar char="-"/>
            </a:pPr>
            <a:r>
              <a:rPr lang="en-US" baseline="0" dirty="0" smtClean="0"/>
              <a:t>Compared to when?</a:t>
            </a:r>
          </a:p>
          <a:p>
            <a:endParaRPr lang="en-US" baseline="0" dirty="0" smtClean="0"/>
          </a:p>
          <a:p>
            <a:r>
              <a:rPr lang="en-US" baseline="0" dirty="0" smtClean="0"/>
              <a:t>There are many great image creation and database visualization tools out there. We’ll share some examples later on in this presentation.</a:t>
            </a:r>
          </a:p>
          <a:p>
            <a:endParaRPr lang="en-US" baseline="0" dirty="0" smtClean="0"/>
          </a:p>
          <a:p>
            <a:r>
              <a:rPr lang="en-US" baseline="0" dirty="0" smtClean="0"/>
              <a:t>Concrete tips:</a:t>
            </a:r>
          </a:p>
          <a:p>
            <a:pPr marL="171450" indent="-171450">
              <a:buFontTx/>
              <a:buChar char="-"/>
            </a:pPr>
            <a:r>
              <a:rPr lang="en-US" baseline="0" dirty="0" smtClean="0"/>
              <a:t>Most recent source available. There are a number of seminal studies out there, but it’s important to be mindful that studies get outdated quickly. Especially when looking at publically available data (e.g. census tracked data) and demographic data, be sure to use the most recent figures possible.</a:t>
            </a:r>
          </a:p>
          <a:p>
            <a:pPr marL="171450" indent="-171450">
              <a:buFontTx/>
              <a:buChar char="-"/>
            </a:pPr>
            <a:r>
              <a:rPr lang="en-US" baseline="0" dirty="0" smtClean="0"/>
              <a:t>Most localized source. Drill down to the most narrow and specific data possible for the communities and neighborhoods that you serve. State-level statistics about high school graduation are not as compelling for those just about Boston, or better yet a particular neighborhood that you target.</a:t>
            </a:r>
          </a:p>
        </p:txBody>
      </p:sp>
      <p:sp>
        <p:nvSpPr>
          <p:cNvPr id="4" name="Slide Number Placeholder 3"/>
          <p:cNvSpPr>
            <a:spLocks noGrp="1"/>
          </p:cNvSpPr>
          <p:nvPr>
            <p:ph type="sldNum" sz="quarter" idx="10"/>
          </p:nvPr>
        </p:nvSpPr>
        <p:spPr/>
        <p:txBody>
          <a:bodyPr/>
          <a:lstStyle/>
          <a:p>
            <a:fld id="{F4A5CC85-20F8-4662-AEB0-F7FEB8607896}" type="slidenum">
              <a:rPr lang="en-US" smtClean="0"/>
              <a:t>8</a:t>
            </a:fld>
            <a:endParaRPr lang="en-US"/>
          </a:p>
        </p:txBody>
      </p:sp>
    </p:spTree>
    <p:extLst>
      <p:ext uri="{BB962C8B-B14F-4D97-AF65-F5344CB8AC3E}">
        <p14:creationId xmlns:p14="http://schemas.microsoft.com/office/powerpoint/2010/main" val="17200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1) Use a zero baseline as much as possible. Otherwise the visual can distort and arbitrarily magnify growth that is just not meaningful. Show honest depictions of change over time</a:t>
            </a:r>
          </a:p>
          <a:p>
            <a:pPr marL="0" indent="0">
              <a:buFontTx/>
              <a:buNone/>
            </a:pPr>
            <a:endParaRPr lang="en-US" baseline="0" dirty="0" smtClean="0"/>
          </a:p>
          <a:p>
            <a:pPr marL="0" indent="0">
              <a:buFontTx/>
              <a:buNone/>
            </a:pPr>
            <a:r>
              <a:rPr lang="en-US" baseline="0" dirty="0" smtClean="0"/>
              <a:t>2) People have difficulty discerning slightly different color gradients. This is especially true for color blind and visually impaired individuals. To combat this, consider using textures (in addition) to color differences. Furthermore, think about the main point of the chart. If you’re looking to compare two different phenomena (like the frequency of earthquakes and hurricanes in this example), consider reconfiguring the graph to have the natural disaster as the primary data point with the different dates as the secondary point.</a:t>
            </a:r>
          </a:p>
          <a:p>
            <a:pPr marL="0" indent="0">
              <a:buFontTx/>
              <a:buNone/>
            </a:pPr>
            <a:endParaRPr lang="en-US" baseline="0" dirty="0" smtClean="0"/>
          </a:p>
          <a:p>
            <a:pPr marL="0" indent="0">
              <a:buFontTx/>
              <a:buNone/>
            </a:pPr>
            <a:r>
              <a:rPr lang="en-US" baseline="0" dirty="0" smtClean="0"/>
              <a:t>3) Pie charts are commonly used but sometimes not as intuitive to understand. In this example, the respective numbers are too small and the color gradients are too similar. Furthermore, since there’s no header in this example, one would need to read additional text to understand what this pie chart is depicting. To get around this, consider using a donut chart instead of a pie chart. Donuts enable you to add an icon depicting the main purpose of the graphic, or to emphasize the most important statistic (e.g. 35% of people primarily get news from the internet).</a:t>
            </a:r>
          </a:p>
        </p:txBody>
      </p:sp>
      <p:sp>
        <p:nvSpPr>
          <p:cNvPr id="4" name="Slide Number Placeholder 3"/>
          <p:cNvSpPr>
            <a:spLocks noGrp="1"/>
          </p:cNvSpPr>
          <p:nvPr>
            <p:ph type="sldNum" sz="quarter" idx="10"/>
          </p:nvPr>
        </p:nvSpPr>
        <p:spPr/>
        <p:txBody>
          <a:bodyPr/>
          <a:lstStyle/>
          <a:p>
            <a:fld id="{F4A5CC85-20F8-4662-AEB0-F7FEB8607896}" type="slidenum">
              <a:rPr lang="en-US" smtClean="0"/>
              <a:t>9</a:t>
            </a:fld>
            <a:endParaRPr lang="en-US"/>
          </a:p>
        </p:txBody>
      </p:sp>
    </p:spTree>
    <p:extLst>
      <p:ext uri="{BB962C8B-B14F-4D97-AF65-F5344CB8AC3E}">
        <p14:creationId xmlns:p14="http://schemas.microsoft.com/office/powerpoint/2010/main" val="2325013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0" y="5181600"/>
            <a:ext cx="2152356" cy="914400"/>
          </a:xfrm>
          <a:prstGeom prst="rect">
            <a:avLst/>
          </a:prstGeom>
        </p:spPr>
      </p:pic>
      <p:pic>
        <p:nvPicPr>
          <p:cNvPr id="1027"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7" name="Title 1"/>
          <p:cNvSpPr>
            <a:spLocks noGrp="1"/>
          </p:cNvSpPr>
          <p:nvPr>
            <p:ph type="ctrTitle"/>
          </p:nvPr>
        </p:nvSpPr>
        <p:spPr>
          <a:xfrm>
            <a:off x="2286000" y="1981200"/>
            <a:ext cx="6172199" cy="1470025"/>
          </a:xfrm>
        </p:spPr>
        <p:txBody>
          <a:bodyPr/>
          <a:lstStyle>
            <a:lvl1pPr algn="l">
              <a:defRPr>
                <a:solidFill>
                  <a:schemeClr val="tx2"/>
                </a:solidFill>
              </a:defRPr>
            </a:lvl1pPr>
          </a:lstStyle>
          <a:p>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05942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t>3/24/2017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093660-EB8A-4C24-9216-84BAD53A3AE3}" type="slidenum">
              <a:rPr lang="en-US" smtClean="0"/>
              <a:t>‹#›</a:t>
            </a:fld>
            <a:endParaRPr lang="en-US" dirty="0"/>
          </a:p>
        </p:txBody>
      </p:sp>
    </p:spTree>
    <p:extLst>
      <p:ext uri="{BB962C8B-B14F-4D97-AF65-F5344CB8AC3E}">
        <p14:creationId xmlns:p14="http://schemas.microsoft.com/office/powerpoint/2010/main" val="134859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093660-EB8A-4C24-9216-84BAD53A3AE3}" type="slidenum">
              <a:rPr lang="en-US" smtClean="0"/>
              <a:t>‹#›</a:t>
            </a:fld>
            <a:endParaRPr lang="en-US" dirty="0"/>
          </a:p>
        </p:txBody>
      </p:sp>
    </p:spTree>
    <p:extLst>
      <p:ext uri="{BB962C8B-B14F-4D97-AF65-F5344CB8AC3E}">
        <p14:creationId xmlns:p14="http://schemas.microsoft.com/office/powerpoint/2010/main" val="3056081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093660-EB8A-4C24-9216-84BAD53A3AE3}" type="slidenum">
              <a:rPr lang="en-US" smtClean="0"/>
              <a:t>‹#›</a:t>
            </a:fld>
            <a:endParaRPr lang="en-US" dirty="0"/>
          </a:p>
        </p:txBody>
      </p:sp>
    </p:spTree>
    <p:extLst>
      <p:ext uri="{BB962C8B-B14F-4D97-AF65-F5344CB8AC3E}">
        <p14:creationId xmlns:p14="http://schemas.microsoft.com/office/powerpoint/2010/main" val="85233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8E302625-2D02-4F4F-B11F-7086FC021E6E}" type="datetimeFigureOut">
              <a:rPr lang="en-US" smtClean="0"/>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093660-EB8A-4C24-9216-84BAD53A3AE3}" type="slidenum">
              <a:rPr lang="en-US" smtClean="0"/>
              <a:t>‹#›</a:t>
            </a:fld>
            <a:endParaRPr lang="en-US" dirty="0"/>
          </a:p>
        </p:txBody>
      </p:sp>
    </p:spTree>
    <p:extLst>
      <p:ext uri="{BB962C8B-B14F-4D97-AF65-F5344CB8AC3E}">
        <p14:creationId xmlns:p14="http://schemas.microsoft.com/office/powerpoint/2010/main" val="34519327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E302625-2D02-4F4F-B11F-7086FC021E6E}" type="datetimeFigureOut">
              <a:rPr lang="en-US" smtClean="0"/>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093660-EB8A-4C24-9216-84BAD53A3AE3}" type="slidenum">
              <a:rPr lang="en-US" smtClean="0"/>
              <a:t>‹#›</a:t>
            </a:fld>
            <a:endParaRPr lang="en-US" dirty="0"/>
          </a:p>
        </p:txBody>
      </p:sp>
    </p:spTree>
    <p:extLst>
      <p:ext uri="{BB962C8B-B14F-4D97-AF65-F5344CB8AC3E}">
        <p14:creationId xmlns:p14="http://schemas.microsoft.com/office/powerpoint/2010/main" val="2749913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02625-2D02-4F4F-B11F-7086FC021E6E}" type="datetimeFigureOut">
              <a:rPr lang="en-US" smtClean="0"/>
              <a:t>3/24/2017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093660-EB8A-4C24-9216-84BAD53A3AE3}" type="slidenum">
              <a:rPr lang="en-US" smtClean="0"/>
              <a:t>‹#›</a:t>
            </a:fld>
            <a:endParaRPr lang="en-US" dirty="0"/>
          </a:p>
        </p:txBody>
      </p:sp>
    </p:spTree>
    <p:extLst>
      <p:ext uri="{BB962C8B-B14F-4D97-AF65-F5344CB8AC3E}">
        <p14:creationId xmlns:p14="http://schemas.microsoft.com/office/powerpoint/2010/main" val="38263890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02625-2D02-4F4F-B11F-7086FC021E6E}" type="datetimeFigureOut">
              <a:rPr lang="en-US" smtClean="0"/>
              <a:t>3/24/2017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093660-EB8A-4C24-9216-84BAD53A3AE3}" type="slidenum">
              <a:rPr lang="en-US" smtClean="0"/>
              <a:t>‹#›</a:t>
            </a:fld>
            <a:endParaRPr lang="en-US" dirty="0"/>
          </a:p>
        </p:txBody>
      </p:sp>
    </p:spTree>
    <p:extLst>
      <p:ext uri="{BB962C8B-B14F-4D97-AF65-F5344CB8AC3E}">
        <p14:creationId xmlns:p14="http://schemas.microsoft.com/office/powerpoint/2010/main" val="330641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E302625-2D02-4F4F-B11F-7086FC021E6E}" type="datetimeFigureOut">
              <a:rPr lang="en-US" smtClean="0"/>
              <a:t>3/24/2017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093660-EB8A-4C24-9216-84BAD53A3AE3}" type="slidenum">
              <a:rPr lang="en-US" smtClean="0"/>
              <a:t>‹#›</a:t>
            </a:fld>
            <a:endParaRPr lang="en-US" dirty="0"/>
          </a:p>
        </p:txBody>
      </p:sp>
    </p:spTree>
    <p:extLst>
      <p:ext uri="{BB962C8B-B14F-4D97-AF65-F5344CB8AC3E}">
        <p14:creationId xmlns:p14="http://schemas.microsoft.com/office/powerpoint/2010/main" val="13245258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02625-2D02-4F4F-B11F-7086FC021E6E}" type="datetimeFigureOut">
              <a:rPr lang="en-US" smtClean="0"/>
              <a:t>3/24/2017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093660-EB8A-4C24-9216-84BAD53A3AE3}" type="slidenum">
              <a:rPr lang="en-US" smtClean="0"/>
              <a:t>‹#›</a:t>
            </a:fld>
            <a:endParaRPr lang="en-US" dirty="0"/>
          </a:p>
        </p:txBody>
      </p:sp>
    </p:spTree>
    <p:extLst>
      <p:ext uri="{BB962C8B-B14F-4D97-AF65-F5344CB8AC3E}">
        <p14:creationId xmlns:p14="http://schemas.microsoft.com/office/powerpoint/2010/main" val="38494465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02625-2D02-4F4F-B11F-7086FC021E6E}" type="datetimeFigureOut">
              <a:rPr lang="en-US" smtClean="0"/>
              <a:t>3/24/2017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093660-EB8A-4C24-9216-84BAD53A3AE3}" type="slidenum">
              <a:rPr lang="en-US" smtClean="0"/>
              <a:t>‹#›</a:t>
            </a:fld>
            <a:endParaRPr lang="en-US" dirty="0"/>
          </a:p>
        </p:txBody>
      </p:sp>
    </p:spTree>
    <p:extLst>
      <p:ext uri="{BB962C8B-B14F-4D97-AF65-F5344CB8AC3E}">
        <p14:creationId xmlns:p14="http://schemas.microsoft.com/office/powerpoint/2010/main" val="32063587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t>3/24/2017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093660-EB8A-4C24-9216-84BAD53A3AE3}" type="slidenum">
              <a:rPr lang="en-US" smtClean="0"/>
              <a:t>‹#›</a:t>
            </a:fld>
            <a:endParaRPr lang="en-US" dirty="0"/>
          </a:p>
        </p:txBody>
      </p:sp>
    </p:spTree>
    <p:extLst>
      <p:ext uri="{BB962C8B-B14F-4D97-AF65-F5344CB8AC3E}">
        <p14:creationId xmlns:p14="http://schemas.microsoft.com/office/powerpoint/2010/main" val="3322757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02625-2D02-4F4F-B11F-7086FC021E6E}" type="datetimeFigureOut">
              <a:rPr lang="en-US" smtClean="0"/>
              <a:t>3/24/2017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93660-EB8A-4C24-9216-84BAD53A3AE3}" type="slidenum">
              <a:rPr lang="en-US" smtClean="0"/>
              <a:t>‹#›</a:t>
            </a:fld>
            <a:endParaRPr lang="en-US" dirty="0"/>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80965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JP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6.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8.png"/><Relationship Id="rId4" Type="http://schemas.openxmlformats.org/officeDocument/2006/relationships/package" Target="../embeddings/Microsoft_Word_Document.docx"/></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2.png"/><Relationship Id="rId4" Type="http://schemas.openxmlformats.org/officeDocument/2006/relationships/package" Target="../embeddings/Microsoft_Word_Document1.docx"/></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dkim@bostonbeyond.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JP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362200"/>
            <a:ext cx="4864443" cy="1470025"/>
          </a:xfrm>
        </p:spPr>
        <p:txBody>
          <a:bodyPr>
            <a:noAutofit/>
          </a:bodyPr>
          <a:lstStyle/>
          <a:p>
            <a:r>
              <a:rPr lang="en-US" sz="2800" b="1" dirty="0" smtClean="0"/>
              <a:t>Communicating Data to External Audiences</a:t>
            </a:r>
            <a:r>
              <a:rPr lang="en-US" sz="3200" b="1" dirty="0" smtClean="0"/>
              <a:t/>
            </a:r>
            <a:br>
              <a:rPr lang="en-US" sz="3200" b="1" dirty="0" smtClean="0"/>
            </a:br>
            <a:r>
              <a:rPr lang="en-US" sz="3200" b="1" dirty="0" smtClean="0"/>
              <a:t/>
            </a:r>
            <a:br>
              <a:rPr lang="en-US" sz="3200" b="1" dirty="0" smtClean="0"/>
            </a:br>
            <a:r>
              <a:rPr lang="en-US" sz="2000" b="1" dirty="0" smtClean="0">
                <a:solidFill>
                  <a:schemeClr val="tx1"/>
                </a:solidFill>
              </a:rPr>
              <a:t>March 20, 2017</a:t>
            </a:r>
            <a:endParaRPr lang="en-US" sz="2000" b="1" dirty="0">
              <a:solidFill>
                <a:schemeClr val="tx1"/>
              </a:solidFill>
            </a:endParaRPr>
          </a:p>
        </p:txBody>
      </p:sp>
    </p:spTree>
    <p:extLst>
      <p:ext uri="{BB962C8B-B14F-4D97-AF65-F5344CB8AC3E}">
        <p14:creationId xmlns:p14="http://schemas.microsoft.com/office/powerpoint/2010/main" val="3858530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B02B"/>
                </a:solidFill>
              </a:rPr>
              <a:t>	Infographics</a:t>
            </a:r>
            <a:endParaRPr lang="en-US" dirty="0">
              <a:solidFill>
                <a:srgbClr val="0DB02B"/>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11" y="388938"/>
            <a:ext cx="914400" cy="914400"/>
          </a:xfrm>
          <a:prstGeom prst="rect">
            <a:avLst/>
          </a:prstGeom>
        </p:spPr>
      </p:pic>
      <p:pic>
        <p:nvPicPr>
          <p:cNvPr id="3074" name="Picture 2" descr="https://pbs.twimg.com/media/CnVGvjvWcAELqLM.jpg:large"/>
          <p:cNvPicPr>
            <a:picLocks noChangeAspect="1" noChangeArrowheads="1"/>
          </p:cNvPicPr>
          <p:nvPr/>
        </p:nvPicPr>
        <p:blipFill rotWithShape="1">
          <a:blip r:embed="rId4">
            <a:extLst>
              <a:ext uri="{28A0092B-C50C-407E-A947-70E740481C1C}">
                <a14:useLocalDpi xmlns:a14="http://schemas.microsoft.com/office/drawing/2010/main" val="0"/>
              </a:ext>
            </a:extLst>
          </a:blip>
          <a:srcRect l="64700" t="40666" r="3475" b="38667"/>
          <a:stretch/>
        </p:blipFill>
        <p:spPr bwMode="auto">
          <a:xfrm>
            <a:off x="1139818" y="1570341"/>
            <a:ext cx="2746382" cy="293578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300" y="427341"/>
            <a:ext cx="2667000" cy="3303717"/>
          </a:xfrm>
          <a:prstGeom prst="rect">
            <a:avLst/>
          </a:prstGeom>
        </p:spPr>
      </p:pic>
      <p:sp>
        <p:nvSpPr>
          <p:cNvPr id="6" name="TextBox 5"/>
          <p:cNvSpPr txBox="1"/>
          <p:nvPr/>
        </p:nvSpPr>
        <p:spPr>
          <a:xfrm>
            <a:off x="4788910" y="6200001"/>
            <a:ext cx="2362200" cy="276999"/>
          </a:xfrm>
          <a:prstGeom prst="rect">
            <a:avLst/>
          </a:prstGeom>
          <a:noFill/>
        </p:spPr>
        <p:txBody>
          <a:bodyPr wrap="square" rtlCol="0">
            <a:spAutoFit/>
          </a:bodyPr>
          <a:lstStyle/>
          <a:p>
            <a:pPr algn="ctr"/>
            <a:r>
              <a:rPr lang="en-US" sz="1200" dirty="0" smtClean="0"/>
              <a:t>After School Matters, Chicago</a:t>
            </a:r>
            <a:endParaRPr lang="en-US" sz="1200" dirty="0"/>
          </a:p>
        </p:txBody>
      </p:sp>
      <p:sp>
        <p:nvSpPr>
          <p:cNvPr id="7" name="TextBox 6"/>
          <p:cNvSpPr txBox="1"/>
          <p:nvPr/>
        </p:nvSpPr>
        <p:spPr>
          <a:xfrm>
            <a:off x="5503053" y="3764009"/>
            <a:ext cx="2362200" cy="461665"/>
          </a:xfrm>
          <a:prstGeom prst="rect">
            <a:avLst/>
          </a:prstGeom>
          <a:noFill/>
        </p:spPr>
        <p:txBody>
          <a:bodyPr wrap="square" rtlCol="0">
            <a:spAutoFit/>
          </a:bodyPr>
          <a:lstStyle/>
          <a:p>
            <a:pPr algn="ctr"/>
            <a:r>
              <a:rPr lang="en-US" sz="1200" dirty="0" smtClean="0"/>
              <a:t>United Way of Massachusetts Bay and Merrimack Valley</a:t>
            </a:r>
            <a:endParaRPr lang="en-US" sz="1200" dirty="0"/>
          </a:p>
        </p:txBody>
      </p:sp>
      <p:grpSp>
        <p:nvGrpSpPr>
          <p:cNvPr id="15" name="Group 14"/>
          <p:cNvGrpSpPr/>
          <p:nvPr/>
        </p:nvGrpSpPr>
        <p:grpSpPr>
          <a:xfrm>
            <a:off x="4191000" y="4341487"/>
            <a:ext cx="3513239" cy="1827737"/>
            <a:chOff x="525361" y="1525063"/>
            <a:chExt cx="3513239" cy="1827737"/>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7106" r="8574" b="14172"/>
            <a:stretch/>
          </p:blipFill>
          <p:spPr>
            <a:xfrm>
              <a:off x="525361" y="1600199"/>
              <a:ext cx="3513239" cy="1752601"/>
            </a:xfrm>
            <a:prstGeom prst="rect">
              <a:avLst/>
            </a:prstGeom>
          </p:spPr>
        </p:pic>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0" b="100000" l="0" r="98742"/>
                      </a14:imgEffect>
                    </a14:imgLayer>
                  </a14:imgProps>
                </a:ext>
                <a:ext uri="{28A0092B-C50C-407E-A947-70E740481C1C}">
                  <a14:useLocalDpi xmlns:a14="http://schemas.microsoft.com/office/drawing/2010/main" val="0"/>
                </a:ext>
              </a:extLst>
            </a:blip>
            <a:stretch>
              <a:fillRect/>
            </a:stretch>
          </p:blipFill>
          <p:spPr>
            <a:xfrm>
              <a:off x="2971800" y="1525063"/>
              <a:ext cx="1027342" cy="1027342"/>
            </a:xfrm>
            <a:prstGeom prst="rect">
              <a:avLst/>
            </a:prstGeom>
          </p:spPr>
        </p:pic>
      </p:grpSp>
      <p:sp>
        <p:nvSpPr>
          <p:cNvPr id="17" name="TextBox 16"/>
          <p:cNvSpPr txBox="1"/>
          <p:nvPr/>
        </p:nvSpPr>
        <p:spPr>
          <a:xfrm>
            <a:off x="1331909" y="4506129"/>
            <a:ext cx="2362200" cy="276999"/>
          </a:xfrm>
          <a:prstGeom prst="rect">
            <a:avLst/>
          </a:prstGeom>
          <a:noFill/>
        </p:spPr>
        <p:txBody>
          <a:bodyPr wrap="square" rtlCol="0">
            <a:spAutoFit/>
          </a:bodyPr>
          <a:lstStyle/>
          <a:p>
            <a:pPr algn="ctr"/>
            <a:r>
              <a:rPr lang="en-US" sz="1200" dirty="0" smtClean="0"/>
              <a:t>Steppingstone Foundation</a:t>
            </a:r>
            <a:endParaRPr lang="en-US" sz="1200" dirty="0"/>
          </a:p>
        </p:txBody>
      </p:sp>
    </p:spTree>
    <p:extLst>
      <p:ext uri="{BB962C8B-B14F-4D97-AF65-F5344CB8AC3E}">
        <p14:creationId xmlns:p14="http://schemas.microsoft.com/office/powerpoint/2010/main" val="1108617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B02B"/>
                </a:solidFill>
              </a:rPr>
              <a:t>	</a:t>
            </a:r>
            <a:r>
              <a:rPr lang="en-US" dirty="0" smtClean="0">
                <a:solidFill>
                  <a:srgbClr val="0DB02B"/>
                </a:solidFill>
              </a:rPr>
              <a:t>Examples of Visualization Tools</a:t>
            </a:r>
            <a:endParaRPr lang="en-US" dirty="0">
              <a:solidFill>
                <a:srgbClr val="0DB02B"/>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11" y="388938"/>
            <a:ext cx="914400" cy="914400"/>
          </a:xfrm>
          <a:prstGeom prst="rect">
            <a:avLst/>
          </a:prstGeom>
        </p:spPr>
      </p:pic>
      <p:sp>
        <p:nvSpPr>
          <p:cNvPr id="5" name="Content Placeholder 2"/>
          <p:cNvSpPr>
            <a:spLocks noGrp="1"/>
          </p:cNvSpPr>
          <p:nvPr>
            <p:ph idx="1"/>
          </p:nvPr>
        </p:nvSpPr>
        <p:spPr>
          <a:xfrm>
            <a:off x="990600" y="1371601"/>
            <a:ext cx="7848600" cy="5486400"/>
          </a:xfrm>
        </p:spPr>
        <p:txBody>
          <a:bodyPr>
            <a:normAutofit/>
          </a:bodyPr>
          <a:lstStyle/>
          <a:p>
            <a:pPr marL="0" indent="0">
              <a:buNone/>
            </a:pPr>
            <a:r>
              <a:rPr lang="en-US" sz="2000" dirty="0" smtClean="0"/>
              <a:t>Create Images</a:t>
            </a:r>
          </a:p>
          <a:p>
            <a:pPr lvl="1"/>
            <a:r>
              <a:rPr lang="en-US" sz="1600" dirty="0" smtClean="0"/>
              <a:t>Make icons from black and white images: The Noun Project</a:t>
            </a:r>
          </a:p>
          <a:p>
            <a:pPr lvl="1"/>
            <a:r>
              <a:rPr lang="en-US" sz="1600" dirty="0" smtClean="0"/>
              <a:t>Transform existing images into icon shapes: ICO Convert</a:t>
            </a:r>
          </a:p>
          <a:p>
            <a:pPr lvl="1"/>
            <a:r>
              <a:rPr lang="en-US" sz="1600" dirty="0" smtClean="0"/>
              <a:t>Customize </a:t>
            </a:r>
            <a:r>
              <a:rPr lang="en-US" sz="1600" dirty="0" err="1" smtClean="0"/>
              <a:t>infographic</a:t>
            </a:r>
            <a:r>
              <a:rPr lang="en-US" sz="1600" dirty="0" smtClean="0"/>
              <a:t> templates: </a:t>
            </a:r>
            <a:r>
              <a:rPr lang="en-US" sz="1600" dirty="0" err="1" smtClean="0"/>
              <a:t>Canva</a:t>
            </a:r>
            <a:endParaRPr lang="en-US" sz="1600" dirty="0" smtClean="0"/>
          </a:p>
          <a:p>
            <a:pPr marL="457200" lvl="1" indent="0">
              <a:buNone/>
            </a:pPr>
            <a:endParaRPr lang="en-US" sz="1000" dirty="0" smtClean="0"/>
          </a:p>
          <a:p>
            <a:pPr marL="0" indent="0">
              <a:buNone/>
            </a:pPr>
            <a:r>
              <a:rPr lang="en-US" sz="2000" dirty="0" smtClean="0"/>
              <a:t>Create Graphs </a:t>
            </a:r>
          </a:p>
          <a:p>
            <a:pPr lvl="1"/>
            <a:r>
              <a:rPr lang="en-US" sz="1600" dirty="0" smtClean="0"/>
              <a:t>Google Charts</a:t>
            </a:r>
          </a:p>
          <a:p>
            <a:pPr lvl="1"/>
            <a:r>
              <a:rPr lang="en-US" sz="1600" dirty="0" err="1" smtClean="0"/>
              <a:t>Plotly</a:t>
            </a:r>
            <a:endParaRPr lang="en-US" sz="1600" dirty="0" smtClean="0"/>
          </a:p>
          <a:p>
            <a:pPr lvl="1"/>
            <a:r>
              <a:rPr lang="en-US" sz="1600" dirty="0" err="1" smtClean="0"/>
              <a:t>Chartblocks</a:t>
            </a:r>
            <a:endParaRPr lang="en-US" sz="1600" dirty="0" smtClean="0"/>
          </a:p>
          <a:p>
            <a:pPr lvl="1"/>
            <a:r>
              <a:rPr lang="en-US" sz="1600" dirty="0" smtClean="0"/>
              <a:t>Silk</a:t>
            </a:r>
          </a:p>
          <a:p>
            <a:pPr marL="457200" lvl="1" indent="0">
              <a:buNone/>
            </a:pPr>
            <a:endParaRPr lang="en-US" sz="1000" dirty="0" smtClean="0"/>
          </a:p>
          <a:p>
            <a:pPr marL="0" indent="0">
              <a:buNone/>
            </a:pPr>
            <a:r>
              <a:rPr lang="en-US" sz="2000" dirty="0" smtClean="0"/>
              <a:t>Create Maps</a:t>
            </a:r>
          </a:p>
          <a:p>
            <a:pPr lvl="1"/>
            <a:r>
              <a:rPr lang="en-US" sz="1600" dirty="0" smtClean="0"/>
              <a:t>ArcGIS Online</a:t>
            </a:r>
          </a:p>
          <a:p>
            <a:pPr lvl="1"/>
            <a:r>
              <a:rPr lang="en-US" sz="1600" dirty="0" smtClean="0"/>
              <a:t>Google </a:t>
            </a:r>
            <a:r>
              <a:rPr lang="en-US" sz="1600" dirty="0" err="1" smtClean="0"/>
              <a:t>MyMaps</a:t>
            </a:r>
            <a:endParaRPr lang="en-US" sz="1600" dirty="0" smtClean="0"/>
          </a:p>
          <a:p>
            <a:pPr marL="457200" lvl="1" indent="0">
              <a:buNone/>
            </a:pPr>
            <a:endParaRPr lang="en-US" sz="1000" dirty="0" smtClean="0"/>
          </a:p>
          <a:p>
            <a:pPr marL="0" indent="0">
              <a:buNone/>
            </a:pPr>
            <a:r>
              <a:rPr lang="en-US" sz="2000" dirty="0" smtClean="0"/>
              <a:t>Miscellaneous</a:t>
            </a:r>
            <a:endParaRPr lang="en-US" sz="2000" dirty="0"/>
          </a:p>
          <a:p>
            <a:pPr lvl="1"/>
            <a:r>
              <a:rPr lang="en-US" sz="1600" dirty="0" smtClean="0">
                <a:latin typeface="Arial"/>
                <a:cs typeface="Arial"/>
              </a:rPr>
              <a:t>Make a word cloud: </a:t>
            </a:r>
            <a:r>
              <a:rPr lang="en-US" sz="1600" dirty="0" err="1" smtClean="0">
                <a:latin typeface="Arial"/>
                <a:cs typeface="Arial"/>
              </a:rPr>
              <a:t>Tagul</a:t>
            </a:r>
            <a:endParaRPr lang="en-US" sz="1600" dirty="0">
              <a:latin typeface="Arial"/>
              <a:cs typeface="Arial"/>
            </a:endParaRPr>
          </a:p>
          <a:p>
            <a:pPr lvl="1"/>
            <a:r>
              <a:rPr lang="en-US" sz="1600" dirty="0" smtClean="0">
                <a:latin typeface="Arial"/>
                <a:cs typeface="Arial"/>
              </a:rPr>
              <a:t>Collect poll data in real</a:t>
            </a:r>
            <a:r>
              <a:rPr lang="en-US" sz="1600" dirty="0">
                <a:latin typeface="Arial"/>
                <a:cs typeface="Arial"/>
              </a:rPr>
              <a:t> </a:t>
            </a:r>
            <a:r>
              <a:rPr lang="en-US" sz="1600" dirty="0" smtClean="0">
                <a:latin typeface="Arial"/>
                <a:cs typeface="Arial"/>
              </a:rPr>
              <a:t>time: Poll Everywhere</a:t>
            </a:r>
          </a:p>
          <a:p>
            <a:pPr marL="0" indent="0">
              <a:buNone/>
            </a:pPr>
            <a:endParaRPr lang="en-US" sz="2000" dirty="0" smtClean="0"/>
          </a:p>
          <a:p>
            <a:pPr marL="0" indent="0">
              <a:buNone/>
            </a:pPr>
            <a:endParaRPr lang="en-US" sz="2000" dirty="0" smtClean="0"/>
          </a:p>
          <a:p>
            <a:endParaRPr lang="en-US" sz="2000" dirty="0"/>
          </a:p>
        </p:txBody>
      </p:sp>
    </p:spTree>
    <p:extLst>
      <p:ext uri="{BB962C8B-B14F-4D97-AF65-F5344CB8AC3E}">
        <p14:creationId xmlns:p14="http://schemas.microsoft.com/office/powerpoint/2010/main" val="2461648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B02B"/>
                </a:solidFill>
              </a:rPr>
              <a:t>	</a:t>
            </a:r>
            <a:r>
              <a:rPr lang="en-US" dirty="0" smtClean="0">
                <a:solidFill>
                  <a:srgbClr val="0DB02B"/>
                </a:solidFill>
              </a:rPr>
              <a:t>Most Localized Data Available</a:t>
            </a:r>
            <a:endParaRPr lang="en-US" dirty="0">
              <a:solidFill>
                <a:srgbClr val="0DB02B"/>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11" y="388938"/>
            <a:ext cx="914400" cy="914400"/>
          </a:xfrm>
          <a:prstGeom prst="rect">
            <a:avLst/>
          </a:prstGeom>
        </p:spPr>
      </p:pic>
      <p:pic>
        <p:nvPicPr>
          <p:cNvPr id="4" name="Picture 3"/>
          <p:cNvPicPr>
            <a:picLocks noChangeAspect="1"/>
          </p:cNvPicPr>
          <p:nvPr/>
        </p:nvPicPr>
        <p:blipFill>
          <a:blip r:embed="rId4"/>
          <a:stretch>
            <a:fillRect/>
          </a:stretch>
        </p:blipFill>
        <p:spPr>
          <a:xfrm>
            <a:off x="990600" y="5220381"/>
            <a:ext cx="2611582" cy="1511969"/>
          </a:xfrm>
          <a:prstGeom prst="rect">
            <a:avLst/>
          </a:prstGeom>
        </p:spPr>
      </p:pic>
      <p:sp>
        <p:nvSpPr>
          <p:cNvPr id="6" name="Content Placeholder 2"/>
          <p:cNvSpPr>
            <a:spLocks noGrp="1"/>
          </p:cNvSpPr>
          <p:nvPr>
            <p:ph idx="1"/>
          </p:nvPr>
        </p:nvSpPr>
        <p:spPr>
          <a:xfrm>
            <a:off x="4267200" y="1447800"/>
            <a:ext cx="4724400" cy="1485219"/>
          </a:xfrm>
        </p:spPr>
        <p:txBody>
          <a:bodyPr>
            <a:normAutofit/>
          </a:bodyPr>
          <a:lstStyle/>
          <a:p>
            <a:pPr marL="0" lvl="0" indent="0">
              <a:buNone/>
            </a:pPr>
            <a:r>
              <a:rPr lang="en-US" sz="2000" dirty="0" smtClean="0"/>
              <a:t>Massachusetts’ average graduation rate increased by 0.2 percentage points to 87.5% in 2016, compared to 87.3% for the 2015 cohort. </a:t>
            </a:r>
          </a:p>
          <a:p>
            <a:pPr marL="0" lvl="0" indent="0">
              <a:buNone/>
            </a:pPr>
            <a:endParaRPr lang="en-US" sz="2000" dirty="0" smtClean="0"/>
          </a:p>
        </p:txBody>
      </p:sp>
      <p:sp>
        <p:nvSpPr>
          <p:cNvPr id="7" name="Down Arrow 6"/>
          <p:cNvSpPr/>
          <p:nvPr/>
        </p:nvSpPr>
        <p:spPr>
          <a:xfrm>
            <a:off x="2133600" y="4686981"/>
            <a:ext cx="304800" cy="381000"/>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shot 2017-03-19 21.02.3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415" y="1410381"/>
            <a:ext cx="2645785" cy="1600200"/>
          </a:xfrm>
          <a:prstGeom prst="rect">
            <a:avLst/>
          </a:prstGeom>
          <a:ln w="12700" cap="sq" cmpd="sng">
            <a:solidFill>
              <a:schemeClr val="tx1"/>
            </a:solidFill>
            <a:prstDash val="solid"/>
            <a:miter lim="800000"/>
          </a:ln>
          <a:effectLst/>
        </p:spPr>
      </p:pic>
      <p:pic>
        <p:nvPicPr>
          <p:cNvPr id="9" name="Picture 8" descr="Screenshot 2017-03-19 21.05.28.png"/>
          <p:cNvPicPr>
            <a:picLocks noChangeAspect="1"/>
          </p:cNvPicPr>
          <p:nvPr/>
        </p:nvPicPr>
        <p:blipFill rotWithShape="1">
          <a:blip r:embed="rId6">
            <a:extLst>
              <a:ext uri="{28A0092B-C50C-407E-A947-70E740481C1C}">
                <a14:useLocalDpi xmlns:a14="http://schemas.microsoft.com/office/drawing/2010/main" val="0"/>
              </a:ext>
            </a:extLst>
          </a:blip>
          <a:srcRect l="36409" t="14530"/>
          <a:stretch/>
        </p:blipFill>
        <p:spPr>
          <a:xfrm>
            <a:off x="270134" y="3696381"/>
            <a:ext cx="3768466" cy="762000"/>
          </a:xfrm>
          <a:prstGeom prst="rect">
            <a:avLst/>
          </a:prstGeom>
          <a:ln>
            <a:solidFill>
              <a:schemeClr val="tx1"/>
            </a:solidFill>
          </a:ln>
        </p:spPr>
      </p:pic>
      <p:sp>
        <p:nvSpPr>
          <p:cNvPr id="11" name="Down Arrow 10"/>
          <p:cNvSpPr/>
          <p:nvPr/>
        </p:nvSpPr>
        <p:spPr>
          <a:xfrm>
            <a:off x="2133600" y="3124200"/>
            <a:ext cx="304800" cy="381000"/>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191000" y="3581400"/>
            <a:ext cx="4572000" cy="1015663"/>
          </a:xfrm>
          <a:prstGeom prst="rect">
            <a:avLst/>
          </a:prstGeom>
        </p:spPr>
        <p:txBody>
          <a:bodyPr>
            <a:spAutoFit/>
          </a:bodyPr>
          <a:lstStyle/>
          <a:p>
            <a:pPr lvl="0"/>
            <a:r>
              <a:rPr lang="en-US" sz="2000" dirty="0" smtClean="0"/>
              <a:t>Across </a:t>
            </a:r>
            <a:r>
              <a:rPr lang="en-US" sz="2000" dirty="0"/>
              <a:t>Boston, 72.4% of eligible high school students graduated on time in SY15-16</a:t>
            </a:r>
            <a:r>
              <a:rPr lang="en-US" sz="2000" dirty="0" smtClean="0"/>
              <a:t>.</a:t>
            </a:r>
            <a:endParaRPr lang="en-US" sz="2000" dirty="0"/>
          </a:p>
        </p:txBody>
      </p:sp>
      <p:sp>
        <p:nvSpPr>
          <p:cNvPr id="13" name="Rectangle 12"/>
          <p:cNvSpPr/>
          <p:nvPr/>
        </p:nvSpPr>
        <p:spPr>
          <a:xfrm>
            <a:off x="4267200" y="5334000"/>
            <a:ext cx="4572000" cy="1015663"/>
          </a:xfrm>
          <a:prstGeom prst="rect">
            <a:avLst/>
          </a:prstGeom>
        </p:spPr>
        <p:txBody>
          <a:bodyPr>
            <a:spAutoFit/>
          </a:bodyPr>
          <a:lstStyle/>
          <a:p>
            <a:pPr lvl="0"/>
            <a:r>
              <a:rPr lang="en-US" sz="2000" dirty="0" smtClean="0"/>
              <a:t>Three out of four high </a:t>
            </a:r>
            <a:r>
              <a:rPr lang="en-US" sz="2000" dirty="0"/>
              <a:t>school seniors that participated in our program last year graduated on time.</a:t>
            </a:r>
          </a:p>
        </p:txBody>
      </p:sp>
    </p:spTree>
    <p:extLst>
      <p:ext uri="{BB962C8B-B14F-4D97-AF65-F5344CB8AC3E}">
        <p14:creationId xmlns:p14="http://schemas.microsoft.com/office/powerpoint/2010/main" val="41676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E7008"/>
                </a:solidFill>
              </a:rPr>
              <a:t>3. Building a Narrative</a:t>
            </a:r>
            <a:endParaRPr lang="en-US" dirty="0">
              <a:solidFill>
                <a:srgbClr val="DE7008"/>
              </a:solidFill>
            </a:endParaRPr>
          </a:p>
        </p:txBody>
      </p:sp>
      <p:sp>
        <p:nvSpPr>
          <p:cNvPr id="18" name="Content Placeholder 2"/>
          <p:cNvSpPr>
            <a:spLocks noGrp="1"/>
          </p:cNvSpPr>
          <p:nvPr>
            <p:ph idx="1"/>
          </p:nvPr>
        </p:nvSpPr>
        <p:spPr>
          <a:xfrm>
            <a:off x="1600200" y="1029380"/>
            <a:ext cx="7086600" cy="5904819"/>
          </a:xfrm>
        </p:spPr>
        <p:txBody>
          <a:bodyPr>
            <a:normAutofit fontScale="92500"/>
          </a:bodyPr>
          <a:lstStyle/>
          <a:p>
            <a:pPr marL="0" indent="0">
              <a:lnSpc>
                <a:spcPct val="250000"/>
              </a:lnSpc>
              <a:spcBef>
                <a:spcPts val="0"/>
              </a:spcBef>
              <a:buNone/>
            </a:pPr>
            <a:r>
              <a:rPr lang="en-US" sz="2600" dirty="0" smtClean="0"/>
              <a:t>Focus on accessibility</a:t>
            </a:r>
          </a:p>
          <a:p>
            <a:pPr marL="0" indent="0">
              <a:lnSpc>
                <a:spcPct val="270000"/>
              </a:lnSpc>
              <a:spcBef>
                <a:spcPts val="0"/>
              </a:spcBef>
              <a:buNone/>
            </a:pPr>
            <a:r>
              <a:rPr lang="en-US" sz="2600" dirty="0" smtClean="0"/>
              <a:t>Tell a causal story</a:t>
            </a:r>
          </a:p>
          <a:p>
            <a:pPr marL="0" indent="0">
              <a:lnSpc>
                <a:spcPct val="120000"/>
              </a:lnSpc>
              <a:spcBef>
                <a:spcPts val="0"/>
              </a:spcBef>
              <a:buNone/>
            </a:pPr>
            <a:endParaRPr lang="en-US" sz="2600" dirty="0" smtClean="0"/>
          </a:p>
          <a:p>
            <a:pPr marL="0" indent="0">
              <a:spcBef>
                <a:spcPts val="0"/>
              </a:spcBef>
              <a:buNone/>
            </a:pPr>
            <a:r>
              <a:rPr lang="en-US" sz="2600" dirty="0" smtClean="0"/>
              <a:t>Translate weaknesses into actionable strategies for improvement</a:t>
            </a:r>
          </a:p>
          <a:p>
            <a:pPr marL="0" indent="0">
              <a:lnSpc>
                <a:spcPct val="250000"/>
              </a:lnSpc>
              <a:spcBef>
                <a:spcPts val="0"/>
              </a:spcBef>
              <a:buNone/>
            </a:pPr>
            <a:r>
              <a:rPr lang="en-US" sz="2600" dirty="0" smtClean="0"/>
              <a:t>Lead with your outcomes, rather than the process</a:t>
            </a:r>
          </a:p>
          <a:p>
            <a:pPr marL="0" indent="0">
              <a:buNone/>
            </a:pPr>
            <a:endParaRPr lang="en-US" sz="2200" dirty="0" smtClean="0"/>
          </a:p>
          <a:p>
            <a:pPr marL="57150" indent="0">
              <a:buNone/>
            </a:pPr>
            <a:r>
              <a:rPr lang="en-US" sz="2200" b="1" dirty="0"/>
              <a:t>CONCRETE TIPS</a:t>
            </a:r>
          </a:p>
          <a:p>
            <a:pPr lvl="1">
              <a:spcBef>
                <a:spcPts val="0"/>
              </a:spcBef>
            </a:pPr>
            <a:r>
              <a:rPr lang="en-US" sz="2200" dirty="0" smtClean="0"/>
              <a:t>Use multiple voices and perspectives</a:t>
            </a:r>
          </a:p>
          <a:p>
            <a:pPr lvl="1">
              <a:spcBef>
                <a:spcPts val="0"/>
              </a:spcBef>
            </a:pPr>
            <a:r>
              <a:rPr lang="en-US" sz="2200" dirty="0" smtClean="0"/>
              <a:t>Use examples liberally</a:t>
            </a:r>
          </a:p>
          <a:p>
            <a:pPr marL="0" indent="0">
              <a:buNone/>
            </a:pPr>
            <a:endParaRPr lang="en-US" sz="2400" dirty="0" smtClean="0"/>
          </a:p>
          <a:p>
            <a:pPr marL="0" indent="0">
              <a:buNone/>
            </a:pPr>
            <a:endParaRPr lang="en-US" sz="2400" dirty="0" smtClean="0"/>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219200"/>
            <a:ext cx="914400" cy="914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493" y="2240359"/>
            <a:ext cx="914400" cy="914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350" y="3261518"/>
            <a:ext cx="914400" cy="9144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493" y="4282677"/>
            <a:ext cx="914400" cy="9144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5414169"/>
            <a:ext cx="914400" cy="914400"/>
          </a:xfrm>
          <a:prstGeom prst="rect">
            <a:avLst/>
          </a:prstGeom>
        </p:spPr>
      </p:pic>
    </p:spTree>
    <p:extLst>
      <p:ext uri="{BB962C8B-B14F-4D97-AF65-F5344CB8AC3E}">
        <p14:creationId xmlns:p14="http://schemas.microsoft.com/office/powerpoint/2010/main" val="1898321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004"/>
          <a:stretch/>
        </p:blipFill>
        <p:spPr>
          <a:xfrm>
            <a:off x="304800" y="1066800"/>
            <a:ext cx="8763000" cy="5791200"/>
          </a:xfrm>
          <a:prstGeom prst="rect">
            <a:avLst/>
          </a:prstGeom>
        </p:spPr>
      </p:pic>
      <p:sp>
        <p:nvSpPr>
          <p:cNvPr id="2" name="Title 1"/>
          <p:cNvSpPr>
            <a:spLocks noGrp="1"/>
          </p:cNvSpPr>
          <p:nvPr>
            <p:ph type="title"/>
          </p:nvPr>
        </p:nvSpPr>
        <p:spPr/>
        <p:txBody>
          <a:bodyPr/>
          <a:lstStyle/>
          <a:p>
            <a:r>
              <a:rPr lang="en-US" dirty="0" smtClean="0">
                <a:solidFill>
                  <a:srgbClr val="DE7008"/>
                </a:solidFill>
              </a:rPr>
              <a:t>	Accessible Narratives</a:t>
            </a:r>
            <a:endParaRPr lang="en-US" dirty="0">
              <a:solidFill>
                <a:srgbClr val="DE7008"/>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031" y="388938"/>
            <a:ext cx="914400" cy="914400"/>
          </a:xfrm>
          <a:prstGeom prst="rect">
            <a:avLst/>
          </a:prstGeom>
        </p:spPr>
      </p:pic>
      <p:sp>
        <p:nvSpPr>
          <p:cNvPr id="7" name="Content Placeholder 2"/>
          <p:cNvSpPr>
            <a:spLocks noGrp="1"/>
          </p:cNvSpPr>
          <p:nvPr>
            <p:ph idx="1"/>
          </p:nvPr>
        </p:nvSpPr>
        <p:spPr>
          <a:xfrm>
            <a:off x="4343400" y="1143000"/>
            <a:ext cx="4419600" cy="1295399"/>
          </a:xfrm>
        </p:spPr>
        <p:txBody>
          <a:bodyPr>
            <a:normAutofit/>
          </a:bodyPr>
          <a:lstStyle/>
          <a:p>
            <a:pPr marL="0" lvl="0" indent="0">
              <a:buNone/>
            </a:pPr>
            <a:r>
              <a:rPr lang="en-US" sz="2000" dirty="0"/>
              <a:t>P</a:t>
            </a:r>
            <a:r>
              <a:rPr lang="en-US" sz="2000" dirty="0" smtClean="0"/>
              <a:t>residents’ inauguration speeches show a wide range of grade-level readability.</a:t>
            </a:r>
          </a:p>
          <a:p>
            <a:pPr marL="0" lvl="0" indent="0">
              <a:buNone/>
            </a:pPr>
            <a:endParaRPr lang="en-US" sz="2000" dirty="0" smtClean="0"/>
          </a:p>
        </p:txBody>
      </p:sp>
    </p:spTree>
    <p:extLst>
      <p:ext uri="{BB962C8B-B14F-4D97-AF65-F5344CB8AC3E}">
        <p14:creationId xmlns:p14="http://schemas.microsoft.com/office/powerpoint/2010/main" val="323967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E7008"/>
                </a:solidFill>
              </a:rPr>
              <a:t>	Translate Negative Data</a:t>
            </a:r>
            <a:endParaRPr lang="en-US" dirty="0">
              <a:solidFill>
                <a:srgbClr val="DE7008"/>
              </a:solidFill>
            </a:endParaRPr>
          </a:p>
        </p:txBody>
      </p:sp>
      <p:sp>
        <p:nvSpPr>
          <p:cNvPr id="5" name="Down Arrow Callout 4"/>
          <p:cNvSpPr/>
          <p:nvPr/>
        </p:nvSpPr>
        <p:spPr>
          <a:xfrm>
            <a:off x="1371600" y="1531938"/>
            <a:ext cx="6629400" cy="2362200"/>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 2016, our program met the benchmark in 10 out of 15 program quality domains measured by the APT – compared to 11 out of 15 domains in 2015.</a:t>
            </a:r>
            <a:endParaRPr lang="en-US" sz="2000" dirty="0"/>
          </a:p>
        </p:txBody>
      </p:sp>
      <p:sp>
        <p:nvSpPr>
          <p:cNvPr id="6" name="Rectangle 5"/>
          <p:cNvSpPr/>
          <p:nvPr/>
        </p:nvSpPr>
        <p:spPr>
          <a:xfrm>
            <a:off x="3048001" y="3962400"/>
            <a:ext cx="2148840" cy="2286000"/>
          </a:xfrm>
          <a:prstGeom prst="rect">
            <a:avLst/>
          </a:prstGeom>
          <a:solidFill>
            <a:srgbClr val="DE7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500" i="1" u="sng" dirty="0" smtClean="0"/>
              <a:t>More General</a:t>
            </a:r>
          </a:p>
          <a:p>
            <a:pPr algn="ctr"/>
            <a:endParaRPr lang="en-US" sz="1500" dirty="0"/>
          </a:p>
          <a:p>
            <a:pPr algn="ctr"/>
            <a:r>
              <a:rPr lang="en-US" sz="1500" dirty="0" smtClean="0"/>
              <a:t>In 2016, our program maintained high levels of program quality, comparable to the last three years.</a:t>
            </a:r>
            <a:endParaRPr lang="en-US" sz="1500" dirty="0"/>
          </a:p>
        </p:txBody>
      </p:sp>
      <p:sp>
        <p:nvSpPr>
          <p:cNvPr id="7" name="Rectangle 6"/>
          <p:cNvSpPr/>
          <p:nvPr/>
        </p:nvSpPr>
        <p:spPr>
          <a:xfrm>
            <a:off x="228600" y="3962400"/>
            <a:ext cx="2705947" cy="2286000"/>
          </a:xfrm>
          <a:prstGeom prst="rect">
            <a:avLst/>
          </a:prstGeom>
          <a:solidFill>
            <a:srgbClr val="DE7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i="1" u="sng" dirty="0" smtClean="0"/>
              <a:t>More Specific</a:t>
            </a:r>
          </a:p>
          <a:p>
            <a:pPr algn="ctr"/>
            <a:r>
              <a:rPr lang="en-US" sz="1600" dirty="0" smtClean="0"/>
              <a:t> </a:t>
            </a:r>
            <a:endParaRPr lang="en-US" sz="1600" dirty="0"/>
          </a:p>
          <a:p>
            <a:pPr algn="ctr"/>
            <a:r>
              <a:rPr lang="en-US" sz="1500" dirty="0" smtClean="0"/>
              <a:t>Data show that our program provides a supportive environment for participating youth. In 2016, our program exceeded the benchmark in all 6 indicators related to this vital indicator.</a:t>
            </a:r>
            <a:endParaRPr lang="en-US" sz="1500" dirty="0"/>
          </a:p>
        </p:txBody>
      </p:sp>
      <p:sp>
        <p:nvSpPr>
          <p:cNvPr id="8" name="Rectangle 7"/>
          <p:cNvSpPr/>
          <p:nvPr/>
        </p:nvSpPr>
        <p:spPr>
          <a:xfrm>
            <a:off x="5334001" y="3962400"/>
            <a:ext cx="3581400" cy="2286000"/>
          </a:xfrm>
          <a:prstGeom prst="rect">
            <a:avLst/>
          </a:prstGeom>
          <a:solidFill>
            <a:srgbClr val="DE7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500" i="1" u="sng" dirty="0" smtClean="0"/>
              <a:t>Translate to Improvement</a:t>
            </a:r>
          </a:p>
          <a:p>
            <a:pPr algn="ctr"/>
            <a:r>
              <a:rPr lang="en-US" sz="1500" dirty="0" smtClean="0"/>
              <a:t> </a:t>
            </a:r>
            <a:endParaRPr lang="en-US" sz="1500" dirty="0"/>
          </a:p>
          <a:p>
            <a:pPr algn="ctr"/>
            <a:r>
              <a:rPr lang="en-US" sz="1500" dirty="0" smtClean="0"/>
              <a:t>2016 data findings suggest that our program excels particularly in </a:t>
            </a:r>
            <a:r>
              <a:rPr lang="en-US" sz="1500" i="1" dirty="0" smtClean="0"/>
              <a:t>Helping Youth Academically</a:t>
            </a:r>
            <a:r>
              <a:rPr lang="en-US" sz="1500" dirty="0" smtClean="0"/>
              <a:t>, but we have room for improvement in </a:t>
            </a:r>
            <a:r>
              <a:rPr lang="en-US" sz="1500" i="1" dirty="0" smtClean="0"/>
              <a:t>Youth Leadership</a:t>
            </a:r>
            <a:r>
              <a:rPr lang="en-US" sz="1500" dirty="0" smtClean="0"/>
              <a:t>. Based on this finding, our program will focus on the following steps for next summer: ____________.</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
            <a:ext cx="914400" cy="914400"/>
          </a:xfrm>
          <a:prstGeom prst="rect">
            <a:avLst/>
          </a:prstGeom>
        </p:spPr>
      </p:pic>
    </p:spTree>
    <p:extLst>
      <p:ext uri="{BB962C8B-B14F-4D97-AF65-F5344CB8AC3E}">
        <p14:creationId xmlns:p14="http://schemas.microsoft.com/office/powerpoint/2010/main" val="188362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E7008"/>
                </a:solidFill>
              </a:rPr>
              <a:t>	Lead with your Outcomes</a:t>
            </a:r>
            <a:endParaRPr lang="en-US" dirty="0">
              <a:solidFill>
                <a:srgbClr val="DE7008"/>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8938"/>
            <a:ext cx="914400" cy="914400"/>
          </a:xfrm>
          <a:prstGeom prst="rect">
            <a:avLst/>
          </a:prstGeom>
        </p:spPr>
      </p:pic>
      <p:sp>
        <p:nvSpPr>
          <p:cNvPr id="5" name="Down Arrow Callout 4"/>
          <p:cNvSpPr/>
          <p:nvPr/>
        </p:nvSpPr>
        <p:spPr>
          <a:xfrm>
            <a:off x="1371600" y="1531938"/>
            <a:ext cx="6629400" cy="2362200"/>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Boston After School &amp; Beyond convenes 158 program partners around shared goals and measures, coordinating data collection and evaluation across this network to quantify citywide reach and impact.</a:t>
            </a:r>
            <a:endParaRPr lang="en-US" sz="2000" dirty="0"/>
          </a:p>
        </p:txBody>
      </p:sp>
      <p:sp>
        <p:nvSpPr>
          <p:cNvPr id="6" name="Rectangle 5"/>
          <p:cNvSpPr/>
          <p:nvPr/>
        </p:nvSpPr>
        <p:spPr>
          <a:xfrm>
            <a:off x="1371600" y="4191000"/>
            <a:ext cx="6629400" cy="1676400"/>
          </a:xfrm>
          <a:prstGeom prst="rect">
            <a:avLst/>
          </a:prstGeom>
          <a:solidFill>
            <a:srgbClr val="DE7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Boston After School &amp; Beyond increases access to high-quality learning opportunities, partnering with 158 programs to help nearly 15,000 Boston youth develop the skills necessary for future success. </a:t>
            </a:r>
            <a:endParaRPr lang="en-US" sz="2000" dirty="0"/>
          </a:p>
        </p:txBody>
      </p:sp>
    </p:spTree>
    <p:extLst>
      <p:ext uri="{BB962C8B-B14F-4D97-AF65-F5344CB8AC3E}">
        <p14:creationId xmlns:p14="http://schemas.microsoft.com/office/powerpoint/2010/main" val="331120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382000" cy="1143000"/>
          </a:xfrm>
        </p:spPr>
        <p:txBody>
          <a:bodyPr>
            <a:normAutofit fontScale="90000"/>
          </a:bodyPr>
          <a:lstStyle/>
          <a:p>
            <a:pPr algn="ctr"/>
            <a:r>
              <a:rPr lang="en-US" sz="2800" b="1" dirty="0">
                <a:solidFill>
                  <a:srgbClr val="1B3F6B"/>
                </a:solidFill>
              </a:rPr>
              <a:t>Applying Strategies to Communication </a:t>
            </a:r>
            <a:r>
              <a:rPr lang="en-US" sz="2800" b="1" dirty="0" smtClean="0">
                <a:solidFill>
                  <a:srgbClr val="1B3F6B"/>
                </a:solidFill>
              </a:rPr>
              <a:t>Materials</a:t>
            </a:r>
            <a:r>
              <a:rPr lang="en-US" sz="2800" b="1" dirty="0">
                <a:solidFill>
                  <a:srgbClr val="1B3F6B"/>
                </a:solidFill>
              </a:rPr>
              <a:t>		</a:t>
            </a:r>
            <a:r>
              <a:rPr lang="en-US" sz="2800" b="1" dirty="0" smtClean="0">
                <a:solidFill>
                  <a:srgbClr val="1B3F6B"/>
                </a:solidFill>
              </a:rPr>
              <a:t/>
            </a:r>
            <a:br>
              <a:rPr lang="en-US" sz="2800" b="1" dirty="0" smtClean="0">
                <a:solidFill>
                  <a:srgbClr val="1B3F6B"/>
                </a:solidFill>
              </a:rPr>
            </a:br>
            <a:r>
              <a:rPr lang="en-US" sz="2800" b="1" dirty="0" smtClean="0">
                <a:solidFill>
                  <a:srgbClr val="1B3F6B"/>
                </a:solidFill>
              </a:rPr>
              <a:t>Table Discussion</a:t>
            </a:r>
            <a:endParaRPr lang="en-US" sz="2800" b="1" dirty="0">
              <a:solidFill>
                <a:srgbClr val="1B3F6B"/>
              </a:solidFill>
            </a:endParaRPr>
          </a:p>
        </p:txBody>
      </p:sp>
    </p:spTree>
    <p:extLst>
      <p:ext uri="{BB962C8B-B14F-4D97-AF65-F5344CB8AC3E}">
        <p14:creationId xmlns:p14="http://schemas.microsoft.com/office/powerpoint/2010/main" val="3391056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25000"/>
                  </a:schemeClr>
                </a:solidFill>
              </a:rPr>
              <a:t>Table Discussion Activity</a:t>
            </a:r>
            <a:endParaRPr lang="en-US" dirty="0">
              <a:solidFill>
                <a:schemeClr val="accent4">
                  <a:lumMod val="25000"/>
                </a:schemeClr>
              </a:solidFill>
            </a:endParaRPr>
          </a:p>
        </p:txBody>
      </p:sp>
      <p:sp>
        <p:nvSpPr>
          <p:cNvPr id="18" name="Content Placeholder 2"/>
          <p:cNvSpPr>
            <a:spLocks noGrp="1"/>
          </p:cNvSpPr>
          <p:nvPr>
            <p:ph idx="1"/>
          </p:nvPr>
        </p:nvSpPr>
        <p:spPr>
          <a:xfrm>
            <a:off x="457200" y="1600200"/>
            <a:ext cx="8229600" cy="4525963"/>
          </a:xfrm>
        </p:spPr>
        <p:txBody>
          <a:bodyPr>
            <a:normAutofit/>
          </a:bodyPr>
          <a:lstStyle/>
          <a:p>
            <a:r>
              <a:rPr lang="en-US" sz="2400" dirty="0" smtClean="0"/>
              <a:t>Reference your notes sheet </a:t>
            </a:r>
          </a:p>
          <a:p>
            <a:r>
              <a:rPr lang="en-US" sz="2400" dirty="0" smtClean="0"/>
              <a:t>Identify strengths and weaknesses of each example based on the tips</a:t>
            </a:r>
          </a:p>
          <a:p>
            <a:r>
              <a:rPr lang="en-US" sz="2400" dirty="0" smtClean="0"/>
              <a:t>Consider the magnitude of your suggestions</a:t>
            </a:r>
          </a:p>
          <a:p>
            <a:r>
              <a:rPr lang="en-US" sz="2400" dirty="0" smtClean="0"/>
              <a:t>Be prepared to share out</a:t>
            </a:r>
          </a:p>
          <a:p>
            <a:endParaRPr lang="en-US" sz="2400" dirty="0" smtClean="0"/>
          </a:p>
          <a:p>
            <a:pPr marL="0" indent="0">
              <a:buNone/>
            </a:pPr>
            <a:r>
              <a:rPr lang="en-US" sz="2400" dirty="0" smtClean="0"/>
              <a:t>	     	</a:t>
            </a:r>
          </a:p>
          <a:p>
            <a:endParaRPr lang="en-US" sz="2400" dirty="0"/>
          </a:p>
        </p:txBody>
      </p:sp>
    </p:spTree>
    <p:extLst>
      <p:ext uri="{BB962C8B-B14F-4D97-AF65-F5344CB8AC3E}">
        <p14:creationId xmlns:p14="http://schemas.microsoft.com/office/powerpoint/2010/main" val="2306521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06.png"/>
          <p:cNvPicPr/>
          <p:nvPr/>
        </p:nvPicPr>
        <p:blipFill>
          <a:blip r:embed="rId3"/>
          <a:srcRect/>
          <a:stretch>
            <a:fillRect/>
          </a:stretch>
        </p:blipFill>
        <p:spPr>
          <a:xfrm>
            <a:off x="1066800" y="685800"/>
            <a:ext cx="7086600" cy="5200650"/>
          </a:xfrm>
          <a:prstGeom prst="rect">
            <a:avLst/>
          </a:prstGeom>
          <a:ln/>
        </p:spPr>
      </p:pic>
    </p:spTree>
    <p:extLst>
      <p:ext uri="{BB962C8B-B14F-4D97-AF65-F5344CB8AC3E}">
        <p14:creationId xmlns:p14="http://schemas.microsoft.com/office/powerpoint/2010/main" val="2773657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B3F6B"/>
                </a:solidFill>
              </a:rPr>
              <a:t>Agenda</a:t>
            </a:r>
            <a:endParaRPr lang="en-US" dirty="0">
              <a:solidFill>
                <a:schemeClr val="accent4">
                  <a:lumMod val="25000"/>
                </a:schemeClr>
              </a:solidFill>
            </a:endParaRPr>
          </a:p>
        </p:txBody>
      </p:sp>
      <p:sp>
        <p:nvSpPr>
          <p:cNvPr id="3" name="Content Placeholder 2"/>
          <p:cNvSpPr>
            <a:spLocks noGrp="1"/>
          </p:cNvSpPr>
          <p:nvPr>
            <p:ph idx="1"/>
          </p:nvPr>
        </p:nvSpPr>
        <p:spPr>
          <a:xfrm>
            <a:off x="457200" y="1447800"/>
            <a:ext cx="8305800" cy="5059362"/>
          </a:xfrm>
        </p:spPr>
        <p:txBody>
          <a:bodyPr>
            <a:noAutofit/>
          </a:bodyPr>
          <a:lstStyle/>
          <a:p>
            <a:pPr>
              <a:spcBef>
                <a:spcPts val="400"/>
              </a:spcBef>
              <a:spcAft>
                <a:spcPts val="600"/>
              </a:spcAft>
              <a:buNone/>
            </a:pPr>
            <a:r>
              <a:rPr lang="en-US" sz="2000" dirty="0" smtClean="0"/>
              <a:t>9</a:t>
            </a:r>
            <a:r>
              <a:rPr lang="en-US" sz="2000" dirty="0"/>
              <a:t>:00 – 9:</a:t>
            </a:r>
            <a:r>
              <a:rPr lang="en-US" sz="2000" dirty="0" smtClean="0"/>
              <a:t>15 	</a:t>
            </a:r>
            <a:r>
              <a:rPr lang="en-US" sz="2000" b="1" dirty="0" smtClean="0"/>
              <a:t>Breakfast </a:t>
            </a:r>
            <a:r>
              <a:rPr lang="en-US" sz="2000" b="1" dirty="0"/>
              <a:t>and </a:t>
            </a:r>
            <a:r>
              <a:rPr lang="en-US" sz="2000" b="1" dirty="0" smtClean="0"/>
              <a:t>Registration</a:t>
            </a:r>
            <a:endParaRPr lang="en-US" sz="2000" b="1" dirty="0"/>
          </a:p>
          <a:p>
            <a:pPr>
              <a:spcBef>
                <a:spcPts val="400"/>
              </a:spcBef>
              <a:spcAft>
                <a:spcPts val="600"/>
              </a:spcAft>
              <a:buNone/>
            </a:pPr>
            <a:r>
              <a:rPr lang="en-US" sz="2000" dirty="0"/>
              <a:t>9:15 – 9:</a:t>
            </a:r>
            <a:r>
              <a:rPr lang="en-US" sz="2000" dirty="0" smtClean="0"/>
              <a:t>30 	</a:t>
            </a:r>
            <a:r>
              <a:rPr lang="en-US" sz="2000" b="1" dirty="0" smtClean="0"/>
              <a:t>Introductions </a:t>
            </a:r>
            <a:r>
              <a:rPr lang="en-US" sz="2000" b="1" dirty="0"/>
              <a:t>and Opening </a:t>
            </a:r>
            <a:r>
              <a:rPr lang="en-US" sz="2000" b="1" dirty="0" smtClean="0"/>
              <a:t>Activity</a:t>
            </a:r>
            <a:endParaRPr lang="en-US" sz="2000" b="1" dirty="0"/>
          </a:p>
          <a:p>
            <a:pPr>
              <a:spcBef>
                <a:spcPts val="400"/>
              </a:spcBef>
              <a:spcAft>
                <a:spcPts val="600"/>
              </a:spcAft>
              <a:buNone/>
            </a:pPr>
            <a:r>
              <a:rPr lang="en-US" sz="2000" dirty="0"/>
              <a:t>9:30 – 10:</a:t>
            </a:r>
            <a:r>
              <a:rPr lang="en-US" sz="2000" dirty="0" smtClean="0"/>
              <a:t>00	</a:t>
            </a:r>
            <a:r>
              <a:rPr lang="en-US" sz="2000" b="1" dirty="0" smtClean="0"/>
              <a:t>Presentation </a:t>
            </a:r>
            <a:r>
              <a:rPr lang="en-US" sz="2000" b="1" dirty="0"/>
              <a:t>on Strategies to Communicate </a:t>
            </a:r>
            <a:r>
              <a:rPr lang="en-US" sz="2000" b="1" dirty="0" smtClean="0"/>
              <a:t>Data</a:t>
            </a:r>
            <a:endParaRPr lang="en-US" sz="2000" b="1" dirty="0"/>
          </a:p>
          <a:p>
            <a:pPr>
              <a:spcBef>
                <a:spcPts val="400"/>
              </a:spcBef>
              <a:buNone/>
            </a:pPr>
            <a:r>
              <a:rPr lang="en-US" sz="2000" dirty="0" smtClean="0"/>
              <a:t>10</a:t>
            </a:r>
            <a:r>
              <a:rPr lang="en-US" sz="2000" dirty="0"/>
              <a:t>:00 – 10:</a:t>
            </a:r>
            <a:r>
              <a:rPr lang="en-US" sz="2000" dirty="0" smtClean="0"/>
              <a:t>30 	</a:t>
            </a:r>
            <a:r>
              <a:rPr lang="en-US" sz="2000" b="1" dirty="0" smtClean="0"/>
              <a:t>Applying </a:t>
            </a:r>
            <a:r>
              <a:rPr lang="en-US" sz="2000" b="1" dirty="0"/>
              <a:t>Strategies to Communication </a:t>
            </a:r>
            <a:r>
              <a:rPr lang="en-US" sz="2000" b="1" dirty="0" smtClean="0"/>
              <a:t>Materials</a:t>
            </a:r>
          </a:p>
          <a:p>
            <a:pPr lvl="1">
              <a:spcBef>
                <a:spcPts val="0"/>
              </a:spcBef>
              <a:spcAft>
                <a:spcPts val="600"/>
              </a:spcAft>
              <a:buNone/>
            </a:pPr>
            <a:r>
              <a:rPr lang="en-US" sz="2000" dirty="0"/>
              <a:t>	</a:t>
            </a:r>
            <a:r>
              <a:rPr lang="en-US" sz="2000" dirty="0" smtClean="0"/>
              <a:t>		Table Discussion</a:t>
            </a:r>
            <a:endParaRPr lang="en-US" sz="2000" dirty="0"/>
          </a:p>
          <a:p>
            <a:pPr>
              <a:spcBef>
                <a:spcPts val="400"/>
              </a:spcBef>
              <a:spcAft>
                <a:spcPts val="600"/>
              </a:spcAft>
              <a:buNone/>
            </a:pPr>
            <a:r>
              <a:rPr lang="en-US" sz="2000" dirty="0" smtClean="0"/>
              <a:t>10</a:t>
            </a:r>
            <a:r>
              <a:rPr lang="en-US" sz="2000" dirty="0"/>
              <a:t>:30 – </a:t>
            </a:r>
            <a:r>
              <a:rPr lang="en-US" sz="2000" dirty="0" smtClean="0"/>
              <a:t>10:40 	</a:t>
            </a:r>
            <a:r>
              <a:rPr lang="en-US" sz="2000" b="1" dirty="0" smtClean="0"/>
              <a:t>Break </a:t>
            </a:r>
            <a:r>
              <a:rPr lang="en-US" sz="2000" b="1" dirty="0"/>
              <a:t>and </a:t>
            </a:r>
            <a:r>
              <a:rPr lang="en-US" sz="2000" b="1" dirty="0" smtClean="0"/>
              <a:t>Refreshments</a:t>
            </a:r>
            <a:endParaRPr lang="en-US" sz="2000" b="1" dirty="0"/>
          </a:p>
          <a:p>
            <a:pPr>
              <a:spcBef>
                <a:spcPts val="400"/>
              </a:spcBef>
              <a:buNone/>
            </a:pPr>
            <a:r>
              <a:rPr lang="en-US" sz="2000" dirty="0" smtClean="0"/>
              <a:t>10:40 </a:t>
            </a:r>
            <a:r>
              <a:rPr lang="en-US" sz="2000" dirty="0"/>
              <a:t>– </a:t>
            </a:r>
            <a:r>
              <a:rPr lang="en-US" sz="2000" dirty="0" smtClean="0"/>
              <a:t>11:40	</a:t>
            </a:r>
            <a:r>
              <a:rPr lang="en-US" sz="2000" b="1" dirty="0" smtClean="0"/>
              <a:t>Crafting Data Narratives for Various Audiences</a:t>
            </a:r>
            <a:endParaRPr lang="en-US" sz="2000" b="1" dirty="0"/>
          </a:p>
          <a:p>
            <a:pPr lvl="1">
              <a:spcBef>
                <a:spcPts val="0"/>
              </a:spcBef>
              <a:buNone/>
            </a:pPr>
            <a:r>
              <a:rPr lang="en-US" sz="2000" dirty="0"/>
              <a:t>	</a:t>
            </a:r>
            <a:r>
              <a:rPr lang="en-US" sz="2000" dirty="0" smtClean="0"/>
              <a:t>		Rotating </a:t>
            </a:r>
            <a:r>
              <a:rPr lang="en-US" sz="2000" dirty="0"/>
              <a:t>Small Group Discussion</a:t>
            </a:r>
            <a:r>
              <a:rPr lang="en-US" sz="2000" dirty="0" smtClean="0"/>
              <a:t>:</a:t>
            </a:r>
            <a:endParaRPr lang="en-US" sz="2000" dirty="0"/>
          </a:p>
          <a:p>
            <a:pPr lvl="5">
              <a:spcBef>
                <a:spcPts val="0"/>
              </a:spcBef>
            </a:pPr>
            <a:r>
              <a:rPr lang="en-US" dirty="0" smtClean="0"/>
              <a:t>Parents</a:t>
            </a:r>
            <a:endParaRPr lang="en-US" dirty="0"/>
          </a:p>
          <a:p>
            <a:pPr lvl="5">
              <a:spcBef>
                <a:spcPts val="0"/>
              </a:spcBef>
            </a:pPr>
            <a:r>
              <a:rPr lang="en-US" dirty="0" smtClean="0"/>
              <a:t>Funders/Donors</a:t>
            </a:r>
            <a:endParaRPr lang="en-US" dirty="0"/>
          </a:p>
          <a:p>
            <a:pPr lvl="5">
              <a:spcBef>
                <a:spcPts val="0"/>
              </a:spcBef>
              <a:spcAft>
                <a:spcPts val="600"/>
              </a:spcAft>
            </a:pPr>
            <a:r>
              <a:rPr lang="en-US" dirty="0" smtClean="0"/>
              <a:t>Board Members</a:t>
            </a:r>
            <a:endParaRPr lang="en-US" dirty="0"/>
          </a:p>
          <a:p>
            <a:pPr>
              <a:spcBef>
                <a:spcPts val="400"/>
              </a:spcBef>
              <a:spcAft>
                <a:spcPts val="600"/>
              </a:spcAft>
              <a:buNone/>
            </a:pPr>
            <a:r>
              <a:rPr lang="en-US" sz="2000" dirty="0" smtClean="0"/>
              <a:t>11:40 </a:t>
            </a:r>
            <a:r>
              <a:rPr lang="en-US" sz="2000" dirty="0"/>
              <a:t>– 12:</a:t>
            </a:r>
            <a:r>
              <a:rPr lang="en-US" sz="2000" dirty="0" smtClean="0"/>
              <a:t>00 	</a:t>
            </a:r>
            <a:r>
              <a:rPr lang="en-US" sz="2000" b="1" dirty="0" smtClean="0"/>
              <a:t>Sharing </a:t>
            </a:r>
            <a:r>
              <a:rPr lang="en-US" sz="2000" b="1" dirty="0"/>
              <a:t>Out and </a:t>
            </a:r>
            <a:r>
              <a:rPr lang="en-US" sz="2000" b="1" dirty="0" smtClean="0"/>
              <a:t>Next Steps</a:t>
            </a:r>
            <a:r>
              <a:rPr lang="en-US" sz="1800" dirty="0" smtClean="0"/>
              <a:t>		</a:t>
            </a:r>
            <a:endParaRPr lang="en-US" sz="1800" dirty="0"/>
          </a:p>
        </p:txBody>
      </p:sp>
    </p:spTree>
    <p:extLst>
      <p:ext uri="{BB962C8B-B14F-4D97-AF65-F5344CB8AC3E}">
        <p14:creationId xmlns:p14="http://schemas.microsoft.com/office/powerpoint/2010/main" val="2629788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1.png"/>
          <p:cNvPicPr/>
          <p:nvPr/>
        </p:nvPicPr>
        <p:blipFill>
          <a:blip r:embed="rId3"/>
          <a:srcRect/>
          <a:stretch>
            <a:fillRect/>
          </a:stretch>
        </p:blipFill>
        <p:spPr>
          <a:xfrm>
            <a:off x="1942782" y="259715"/>
            <a:ext cx="5258435" cy="6338570"/>
          </a:xfrm>
          <a:prstGeom prst="rect">
            <a:avLst/>
          </a:prstGeom>
          <a:ln/>
        </p:spPr>
      </p:pic>
    </p:spTree>
    <p:extLst>
      <p:ext uri="{BB962C8B-B14F-4D97-AF65-F5344CB8AC3E}">
        <p14:creationId xmlns:p14="http://schemas.microsoft.com/office/powerpoint/2010/main" val="2773657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5.png"/>
          <p:cNvPicPr/>
          <p:nvPr/>
        </p:nvPicPr>
        <p:blipFill>
          <a:blip r:embed="rId3"/>
          <a:srcRect/>
          <a:stretch>
            <a:fillRect/>
          </a:stretch>
        </p:blipFill>
        <p:spPr>
          <a:xfrm>
            <a:off x="1647825" y="347662"/>
            <a:ext cx="5848350" cy="6162675"/>
          </a:xfrm>
          <a:prstGeom prst="rect">
            <a:avLst/>
          </a:prstGeom>
          <a:ln/>
        </p:spPr>
      </p:pic>
    </p:spTree>
    <p:extLst>
      <p:ext uri="{BB962C8B-B14F-4D97-AF65-F5344CB8AC3E}">
        <p14:creationId xmlns:p14="http://schemas.microsoft.com/office/powerpoint/2010/main" val="1519660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125410388"/>
              </p:ext>
            </p:extLst>
          </p:nvPr>
        </p:nvGraphicFramePr>
        <p:xfrm>
          <a:off x="914400" y="1066800"/>
          <a:ext cx="7278106" cy="4121150"/>
        </p:xfrm>
        <a:graphic>
          <a:graphicData uri="http://schemas.openxmlformats.org/presentationml/2006/ole">
            <mc:AlternateContent xmlns:mc="http://schemas.openxmlformats.org/markup-compatibility/2006">
              <mc:Choice xmlns:v="urn:schemas-microsoft-com:vml" Requires="v">
                <p:oleObj spid="_x0000_s1042" name="Document" r:id="rId4" imgW="5943600" imgH="3365500" progId="Word.Document.12">
                  <p:embed/>
                </p:oleObj>
              </mc:Choice>
              <mc:Fallback>
                <p:oleObj name="Document" r:id="rId4" imgW="5943600" imgH="3365500" progId="Word.Document.12">
                  <p:embed/>
                  <p:pic>
                    <p:nvPicPr>
                      <p:cNvPr id="0" name=""/>
                      <p:cNvPicPr/>
                      <p:nvPr/>
                    </p:nvPicPr>
                    <p:blipFill>
                      <a:blip r:embed="rId5"/>
                      <a:stretch>
                        <a:fillRect/>
                      </a:stretch>
                    </p:blipFill>
                    <p:spPr>
                      <a:xfrm>
                        <a:off x="914400" y="1066800"/>
                        <a:ext cx="7278106" cy="4121150"/>
                      </a:xfrm>
                      <a:prstGeom prst="rect">
                        <a:avLst/>
                      </a:prstGeom>
                    </p:spPr>
                  </p:pic>
                </p:oleObj>
              </mc:Fallback>
            </mc:AlternateContent>
          </a:graphicData>
        </a:graphic>
      </p:graphicFrame>
    </p:spTree>
    <p:extLst>
      <p:ext uri="{BB962C8B-B14F-4D97-AF65-F5344CB8AC3E}">
        <p14:creationId xmlns:p14="http://schemas.microsoft.com/office/powerpoint/2010/main" val="2773657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9.png"/>
          <p:cNvPicPr/>
          <p:nvPr/>
        </p:nvPicPr>
        <p:blipFill>
          <a:blip r:embed="rId3"/>
          <a:srcRect/>
          <a:stretch>
            <a:fillRect/>
          </a:stretch>
        </p:blipFill>
        <p:spPr>
          <a:xfrm>
            <a:off x="762000" y="533400"/>
            <a:ext cx="7609840" cy="5607685"/>
          </a:xfrm>
          <a:prstGeom prst="rect">
            <a:avLst/>
          </a:prstGeom>
          <a:ln/>
        </p:spPr>
      </p:pic>
    </p:spTree>
    <p:extLst>
      <p:ext uri="{BB962C8B-B14F-4D97-AF65-F5344CB8AC3E}">
        <p14:creationId xmlns:p14="http://schemas.microsoft.com/office/powerpoint/2010/main" val="2773657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8.png"/>
          <p:cNvPicPr/>
          <p:nvPr/>
        </p:nvPicPr>
        <p:blipFill>
          <a:blip r:embed="rId3"/>
          <a:srcRect/>
          <a:stretch>
            <a:fillRect/>
          </a:stretch>
        </p:blipFill>
        <p:spPr>
          <a:xfrm>
            <a:off x="1219200" y="990600"/>
            <a:ext cx="6781800" cy="4279900"/>
          </a:xfrm>
          <a:prstGeom prst="rect">
            <a:avLst/>
          </a:prstGeom>
          <a:ln/>
        </p:spPr>
      </p:pic>
    </p:spTree>
    <p:extLst>
      <p:ext uri="{BB962C8B-B14F-4D97-AF65-F5344CB8AC3E}">
        <p14:creationId xmlns:p14="http://schemas.microsoft.com/office/powerpoint/2010/main" val="2773657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382000" cy="6986526"/>
          </a:xfrm>
          <a:prstGeom prst="rect">
            <a:avLst/>
          </a:prstGeom>
        </p:spPr>
        <p:txBody>
          <a:bodyPr wrap="square">
            <a:spAutoFit/>
          </a:bodyPr>
          <a:lstStyle/>
          <a:p>
            <a:r>
              <a:rPr lang="en-US" sz="1400" dirty="0"/>
              <a:t>Boston After School &amp; Beyond (BASB) is a public-private partnership that seeks to ensure that every child has the opportunity to develop to his or her full potential. BASB's role is to increase learning and skill development opportunities for students during the afterschool hours and summer months.</a:t>
            </a:r>
          </a:p>
          <a:p>
            <a:r>
              <a:rPr lang="en-US" sz="1400" dirty="0"/>
              <a:t> </a:t>
            </a:r>
          </a:p>
          <a:p>
            <a:r>
              <a:rPr lang="en-US" sz="1400" dirty="0"/>
              <a:t>BASB advances student learning by mobilizing partnerships among program providers, philanthropy, business and higher education, the City of Boston, and especially the Boston Public Schools. BASB initiatives include summer learning, school-community partnerships, expanded learning opportunities for teens, STEM, and digital badging. Across its initiatives, BASB works with 117 organizations, 70 district schools, 10 funders, and local and national research organizations to expand quality learning opportunities for nearly 10,000 students in Greater Boston. The demographics of participating youth meet or exceed the need-level of populations served by the Boston Public Schools: 87% students of color, 27% English language learners, and 72% economically disadvantaged.</a:t>
            </a:r>
          </a:p>
          <a:p>
            <a:r>
              <a:rPr lang="en-US" sz="1400" dirty="0"/>
              <a:t> </a:t>
            </a:r>
          </a:p>
          <a:p>
            <a:r>
              <a:rPr lang="en-US" sz="1400" dirty="0"/>
              <a:t>In order to expand high-quality summer learning opportunities for young people across Greater Boston, BASB facilitates partnerships between local program providers and district schools. In 2015, the SLP collaborated with 16 community-based organizations and 51 BPS schools to serve 837 high-need students in grades K-12. BPS certified academic teachers and community partner staff co-manage the programs, jointly developing and delivering academic and skill-building content and experiences for students. The SLP sets standards with common goals and shared evaluation, while allowing flexibility in program approach. All these opportunities allow students to apply content knowledge in hands-on exciting ways, empowering students to become life-long learners who are equipped for success in school, college, work, and life.</a:t>
            </a:r>
          </a:p>
          <a:p>
            <a:r>
              <a:rPr lang="en-US" sz="1400" dirty="0"/>
              <a:t> </a:t>
            </a:r>
          </a:p>
          <a:p>
            <a:r>
              <a:rPr lang="en-US" sz="1400" dirty="0"/>
              <a:t>BASB complements the work of direct service providers by evaluating summer providers across common metrics and convening this rich network of programs around continuous improvement. During summer 2015, 63 additional summer sites that served 4,789 students implemented the same measurement tools as the SLP to assess program performance and student skill development. This unified network of 79 sites reaching 5,626 students – also known as the Boston Summer Learning Community – reflects the single largest expansion in the history of BASB’s summer learning work to date. Summer 2016 is already on track to exceed 2015 figures, with 100 summer sites across </a:t>
            </a:r>
            <a:endParaRPr lang="en-US" sz="1400" dirty="0" smtClean="0"/>
          </a:p>
          <a:p>
            <a:r>
              <a:rPr lang="en-US" sz="1400" dirty="0" smtClean="0"/>
              <a:t>Greater </a:t>
            </a:r>
            <a:r>
              <a:rPr lang="en-US" sz="1400" dirty="0"/>
              <a:t>Boston expected to participate in the 2016 Boston Summer Learning Community.</a:t>
            </a:r>
          </a:p>
        </p:txBody>
      </p:sp>
    </p:spTree>
    <p:extLst>
      <p:ext uri="{BB962C8B-B14F-4D97-AF65-F5344CB8AC3E}">
        <p14:creationId xmlns:p14="http://schemas.microsoft.com/office/powerpoint/2010/main" val="3852102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0.png"/>
          <p:cNvPicPr/>
          <p:nvPr/>
        </p:nvPicPr>
        <p:blipFill>
          <a:blip r:embed="rId3"/>
          <a:srcRect/>
          <a:stretch>
            <a:fillRect/>
          </a:stretch>
        </p:blipFill>
        <p:spPr>
          <a:xfrm>
            <a:off x="1295400" y="838200"/>
            <a:ext cx="6734175" cy="4800600"/>
          </a:xfrm>
          <a:prstGeom prst="rect">
            <a:avLst/>
          </a:prstGeom>
          <a:ln/>
        </p:spPr>
      </p:pic>
    </p:spTree>
    <p:extLst>
      <p:ext uri="{BB962C8B-B14F-4D97-AF65-F5344CB8AC3E}">
        <p14:creationId xmlns:p14="http://schemas.microsoft.com/office/powerpoint/2010/main" val="2773657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60259647"/>
              </p:ext>
            </p:extLst>
          </p:nvPr>
        </p:nvGraphicFramePr>
        <p:xfrm>
          <a:off x="533400" y="560428"/>
          <a:ext cx="8153400" cy="4773572"/>
        </p:xfrm>
        <a:graphic>
          <a:graphicData uri="http://schemas.openxmlformats.org/presentationml/2006/ole">
            <mc:AlternateContent xmlns:mc="http://schemas.openxmlformats.org/markup-compatibility/2006">
              <mc:Choice xmlns:v="urn:schemas-microsoft-com:vml" Requires="v">
                <p:oleObj spid="_x0000_s2067" name="Document" r:id="rId4" imgW="5943600" imgH="3479800" progId="Word.Document.12">
                  <p:embed/>
                </p:oleObj>
              </mc:Choice>
              <mc:Fallback>
                <p:oleObj name="Document" r:id="rId4" imgW="5943600" imgH="3479800" progId="Word.Document.12">
                  <p:embed/>
                  <p:pic>
                    <p:nvPicPr>
                      <p:cNvPr id="0" name=""/>
                      <p:cNvPicPr/>
                      <p:nvPr/>
                    </p:nvPicPr>
                    <p:blipFill>
                      <a:blip r:embed="rId5"/>
                      <a:stretch>
                        <a:fillRect/>
                      </a:stretch>
                    </p:blipFill>
                    <p:spPr>
                      <a:xfrm>
                        <a:off x="533400" y="560428"/>
                        <a:ext cx="8153400" cy="4773572"/>
                      </a:xfrm>
                      <a:prstGeom prst="rect">
                        <a:avLst/>
                      </a:prstGeom>
                    </p:spPr>
                  </p:pic>
                </p:oleObj>
              </mc:Fallback>
            </mc:AlternateContent>
          </a:graphicData>
        </a:graphic>
      </p:graphicFrame>
    </p:spTree>
    <p:extLst>
      <p:ext uri="{BB962C8B-B14F-4D97-AF65-F5344CB8AC3E}">
        <p14:creationId xmlns:p14="http://schemas.microsoft.com/office/powerpoint/2010/main" val="3852102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09.png"/>
          <p:cNvPicPr/>
          <p:nvPr/>
        </p:nvPicPr>
        <p:blipFill>
          <a:blip r:embed="rId3"/>
          <a:srcRect/>
          <a:stretch>
            <a:fillRect/>
          </a:stretch>
        </p:blipFill>
        <p:spPr>
          <a:xfrm>
            <a:off x="2206307" y="152400"/>
            <a:ext cx="5261293" cy="6603048"/>
          </a:xfrm>
          <a:prstGeom prst="rect">
            <a:avLst/>
          </a:prstGeom>
          <a:ln/>
        </p:spPr>
      </p:pic>
    </p:spTree>
    <p:extLst>
      <p:ext uri="{BB962C8B-B14F-4D97-AF65-F5344CB8AC3E}">
        <p14:creationId xmlns:p14="http://schemas.microsoft.com/office/powerpoint/2010/main" val="2773657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8781495220_7e9a2da49c_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5786"/>
            <a:ext cx="9144000" cy="5332214"/>
          </a:xfrm>
          <a:prstGeom prst="rect">
            <a:avLst/>
          </a:prstGeom>
        </p:spPr>
      </p:pic>
      <p:sp>
        <p:nvSpPr>
          <p:cNvPr id="5" name="Title 1"/>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r>
              <a:rPr lang="en-US" dirty="0" smtClean="0">
                <a:solidFill>
                  <a:schemeClr val="accent4">
                    <a:lumMod val="25000"/>
                  </a:schemeClr>
                </a:solidFill>
              </a:rPr>
              <a:t>Break</a:t>
            </a:r>
            <a:endParaRPr lang="en-US" dirty="0">
              <a:solidFill>
                <a:schemeClr val="accent4">
                  <a:lumMod val="25000"/>
                </a:schemeClr>
              </a:solidFill>
            </a:endParaRPr>
          </a:p>
        </p:txBody>
      </p:sp>
    </p:spTree>
    <p:extLst>
      <p:ext uri="{BB962C8B-B14F-4D97-AF65-F5344CB8AC3E}">
        <p14:creationId xmlns:p14="http://schemas.microsoft.com/office/powerpoint/2010/main" val="65094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25000"/>
                  </a:schemeClr>
                </a:solidFill>
              </a:rPr>
              <a:t>Ground Rules</a:t>
            </a:r>
            <a:endParaRPr lang="en-US" dirty="0">
              <a:solidFill>
                <a:schemeClr val="accent4">
                  <a:lumMod val="25000"/>
                </a:schemeClr>
              </a:solidFill>
            </a:endParaRPr>
          </a:p>
        </p:txBody>
      </p:sp>
      <p:sp>
        <p:nvSpPr>
          <p:cNvPr id="18" name="Content Placeholder 2"/>
          <p:cNvSpPr>
            <a:spLocks noGrp="1"/>
          </p:cNvSpPr>
          <p:nvPr>
            <p:ph idx="1"/>
          </p:nvPr>
        </p:nvSpPr>
        <p:spPr>
          <a:xfrm>
            <a:off x="457200" y="1600200"/>
            <a:ext cx="8229600" cy="4525963"/>
          </a:xfrm>
        </p:spPr>
        <p:txBody>
          <a:bodyPr>
            <a:normAutofit/>
          </a:bodyPr>
          <a:lstStyle/>
          <a:p>
            <a:pPr marL="0" indent="0">
              <a:lnSpc>
                <a:spcPct val="250000"/>
              </a:lnSpc>
              <a:buNone/>
            </a:pPr>
            <a:r>
              <a:rPr lang="en-US" sz="2400" dirty="0" smtClean="0"/>
              <a:t>	     Participate actively</a:t>
            </a:r>
          </a:p>
          <a:p>
            <a:pPr marL="0" indent="0">
              <a:lnSpc>
                <a:spcPct val="250000"/>
              </a:lnSpc>
              <a:buNone/>
            </a:pPr>
            <a:r>
              <a:rPr lang="en-US" sz="2400" dirty="0" smtClean="0"/>
              <a:t>	     Remember that everything is context dependent</a:t>
            </a:r>
          </a:p>
          <a:p>
            <a:pPr marL="0" indent="0">
              <a:lnSpc>
                <a:spcPct val="250000"/>
              </a:lnSpc>
              <a:buNone/>
            </a:pPr>
            <a:r>
              <a:rPr lang="en-US" sz="2400" dirty="0" smtClean="0"/>
              <a:t>	     Trust your expertise</a:t>
            </a:r>
          </a:p>
          <a:p>
            <a:pPr marL="0" indent="0">
              <a:buNone/>
            </a:pPr>
            <a:endParaRPr lang="en-US" sz="2400" dirty="0" smtClean="0"/>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6962"/>
            <a:ext cx="914400" cy="914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708124"/>
            <a:ext cx="914400" cy="914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719286"/>
            <a:ext cx="914400" cy="914400"/>
          </a:xfrm>
          <a:prstGeom prst="rect">
            <a:avLst/>
          </a:prstGeom>
        </p:spPr>
      </p:pic>
    </p:spTree>
    <p:extLst>
      <p:ext uri="{BB962C8B-B14F-4D97-AF65-F5344CB8AC3E}">
        <p14:creationId xmlns:p14="http://schemas.microsoft.com/office/powerpoint/2010/main" val="1383689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382000" cy="1143000"/>
          </a:xfrm>
        </p:spPr>
        <p:txBody>
          <a:bodyPr>
            <a:normAutofit fontScale="90000"/>
          </a:bodyPr>
          <a:lstStyle/>
          <a:p>
            <a:pPr algn="ctr"/>
            <a:r>
              <a:rPr lang="en-US" sz="2800" b="1" dirty="0" smtClean="0">
                <a:solidFill>
                  <a:srgbClr val="1B3F6B"/>
                </a:solidFill>
              </a:rPr>
              <a:t>Narratives </a:t>
            </a:r>
            <a:r>
              <a:rPr lang="en-US" sz="2800" b="1" dirty="0">
                <a:solidFill>
                  <a:srgbClr val="1B3F6B"/>
                </a:solidFill>
              </a:rPr>
              <a:t>for Various External Audiences</a:t>
            </a:r>
            <a:br>
              <a:rPr lang="en-US" sz="2800" b="1" dirty="0">
                <a:solidFill>
                  <a:srgbClr val="1B3F6B"/>
                </a:solidFill>
              </a:rPr>
            </a:br>
            <a:r>
              <a:rPr lang="en-US" sz="2800" b="1" dirty="0" smtClean="0">
                <a:solidFill>
                  <a:srgbClr val="1B3F6B"/>
                </a:solidFill>
              </a:rPr>
              <a:t/>
            </a:r>
            <a:br>
              <a:rPr lang="en-US" sz="2800" b="1" dirty="0" smtClean="0">
                <a:solidFill>
                  <a:srgbClr val="1B3F6B"/>
                </a:solidFill>
              </a:rPr>
            </a:br>
            <a:r>
              <a:rPr lang="en-US" sz="2800" b="1" dirty="0" smtClean="0">
                <a:solidFill>
                  <a:srgbClr val="1B3F6B"/>
                </a:solidFill>
              </a:rPr>
              <a:t>Rotating </a:t>
            </a:r>
            <a:r>
              <a:rPr lang="en-US" sz="2800" b="1" dirty="0">
                <a:solidFill>
                  <a:srgbClr val="1B3F6B"/>
                </a:solidFill>
              </a:rPr>
              <a:t>Small Group </a:t>
            </a:r>
            <a:r>
              <a:rPr lang="en-US" sz="2800" b="1" dirty="0" smtClean="0">
                <a:solidFill>
                  <a:srgbClr val="1B3F6B"/>
                </a:solidFill>
              </a:rPr>
              <a:t>Discussion</a:t>
            </a:r>
            <a:r>
              <a:rPr lang="en-US" sz="2800" b="1" dirty="0">
                <a:solidFill>
                  <a:srgbClr val="1B3F6B"/>
                </a:solidFill>
              </a:rPr>
              <a:t/>
            </a:r>
            <a:br>
              <a:rPr lang="en-US" sz="2800" b="1" dirty="0">
                <a:solidFill>
                  <a:srgbClr val="1B3F6B"/>
                </a:solidFill>
              </a:rPr>
            </a:br>
            <a:endParaRPr lang="en-US" dirty="0"/>
          </a:p>
        </p:txBody>
      </p:sp>
    </p:spTree>
    <p:extLst>
      <p:ext uri="{BB962C8B-B14F-4D97-AF65-F5344CB8AC3E}">
        <p14:creationId xmlns:p14="http://schemas.microsoft.com/office/powerpoint/2010/main" val="330152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25000"/>
                  </a:schemeClr>
                </a:solidFill>
              </a:rPr>
              <a:t>Sample Discussion Questions</a:t>
            </a:r>
            <a:endParaRPr lang="en-US" dirty="0">
              <a:solidFill>
                <a:schemeClr val="accent4">
                  <a:lumMod val="25000"/>
                </a:schemeClr>
              </a:solidFill>
            </a:endParaRPr>
          </a:p>
        </p:txBody>
      </p:sp>
      <p:sp>
        <p:nvSpPr>
          <p:cNvPr id="18" name="Content Placeholder 2"/>
          <p:cNvSpPr>
            <a:spLocks noGrp="1"/>
          </p:cNvSpPr>
          <p:nvPr>
            <p:ph idx="1"/>
          </p:nvPr>
        </p:nvSpPr>
        <p:spPr>
          <a:xfrm>
            <a:off x="457200" y="1600200"/>
            <a:ext cx="8382000" cy="4525963"/>
          </a:xfrm>
        </p:spPr>
        <p:txBody>
          <a:bodyPr>
            <a:normAutofit/>
          </a:bodyPr>
          <a:lstStyle/>
          <a:p>
            <a:pPr marL="0" indent="0">
              <a:buNone/>
            </a:pPr>
            <a:r>
              <a:rPr lang="en-US" sz="2400" dirty="0" smtClean="0"/>
              <a:t>Consider your specific audience and the examples provided:</a:t>
            </a:r>
          </a:p>
          <a:p>
            <a:pPr lvl="1">
              <a:buFont typeface="Arial"/>
              <a:buChar char="•"/>
            </a:pPr>
            <a:r>
              <a:rPr lang="en-US" dirty="0" smtClean="0"/>
              <a:t>What resonates with you?</a:t>
            </a:r>
          </a:p>
          <a:p>
            <a:pPr lvl="1">
              <a:buFont typeface="Arial"/>
              <a:buChar char="•"/>
            </a:pPr>
            <a:r>
              <a:rPr lang="en-US" dirty="0" smtClean="0"/>
              <a:t>What strategies do these examples use?</a:t>
            </a:r>
          </a:p>
          <a:p>
            <a:pPr lvl="1">
              <a:buFont typeface="Arial"/>
              <a:buChar char="•"/>
            </a:pPr>
            <a:r>
              <a:rPr lang="en-US" dirty="0" smtClean="0"/>
              <a:t>Does your program do something similar or different?</a:t>
            </a:r>
          </a:p>
          <a:p>
            <a:endParaRPr lang="en-US" sz="2400" dirty="0"/>
          </a:p>
        </p:txBody>
      </p:sp>
    </p:spTree>
    <p:extLst>
      <p:ext uri="{BB962C8B-B14F-4D97-AF65-F5344CB8AC3E}">
        <p14:creationId xmlns:p14="http://schemas.microsoft.com/office/powerpoint/2010/main" val="165537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25000"/>
                  </a:schemeClr>
                </a:solidFill>
              </a:rPr>
              <a:t>Sharing Out</a:t>
            </a:r>
            <a:endParaRPr lang="en-US" dirty="0">
              <a:solidFill>
                <a:schemeClr val="accent4">
                  <a:lumMod val="25000"/>
                </a:schemeClr>
              </a:solidFill>
            </a:endParaRPr>
          </a:p>
        </p:txBody>
      </p:sp>
      <p:sp>
        <p:nvSpPr>
          <p:cNvPr id="18" name="Content Placeholder 2"/>
          <p:cNvSpPr>
            <a:spLocks noGrp="1"/>
          </p:cNvSpPr>
          <p:nvPr>
            <p:ph idx="1"/>
          </p:nvPr>
        </p:nvSpPr>
        <p:spPr>
          <a:xfrm>
            <a:off x="457200" y="1600200"/>
            <a:ext cx="7543800" cy="4525963"/>
          </a:xfrm>
        </p:spPr>
        <p:txBody>
          <a:bodyPr>
            <a:normAutofit/>
          </a:bodyPr>
          <a:lstStyle/>
          <a:p>
            <a:r>
              <a:rPr lang="en-US" sz="2400" dirty="0" smtClean="0"/>
              <a:t>What were the big takeaways for each audience?</a:t>
            </a:r>
          </a:p>
          <a:p>
            <a:r>
              <a:rPr lang="en-US" sz="2400" dirty="0" smtClean="0"/>
              <a:t>How did the strategies compare across audiences?</a:t>
            </a:r>
            <a:endParaRPr lang="en-US" sz="2400" dirty="0"/>
          </a:p>
          <a:p>
            <a:r>
              <a:rPr lang="en-US" sz="2400" dirty="0" smtClean="0"/>
              <a:t>What strategy are you most excited to apply to your communication?</a:t>
            </a:r>
          </a:p>
          <a:p>
            <a:r>
              <a:rPr lang="en-US" sz="2400" dirty="0" smtClean="0"/>
              <a:t>What other resources or trainings would be helpful to you?</a:t>
            </a:r>
          </a:p>
          <a:p>
            <a:pPr marL="0" indent="0">
              <a:buNone/>
            </a:pPr>
            <a:r>
              <a:rPr lang="en-US" sz="2400" dirty="0" smtClean="0"/>
              <a:t>	     	</a:t>
            </a:r>
          </a:p>
          <a:p>
            <a:endParaRPr lang="en-US" sz="2400" dirty="0"/>
          </a:p>
        </p:txBody>
      </p:sp>
    </p:spTree>
    <p:extLst>
      <p:ext uri="{BB962C8B-B14F-4D97-AF65-F5344CB8AC3E}">
        <p14:creationId xmlns:p14="http://schemas.microsoft.com/office/powerpoint/2010/main" val="1056541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292100" y="1422401"/>
            <a:ext cx="1981200" cy="1206500"/>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dirty="0"/>
              <a:t>What tools are we using?</a:t>
            </a:r>
          </a:p>
        </p:txBody>
      </p:sp>
      <p:sp>
        <p:nvSpPr>
          <p:cNvPr id="9" name="Right Arrow 8"/>
          <p:cNvSpPr/>
          <p:nvPr/>
        </p:nvSpPr>
        <p:spPr>
          <a:xfrm>
            <a:off x="2349500" y="1422401"/>
            <a:ext cx="1981200" cy="1206500"/>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dirty="0"/>
              <a:t>What do they measure?</a:t>
            </a:r>
          </a:p>
        </p:txBody>
      </p:sp>
      <p:sp>
        <p:nvSpPr>
          <p:cNvPr id="11" name="Rounded Rectangle 10"/>
          <p:cNvSpPr/>
          <p:nvPr/>
        </p:nvSpPr>
        <p:spPr>
          <a:xfrm>
            <a:off x="4483100" y="1485901"/>
            <a:ext cx="1905000" cy="1016000"/>
          </a:xfrm>
          <a:prstGeom prst="round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dirty="0"/>
              <a:t>What are the results?</a:t>
            </a:r>
          </a:p>
        </p:txBody>
      </p:sp>
      <p:sp>
        <p:nvSpPr>
          <p:cNvPr id="12" name="Right Arrow 11"/>
          <p:cNvSpPr/>
          <p:nvPr/>
        </p:nvSpPr>
        <p:spPr>
          <a:xfrm>
            <a:off x="6540500" y="1390651"/>
            <a:ext cx="1981200" cy="12065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dirty="0"/>
              <a:t>What’s our plan for improvement?</a:t>
            </a:r>
          </a:p>
        </p:txBody>
      </p:sp>
      <p:sp>
        <p:nvSpPr>
          <p:cNvPr id="15" name="Down Arrow Callout 14"/>
          <p:cNvSpPr/>
          <p:nvPr/>
        </p:nvSpPr>
        <p:spPr>
          <a:xfrm>
            <a:off x="4597400" y="2640447"/>
            <a:ext cx="1676400" cy="10795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Communicating  the data to…</a:t>
            </a:r>
          </a:p>
        </p:txBody>
      </p:sp>
      <p:sp>
        <p:nvSpPr>
          <p:cNvPr id="16" name="Left-Right-Up Arrow 15"/>
          <p:cNvSpPr/>
          <p:nvPr/>
        </p:nvSpPr>
        <p:spPr>
          <a:xfrm rot="10800000">
            <a:off x="3810000" y="3581400"/>
            <a:ext cx="3238500" cy="174625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7" name="TextBox 16"/>
          <p:cNvSpPr txBox="1"/>
          <p:nvPr/>
        </p:nvSpPr>
        <p:spPr>
          <a:xfrm>
            <a:off x="5786966" y="3749876"/>
            <a:ext cx="1261534" cy="553998"/>
          </a:xfrm>
          <a:prstGeom prst="rect">
            <a:avLst/>
          </a:prstGeom>
          <a:noFill/>
        </p:spPr>
        <p:txBody>
          <a:bodyPr wrap="square" rtlCol="0">
            <a:spAutoFit/>
          </a:bodyPr>
          <a:lstStyle/>
          <a:p>
            <a:r>
              <a:rPr lang="en-US" sz="1500" dirty="0">
                <a:solidFill>
                  <a:schemeClr val="bg1"/>
                </a:solidFill>
              </a:rPr>
              <a:t>Funders/</a:t>
            </a:r>
          </a:p>
          <a:p>
            <a:r>
              <a:rPr lang="en-US" sz="1500" dirty="0">
                <a:solidFill>
                  <a:schemeClr val="bg1"/>
                </a:solidFill>
              </a:rPr>
              <a:t>Donors</a:t>
            </a:r>
          </a:p>
        </p:txBody>
      </p:sp>
      <p:sp>
        <p:nvSpPr>
          <p:cNvPr id="18" name="TextBox 17"/>
          <p:cNvSpPr txBox="1"/>
          <p:nvPr/>
        </p:nvSpPr>
        <p:spPr>
          <a:xfrm>
            <a:off x="3981766" y="3749876"/>
            <a:ext cx="1129671" cy="553998"/>
          </a:xfrm>
          <a:prstGeom prst="rect">
            <a:avLst/>
          </a:prstGeom>
          <a:noFill/>
        </p:spPr>
        <p:txBody>
          <a:bodyPr wrap="square" rtlCol="0">
            <a:spAutoFit/>
          </a:bodyPr>
          <a:lstStyle/>
          <a:p>
            <a:r>
              <a:rPr lang="en-US" sz="1500" dirty="0">
                <a:solidFill>
                  <a:schemeClr val="bg1"/>
                </a:solidFill>
              </a:rPr>
              <a:t>Board Members</a:t>
            </a:r>
          </a:p>
        </p:txBody>
      </p:sp>
      <p:sp>
        <p:nvSpPr>
          <p:cNvPr id="19" name="TextBox 18"/>
          <p:cNvSpPr txBox="1"/>
          <p:nvPr/>
        </p:nvSpPr>
        <p:spPr>
          <a:xfrm rot="16200000">
            <a:off x="4933154" y="4597598"/>
            <a:ext cx="941393" cy="323165"/>
          </a:xfrm>
          <a:prstGeom prst="rect">
            <a:avLst/>
          </a:prstGeom>
          <a:noFill/>
        </p:spPr>
        <p:txBody>
          <a:bodyPr wrap="square" rtlCol="0">
            <a:spAutoFit/>
          </a:bodyPr>
          <a:lstStyle/>
          <a:p>
            <a:r>
              <a:rPr lang="en-US" sz="1500" dirty="0">
                <a:solidFill>
                  <a:schemeClr val="bg1"/>
                </a:solidFill>
              </a:rPr>
              <a:t>Parents</a:t>
            </a:r>
          </a:p>
        </p:txBody>
      </p:sp>
      <p:sp>
        <p:nvSpPr>
          <p:cNvPr id="21" name="Rounded Rectangle 20"/>
          <p:cNvSpPr/>
          <p:nvPr/>
        </p:nvSpPr>
        <p:spPr>
          <a:xfrm>
            <a:off x="7137400" y="3525193"/>
            <a:ext cx="1752600" cy="929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What data?</a:t>
            </a:r>
          </a:p>
          <a:p>
            <a:pPr algn="ctr"/>
            <a:r>
              <a:rPr lang="en-US" sz="1500" dirty="0"/>
              <a:t>In what depth?</a:t>
            </a:r>
          </a:p>
          <a:p>
            <a:pPr algn="ctr"/>
            <a:r>
              <a:rPr lang="en-US" sz="1500" dirty="0"/>
              <a:t>What medium?</a:t>
            </a:r>
          </a:p>
        </p:txBody>
      </p:sp>
      <p:sp>
        <p:nvSpPr>
          <p:cNvPr id="22" name="Rounded Rectangle 21"/>
          <p:cNvSpPr/>
          <p:nvPr/>
        </p:nvSpPr>
        <p:spPr>
          <a:xfrm>
            <a:off x="1930400" y="3554515"/>
            <a:ext cx="1752600" cy="929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What data?</a:t>
            </a:r>
          </a:p>
          <a:p>
            <a:pPr algn="ctr"/>
            <a:r>
              <a:rPr lang="en-US" sz="1500" dirty="0"/>
              <a:t>In what depth?</a:t>
            </a:r>
          </a:p>
          <a:p>
            <a:pPr algn="ctr"/>
            <a:r>
              <a:rPr lang="en-US" sz="1500" dirty="0"/>
              <a:t>What medium?</a:t>
            </a:r>
          </a:p>
        </p:txBody>
      </p:sp>
      <p:sp>
        <p:nvSpPr>
          <p:cNvPr id="23" name="Rounded Rectangle 22"/>
          <p:cNvSpPr/>
          <p:nvPr/>
        </p:nvSpPr>
        <p:spPr>
          <a:xfrm>
            <a:off x="4572000" y="5391154"/>
            <a:ext cx="1752600" cy="929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What data?</a:t>
            </a:r>
          </a:p>
          <a:p>
            <a:pPr algn="ctr"/>
            <a:r>
              <a:rPr lang="en-US" sz="1500" dirty="0"/>
              <a:t>In what depth?</a:t>
            </a:r>
          </a:p>
          <a:p>
            <a:pPr algn="ctr"/>
            <a:r>
              <a:rPr lang="en-US" sz="1500" dirty="0"/>
              <a:t>What medium?</a:t>
            </a:r>
          </a:p>
        </p:txBody>
      </p:sp>
      <p:sp>
        <p:nvSpPr>
          <p:cNvPr id="20" name="Title 1"/>
          <p:cNvSpPr txBox="1">
            <a:spLocks/>
          </p:cNvSpPr>
          <p:nvPr/>
        </p:nvSpPr>
        <p:spPr>
          <a:xfrm>
            <a:off x="457200" y="428918"/>
            <a:ext cx="8229600" cy="1143000"/>
          </a:xfrm>
          <a:prstGeom prst="rect">
            <a:avLst/>
          </a:prstGeom>
        </p:spPr>
        <p:txBody>
          <a:bodyPr/>
          <a:lst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r>
              <a:rPr lang="en-US" dirty="0" smtClean="0">
                <a:solidFill>
                  <a:schemeClr val="accent4">
                    <a:lumMod val="25000"/>
                  </a:schemeClr>
                </a:solidFill>
              </a:rPr>
              <a:t>Process of Communicating Data</a:t>
            </a:r>
            <a:endParaRPr lang="en-US" dirty="0">
              <a:solidFill>
                <a:schemeClr val="accent4">
                  <a:lumMod val="25000"/>
                </a:schemeClr>
              </a:solidFill>
            </a:endParaRPr>
          </a:p>
        </p:txBody>
      </p:sp>
    </p:spTree>
    <p:extLst>
      <p:ext uri="{BB962C8B-B14F-4D97-AF65-F5344CB8AC3E}">
        <p14:creationId xmlns:p14="http://schemas.microsoft.com/office/powerpoint/2010/main" val="820905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25000"/>
                  </a:schemeClr>
                </a:solidFill>
              </a:rPr>
              <a:t>Next Steps</a:t>
            </a:r>
            <a:endParaRPr lang="en-US" dirty="0">
              <a:solidFill>
                <a:schemeClr val="accent4">
                  <a:lumMod val="25000"/>
                </a:schemeClr>
              </a:solidFill>
            </a:endParaRPr>
          </a:p>
        </p:txBody>
      </p:sp>
      <p:sp>
        <p:nvSpPr>
          <p:cNvPr id="18" name="Content Placeholder 2"/>
          <p:cNvSpPr>
            <a:spLocks noGrp="1"/>
          </p:cNvSpPr>
          <p:nvPr>
            <p:ph idx="1"/>
          </p:nvPr>
        </p:nvSpPr>
        <p:spPr>
          <a:xfrm>
            <a:off x="457200" y="1417638"/>
            <a:ext cx="8382000" cy="5257799"/>
          </a:xfrm>
        </p:spPr>
        <p:txBody>
          <a:bodyPr>
            <a:noAutofit/>
          </a:bodyPr>
          <a:lstStyle/>
          <a:p>
            <a:pPr>
              <a:spcAft>
                <a:spcPts val="600"/>
              </a:spcAft>
            </a:pPr>
            <a:r>
              <a:rPr lang="en-US" sz="2200" dirty="0" smtClean="0"/>
              <a:t>Materials from this meeting will be emailed to attendees and posted on the Insight Center.</a:t>
            </a:r>
          </a:p>
          <a:p>
            <a:pPr>
              <a:spcAft>
                <a:spcPts val="600"/>
              </a:spcAft>
            </a:pPr>
            <a:r>
              <a:rPr lang="en-US" sz="2200" dirty="0" smtClean="0"/>
              <a:t>BASB is currently </a:t>
            </a:r>
            <a:r>
              <a:rPr lang="en-US" sz="2200" dirty="0" smtClean="0"/>
              <a:t>compiling </a:t>
            </a:r>
            <a:r>
              <a:rPr lang="en-US" sz="2200" dirty="0" smtClean="0"/>
              <a:t>a </a:t>
            </a:r>
            <a:r>
              <a:rPr lang="en-US" sz="2200" dirty="0" smtClean="0"/>
              <a:t>repository of </a:t>
            </a:r>
            <a:r>
              <a:rPr lang="en-US" sz="2200" dirty="0" smtClean="0"/>
              <a:t>research studies that can help make the case for your work and support your grant proposals. Anticipated </a:t>
            </a:r>
            <a:r>
              <a:rPr lang="en-US" sz="2200" dirty="0" smtClean="0"/>
              <a:t>release date: mid-April 2017. Examples </a:t>
            </a:r>
            <a:r>
              <a:rPr lang="en-US" sz="2200" dirty="0" smtClean="0"/>
              <a:t>of research themes include:</a:t>
            </a:r>
          </a:p>
          <a:p>
            <a:pPr lvl="2"/>
            <a:r>
              <a:rPr lang="en-US" sz="1800" dirty="0" smtClean="0"/>
              <a:t>Benefits of summer </a:t>
            </a:r>
            <a:r>
              <a:rPr lang="en-US" sz="1800" dirty="0" smtClean="0"/>
              <a:t>and </a:t>
            </a:r>
            <a:r>
              <a:rPr lang="en-US" sz="1800" dirty="0" smtClean="0"/>
              <a:t>after-school</a:t>
            </a:r>
          </a:p>
          <a:p>
            <a:pPr lvl="2"/>
            <a:r>
              <a:rPr lang="en-US" sz="1800" dirty="0" smtClean="0"/>
              <a:t>Importance of specific social-emotional skills, and practices that help cultivate these skills</a:t>
            </a:r>
          </a:p>
          <a:p>
            <a:pPr lvl="2">
              <a:spcAft>
                <a:spcPts val="600"/>
              </a:spcAft>
            </a:pPr>
            <a:r>
              <a:rPr lang="en-US" sz="1800" dirty="0" smtClean="0"/>
              <a:t>STEM </a:t>
            </a:r>
            <a:r>
              <a:rPr lang="en-US" sz="1800" dirty="0" smtClean="0"/>
              <a:t>learning</a:t>
            </a:r>
          </a:p>
          <a:p>
            <a:pPr>
              <a:spcAft>
                <a:spcPts val="600"/>
              </a:spcAft>
            </a:pPr>
            <a:r>
              <a:rPr lang="en-US" sz="2200" dirty="0" smtClean="0"/>
              <a:t>If you have any questions or comments, please contact Danielle Kim, BASB’s Director of Policy and Communications: </a:t>
            </a:r>
            <a:r>
              <a:rPr lang="en-US" sz="2200" dirty="0" smtClean="0">
                <a:hlinkClick r:id="rId3"/>
              </a:rPr>
              <a:t>dkim@bostonbeyond.org</a:t>
            </a:r>
            <a:r>
              <a:rPr lang="en-US" sz="2200" dirty="0" smtClean="0"/>
              <a:t> or 617-345-5322 x280</a:t>
            </a:r>
          </a:p>
          <a:p>
            <a:pPr lvl="1"/>
            <a:endParaRPr lang="en-US" sz="900" dirty="0" smtClean="0"/>
          </a:p>
          <a:p>
            <a:pPr lvl="2"/>
            <a:endParaRPr lang="en-US" sz="800" dirty="0" smtClean="0"/>
          </a:p>
          <a:p>
            <a:pPr marL="0" indent="0">
              <a:buNone/>
            </a:pPr>
            <a:r>
              <a:rPr lang="en-US" sz="1100" dirty="0" smtClean="0"/>
              <a:t>	     	</a:t>
            </a:r>
          </a:p>
          <a:p>
            <a:endParaRPr lang="en-US" sz="1100" dirty="0"/>
          </a:p>
        </p:txBody>
      </p:sp>
    </p:spTree>
    <p:extLst>
      <p:ext uri="{BB962C8B-B14F-4D97-AF65-F5344CB8AC3E}">
        <p14:creationId xmlns:p14="http://schemas.microsoft.com/office/powerpoint/2010/main" val="4065325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25000"/>
                  </a:schemeClr>
                </a:solidFill>
              </a:rPr>
              <a:t>Strategies for Communicating Data</a:t>
            </a:r>
            <a:endParaRPr lang="en-US" dirty="0">
              <a:solidFill>
                <a:schemeClr val="accent4">
                  <a:lumMod val="25000"/>
                </a:schemeClr>
              </a:solidFill>
            </a:endParaRPr>
          </a:p>
        </p:txBody>
      </p:sp>
      <p:sp>
        <p:nvSpPr>
          <p:cNvPr id="18" name="Content Placeholder 2"/>
          <p:cNvSpPr>
            <a:spLocks noGrp="1"/>
          </p:cNvSpPr>
          <p:nvPr>
            <p:ph idx="1"/>
          </p:nvPr>
        </p:nvSpPr>
        <p:spPr>
          <a:xfrm>
            <a:off x="457200" y="1600200"/>
            <a:ext cx="8229600" cy="4525963"/>
          </a:xfrm>
        </p:spPr>
        <p:txBody>
          <a:bodyPr>
            <a:normAutofit/>
          </a:bodyPr>
          <a:lstStyle/>
          <a:p>
            <a:pPr marL="0" indent="0">
              <a:lnSpc>
                <a:spcPct val="250000"/>
              </a:lnSpc>
              <a:buNone/>
            </a:pPr>
            <a:r>
              <a:rPr lang="en-US" sz="2400" dirty="0" smtClean="0"/>
              <a:t>	</a:t>
            </a:r>
            <a:r>
              <a:rPr lang="en-US" sz="2400" dirty="0" smtClean="0">
                <a:solidFill>
                  <a:schemeClr val="tx2">
                    <a:lumMod val="60000"/>
                    <a:lumOff val="40000"/>
                  </a:schemeClr>
                </a:solidFill>
              </a:rPr>
              <a:t>     1. Creating a Culture of Data</a:t>
            </a:r>
          </a:p>
          <a:p>
            <a:pPr marL="0" indent="0">
              <a:lnSpc>
                <a:spcPct val="250000"/>
              </a:lnSpc>
              <a:buNone/>
            </a:pPr>
            <a:r>
              <a:rPr lang="en-US" sz="2400" dirty="0" smtClean="0"/>
              <a:t>	     </a:t>
            </a:r>
            <a:r>
              <a:rPr lang="en-US" sz="2400" dirty="0" smtClean="0">
                <a:solidFill>
                  <a:srgbClr val="0DB02B"/>
                </a:solidFill>
              </a:rPr>
              <a:t>2. Visualizing Data</a:t>
            </a:r>
          </a:p>
          <a:p>
            <a:pPr marL="0" indent="0">
              <a:lnSpc>
                <a:spcPct val="250000"/>
              </a:lnSpc>
              <a:buNone/>
            </a:pPr>
            <a:r>
              <a:rPr lang="en-US" sz="2400" dirty="0" smtClean="0"/>
              <a:t>	    </a:t>
            </a:r>
            <a:r>
              <a:rPr lang="en-US" sz="2400" dirty="0" smtClean="0">
                <a:solidFill>
                  <a:srgbClr val="DE7008"/>
                </a:solidFill>
              </a:rPr>
              <a:t> 3. Building a Narrative</a:t>
            </a:r>
          </a:p>
          <a:p>
            <a:pPr marL="0" indent="0">
              <a:buNone/>
            </a:pPr>
            <a:endParaRPr lang="en-US" sz="2400" dirty="0" smtClean="0"/>
          </a:p>
          <a:p>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05" y="3727507"/>
            <a:ext cx="914400" cy="9144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05" y="2713605"/>
            <a:ext cx="914400" cy="914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105" y="1699703"/>
            <a:ext cx="914400" cy="914400"/>
          </a:xfrm>
          <a:prstGeom prst="rect">
            <a:avLst/>
          </a:prstGeom>
        </p:spPr>
      </p:pic>
    </p:spTree>
    <p:extLst>
      <p:ext uri="{BB962C8B-B14F-4D97-AF65-F5344CB8AC3E}">
        <p14:creationId xmlns:p14="http://schemas.microsoft.com/office/powerpoint/2010/main" val="364033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Creating a Culture of Data</a:t>
            </a:r>
            <a:endParaRPr lang="en-US" dirty="0"/>
          </a:p>
        </p:txBody>
      </p:sp>
      <p:sp>
        <p:nvSpPr>
          <p:cNvPr id="3" name="Content Placeholder 2"/>
          <p:cNvSpPr>
            <a:spLocks noGrp="1"/>
          </p:cNvSpPr>
          <p:nvPr>
            <p:ph idx="1"/>
          </p:nvPr>
        </p:nvSpPr>
        <p:spPr>
          <a:xfrm>
            <a:off x="685800" y="990600"/>
            <a:ext cx="7772400" cy="5867400"/>
          </a:xfrm>
        </p:spPr>
        <p:txBody>
          <a:bodyPr>
            <a:normAutofit fontScale="25000" lnSpcReduction="20000"/>
          </a:bodyPr>
          <a:lstStyle/>
          <a:p>
            <a:pPr marL="400050" lvl="1" indent="0">
              <a:lnSpc>
                <a:spcPct val="270000"/>
              </a:lnSpc>
              <a:spcBef>
                <a:spcPts val="0"/>
              </a:spcBef>
              <a:buNone/>
            </a:pPr>
            <a:r>
              <a:rPr lang="en-US" sz="9600" dirty="0" smtClean="0"/>
              <a:t>	Repeat messages frequently</a:t>
            </a:r>
          </a:p>
          <a:p>
            <a:pPr marL="400050" lvl="1" indent="0">
              <a:lnSpc>
                <a:spcPct val="120000"/>
              </a:lnSpc>
              <a:spcBef>
                <a:spcPts val="0"/>
              </a:spcBef>
              <a:buNone/>
            </a:pPr>
            <a:endParaRPr lang="en-US" sz="9600" dirty="0" smtClean="0"/>
          </a:p>
          <a:p>
            <a:pPr marL="400050" lvl="1" indent="0">
              <a:lnSpc>
                <a:spcPct val="120000"/>
              </a:lnSpc>
              <a:spcBef>
                <a:spcPts val="0"/>
              </a:spcBef>
              <a:buNone/>
            </a:pPr>
            <a:r>
              <a:rPr lang="en-US" sz="9600" dirty="0" smtClean="0"/>
              <a:t>	View data as the starting point for dialogue – 		not the end point</a:t>
            </a:r>
          </a:p>
          <a:p>
            <a:pPr marL="400050" lvl="1" indent="0">
              <a:lnSpc>
                <a:spcPct val="270000"/>
              </a:lnSpc>
              <a:spcBef>
                <a:spcPts val="0"/>
              </a:spcBef>
              <a:buNone/>
            </a:pPr>
            <a:r>
              <a:rPr lang="en-US" sz="9600" dirty="0" smtClean="0"/>
              <a:t>	Develop a system for internal knowledge transfer</a:t>
            </a:r>
          </a:p>
          <a:p>
            <a:pPr marL="400050" lvl="1" indent="0">
              <a:lnSpc>
                <a:spcPct val="120000"/>
              </a:lnSpc>
              <a:spcBef>
                <a:spcPts val="0"/>
              </a:spcBef>
              <a:buNone/>
            </a:pPr>
            <a:r>
              <a:rPr lang="en-US" sz="9600" dirty="0" smtClean="0"/>
              <a:t>	</a:t>
            </a:r>
          </a:p>
          <a:p>
            <a:pPr marL="400050" lvl="1" indent="0">
              <a:lnSpc>
                <a:spcPct val="120000"/>
              </a:lnSpc>
              <a:spcBef>
                <a:spcPts val="0"/>
              </a:spcBef>
              <a:buNone/>
            </a:pPr>
            <a:r>
              <a:rPr lang="en-US" sz="9600" dirty="0"/>
              <a:t>	</a:t>
            </a:r>
            <a:r>
              <a:rPr lang="en-US" sz="9600" dirty="0" smtClean="0"/>
              <a:t>Have healthy skepticism about data (both good 	and bad news)</a:t>
            </a:r>
          </a:p>
          <a:p>
            <a:pPr>
              <a:lnSpc>
                <a:spcPct val="120000"/>
              </a:lnSpc>
              <a:spcBef>
                <a:spcPts val="0"/>
              </a:spcBef>
            </a:pPr>
            <a:endParaRPr lang="en-US" sz="2400" dirty="0" smtClean="0"/>
          </a:p>
          <a:p>
            <a:pPr lvl="1">
              <a:lnSpc>
                <a:spcPct val="120000"/>
              </a:lnSpc>
              <a:spcBef>
                <a:spcPts val="0"/>
              </a:spcBef>
            </a:pPr>
            <a:endParaRPr lang="en-US" sz="6200" dirty="0" smtClean="0"/>
          </a:p>
          <a:p>
            <a:pPr lvl="1">
              <a:lnSpc>
                <a:spcPct val="120000"/>
              </a:lnSpc>
              <a:spcBef>
                <a:spcPts val="0"/>
              </a:spcBef>
            </a:pPr>
            <a:endParaRPr lang="en-US" sz="6200" dirty="0"/>
          </a:p>
          <a:p>
            <a:pPr marL="57150" indent="0">
              <a:lnSpc>
                <a:spcPct val="120000"/>
              </a:lnSpc>
              <a:spcBef>
                <a:spcPts val="0"/>
              </a:spcBef>
              <a:buNone/>
            </a:pPr>
            <a:r>
              <a:rPr lang="en-US" sz="8000" dirty="0" smtClean="0"/>
              <a:t>	</a:t>
            </a:r>
            <a:r>
              <a:rPr lang="en-US" sz="8000" b="1" dirty="0" smtClean="0"/>
              <a:t>CONCRETE TIPS</a:t>
            </a:r>
          </a:p>
          <a:p>
            <a:pPr lvl="3">
              <a:lnSpc>
                <a:spcPct val="120000"/>
              </a:lnSpc>
              <a:spcBef>
                <a:spcPts val="0"/>
              </a:spcBef>
            </a:pPr>
            <a:r>
              <a:rPr lang="en-US" sz="8000" dirty="0" smtClean="0"/>
              <a:t>Use multiple modes of communication</a:t>
            </a:r>
          </a:p>
          <a:p>
            <a:pPr lvl="3">
              <a:lnSpc>
                <a:spcPct val="120000"/>
              </a:lnSpc>
              <a:spcBef>
                <a:spcPts val="0"/>
              </a:spcBef>
            </a:pPr>
            <a:r>
              <a:rPr lang="en-US" sz="8000" dirty="0" smtClean="0"/>
              <a:t>Use citations and reliable sources</a:t>
            </a:r>
            <a:endParaRPr lang="en-US" sz="72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29" y="1219200"/>
            <a:ext cx="914400" cy="914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29" y="2227943"/>
            <a:ext cx="914400" cy="9144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229" y="3236686"/>
            <a:ext cx="914400" cy="9144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229" y="4245429"/>
            <a:ext cx="914400" cy="9144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229" y="5533572"/>
            <a:ext cx="914400" cy="914400"/>
          </a:xfrm>
          <a:prstGeom prst="rect">
            <a:avLst/>
          </a:prstGeom>
        </p:spPr>
      </p:pic>
    </p:spTree>
    <p:extLst>
      <p:ext uri="{BB962C8B-B14F-4D97-AF65-F5344CB8AC3E}">
        <p14:creationId xmlns:p14="http://schemas.microsoft.com/office/powerpoint/2010/main" val="2925293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data-infor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7638"/>
            <a:ext cx="7990814" cy="41951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	Data as the Starting Point</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88938"/>
            <a:ext cx="914400" cy="914400"/>
          </a:xfrm>
          <a:prstGeom prst="rect">
            <a:avLst/>
          </a:prstGeom>
        </p:spPr>
      </p:pic>
      <p:sp>
        <p:nvSpPr>
          <p:cNvPr id="7" name="TextBox 6"/>
          <p:cNvSpPr txBox="1"/>
          <p:nvPr/>
        </p:nvSpPr>
        <p:spPr>
          <a:xfrm>
            <a:off x="457200" y="6324600"/>
            <a:ext cx="6553200" cy="276999"/>
          </a:xfrm>
          <a:prstGeom prst="rect">
            <a:avLst/>
          </a:prstGeom>
          <a:noFill/>
        </p:spPr>
        <p:txBody>
          <a:bodyPr wrap="square" rtlCol="0">
            <a:spAutoFit/>
          </a:bodyPr>
          <a:lstStyle/>
          <a:p>
            <a:r>
              <a:rPr lang="en-US" sz="1200" dirty="0"/>
              <a:t>Informed by </a:t>
            </a:r>
            <a:r>
              <a:rPr lang="en-US" sz="1200" dirty="0" smtClean="0"/>
              <a:t>Community Research Institute’s </a:t>
            </a:r>
            <a:r>
              <a:rPr lang="en-US" sz="1200" i="1" dirty="0" smtClean="0"/>
              <a:t>Nonprofits </a:t>
            </a:r>
            <a:r>
              <a:rPr lang="en-US" sz="1200" i="1" dirty="0"/>
              <a:t>and </a:t>
            </a:r>
            <a:r>
              <a:rPr lang="en-US" sz="1200" i="1" dirty="0" smtClean="0"/>
              <a:t>Data: A </a:t>
            </a:r>
            <a:r>
              <a:rPr lang="en-US" sz="1200" i="1" dirty="0"/>
              <a:t>How-To Series</a:t>
            </a:r>
          </a:p>
        </p:txBody>
      </p:sp>
    </p:spTree>
    <p:extLst>
      <p:ext uri="{BB962C8B-B14F-4D97-AF65-F5344CB8AC3E}">
        <p14:creationId xmlns:p14="http://schemas.microsoft.com/office/powerpoint/2010/main" val="850763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System for Knowledge Transfer</a:t>
            </a:r>
            <a:endParaRPr lang="en-US" dirty="0"/>
          </a:p>
        </p:txBody>
      </p:sp>
      <p:sp>
        <p:nvSpPr>
          <p:cNvPr id="3" name="TextBox 2"/>
          <p:cNvSpPr txBox="1"/>
          <p:nvPr/>
        </p:nvSpPr>
        <p:spPr>
          <a:xfrm>
            <a:off x="457200" y="6324600"/>
            <a:ext cx="6553200" cy="276999"/>
          </a:xfrm>
          <a:prstGeom prst="rect">
            <a:avLst/>
          </a:prstGeom>
          <a:noFill/>
        </p:spPr>
        <p:txBody>
          <a:bodyPr wrap="square" rtlCol="0">
            <a:spAutoFit/>
          </a:bodyPr>
          <a:lstStyle/>
          <a:p>
            <a:r>
              <a:rPr lang="en-US" sz="1200" dirty="0" smtClean="0"/>
              <a:t>Informed by examples from St. Stephen’s Youth Programs and Achieve</a:t>
            </a:r>
            <a:endParaRPr lang="en-US" sz="1200" dirty="0"/>
          </a:p>
        </p:txBody>
      </p:sp>
      <p:pic>
        <p:nvPicPr>
          <p:cNvPr id="1026" name="Picture 2" descr="Image result for google docs shared"/>
          <p:cNvPicPr>
            <a:picLocks noChangeAspect="1" noChangeArrowheads="1"/>
          </p:cNvPicPr>
          <p:nvPr/>
        </p:nvPicPr>
        <p:blipFill rotWithShape="1">
          <a:blip r:embed="rId3">
            <a:extLst>
              <a:ext uri="{28A0092B-C50C-407E-A947-70E740481C1C}">
                <a14:useLocalDpi xmlns:a14="http://schemas.microsoft.com/office/drawing/2010/main" val="0"/>
              </a:ext>
            </a:extLst>
          </a:blip>
          <a:srcRect l="22543" t="27377" r="21439"/>
          <a:stretch/>
        </p:blipFill>
        <p:spPr bwMode="auto">
          <a:xfrm>
            <a:off x="2207795" y="1773767"/>
            <a:ext cx="4685298" cy="337112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005773" y="4895318"/>
            <a:ext cx="1371600" cy="523220"/>
          </a:xfrm>
          <a:prstGeom prst="rect">
            <a:avLst/>
          </a:prstGeom>
          <a:noFill/>
        </p:spPr>
        <p:txBody>
          <a:bodyPr wrap="square" rtlCol="0">
            <a:spAutoFit/>
          </a:bodyPr>
          <a:lstStyle/>
          <a:p>
            <a:pPr algn="ctr"/>
            <a:r>
              <a:rPr lang="en-US" sz="1400" dirty="0" smtClean="0"/>
              <a:t>Development team</a:t>
            </a:r>
            <a:endParaRPr lang="en-US" sz="1400" dirty="0"/>
          </a:p>
        </p:txBody>
      </p:sp>
      <p:sp>
        <p:nvSpPr>
          <p:cNvPr id="7" name="TextBox 6"/>
          <p:cNvSpPr txBox="1"/>
          <p:nvPr/>
        </p:nvSpPr>
        <p:spPr>
          <a:xfrm>
            <a:off x="1560095" y="4204025"/>
            <a:ext cx="1295400" cy="523220"/>
          </a:xfrm>
          <a:prstGeom prst="rect">
            <a:avLst/>
          </a:prstGeom>
          <a:noFill/>
        </p:spPr>
        <p:txBody>
          <a:bodyPr wrap="square" rtlCol="0">
            <a:spAutoFit/>
          </a:bodyPr>
          <a:lstStyle/>
          <a:p>
            <a:pPr algn="ctr"/>
            <a:r>
              <a:rPr lang="en-US" sz="1400" dirty="0" smtClean="0"/>
              <a:t>Program staff/ Counselors</a:t>
            </a:r>
            <a:endParaRPr lang="en-US" sz="1400" dirty="0"/>
          </a:p>
        </p:txBody>
      </p:sp>
      <p:sp>
        <p:nvSpPr>
          <p:cNvPr id="9" name="TextBox 8"/>
          <p:cNvSpPr txBox="1"/>
          <p:nvPr/>
        </p:nvSpPr>
        <p:spPr>
          <a:xfrm>
            <a:off x="5976686" y="4191000"/>
            <a:ext cx="1600202" cy="523220"/>
          </a:xfrm>
          <a:prstGeom prst="rect">
            <a:avLst/>
          </a:prstGeom>
          <a:noFill/>
        </p:spPr>
        <p:txBody>
          <a:bodyPr wrap="square" rtlCol="0">
            <a:spAutoFit/>
          </a:bodyPr>
          <a:lstStyle/>
          <a:p>
            <a:pPr algn="ctr"/>
            <a:r>
              <a:rPr lang="en-US" sz="1400" dirty="0" smtClean="0"/>
              <a:t>Communications team</a:t>
            </a:r>
            <a:endParaRPr lang="en-US" sz="1400" dirty="0"/>
          </a:p>
        </p:txBody>
      </p:sp>
      <p:sp>
        <p:nvSpPr>
          <p:cNvPr id="10" name="TextBox 9"/>
          <p:cNvSpPr txBox="1"/>
          <p:nvPr/>
        </p:nvSpPr>
        <p:spPr>
          <a:xfrm>
            <a:off x="3864409" y="5042357"/>
            <a:ext cx="1295400" cy="738664"/>
          </a:xfrm>
          <a:prstGeom prst="rect">
            <a:avLst/>
          </a:prstGeom>
          <a:noFill/>
        </p:spPr>
        <p:txBody>
          <a:bodyPr wrap="square" rtlCol="0">
            <a:spAutoFit/>
          </a:bodyPr>
          <a:lstStyle/>
          <a:p>
            <a:pPr algn="ctr"/>
            <a:r>
              <a:rPr lang="en-US" sz="1400" dirty="0" smtClean="0"/>
              <a:t>Recruitment/ Engagement Leads</a:t>
            </a:r>
            <a:endParaRPr lang="en-US" sz="1400" dirty="0"/>
          </a:p>
        </p:txBody>
      </p:sp>
      <p:sp>
        <p:nvSpPr>
          <p:cNvPr id="11" name="TextBox 10"/>
          <p:cNvSpPr txBox="1"/>
          <p:nvPr/>
        </p:nvSpPr>
        <p:spPr>
          <a:xfrm>
            <a:off x="2592437" y="4905309"/>
            <a:ext cx="1324747" cy="523220"/>
          </a:xfrm>
          <a:prstGeom prst="rect">
            <a:avLst/>
          </a:prstGeom>
          <a:noFill/>
        </p:spPr>
        <p:txBody>
          <a:bodyPr wrap="square" rtlCol="0">
            <a:spAutoFit/>
          </a:bodyPr>
          <a:lstStyle/>
          <a:p>
            <a:pPr algn="ctr"/>
            <a:r>
              <a:rPr lang="en-US" sz="1400" dirty="0" smtClean="0"/>
              <a:t>Program Leadership</a:t>
            </a:r>
            <a:endParaRPr lang="en-US" sz="14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88" y="388938"/>
            <a:ext cx="914400" cy="914400"/>
          </a:xfrm>
          <a:prstGeom prst="rect">
            <a:avLst/>
          </a:prstGeom>
        </p:spPr>
      </p:pic>
    </p:spTree>
    <p:extLst>
      <p:ext uri="{BB962C8B-B14F-4D97-AF65-F5344CB8AC3E}">
        <p14:creationId xmlns:p14="http://schemas.microsoft.com/office/powerpoint/2010/main" val="2942301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B02B"/>
                </a:solidFill>
              </a:rPr>
              <a:t>2. Visualizing Data</a:t>
            </a:r>
            <a:endParaRPr lang="en-US" dirty="0">
              <a:solidFill>
                <a:srgbClr val="0DB02B"/>
              </a:solidFill>
            </a:endParaRPr>
          </a:p>
        </p:txBody>
      </p:sp>
      <p:sp>
        <p:nvSpPr>
          <p:cNvPr id="4" name="Content Placeholder 2"/>
          <p:cNvSpPr>
            <a:spLocks noGrp="1"/>
          </p:cNvSpPr>
          <p:nvPr>
            <p:ph idx="1"/>
          </p:nvPr>
        </p:nvSpPr>
        <p:spPr>
          <a:xfrm>
            <a:off x="685800" y="846138"/>
            <a:ext cx="8229600" cy="5791200"/>
          </a:xfrm>
        </p:spPr>
        <p:txBody>
          <a:bodyPr>
            <a:normAutofit fontScale="40000" lnSpcReduction="20000"/>
          </a:bodyPr>
          <a:lstStyle/>
          <a:p>
            <a:pPr marL="0" indent="0">
              <a:lnSpc>
                <a:spcPct val="270000"/>
              </a:lnSpc>
              <a:buNone/>
            </a:pPr>
            <a:r>
              <a:rPr lang="en-US" sz="7400" dirty="0" smtClean="0"/>
              <a:t>	</a:t>
            </a:r>
            <a:r>
              <a:rPr lang="en-US" sz="6000" dirty="0" smtClean="0"/>
              <a:t>Focus on accessibility</a:t>
            </a:r>
            <a:endParaRPr lang="en-US" sz="6000" dirty="0"/>
          </a:p>
          <a:p>
            <a:pPr marL="457200" lvl="1" indent="0">
              <a:lnSpc>
                <a:spcPct val="270000"/>
              </a:lnSpc>
              <a:spcBef>
                <a:spcPts val="0"/>
              </a:spcBef>
              <a:buNone/>
            </a:pPr>
            <a:r>
              <a:rPr lang="en-US" sz="6000" dirty="0" smtClean="0"/>
              <a:t>	Offer context and perspective</a:t>
            </a:r>
          </a:p>
          <a:p>
            <a:pPr marL="0" indent="0">
              <a:lnSpc>
                <a:spcPct val="270000"/>
              </a:lnSpc>
              <a:buNone/>
            </a:pPr>
            <a:r>
              <a:rPr lang="en-US" sz="6000" dirty="0" smtClean="0"/>
              <a:t>	Create punchy images</a:t>
            </a:r>
          </a:p>
          <a:p>
            <a:pPr marL="0" indent="0">
              <a:lnSpc>
                <a:spcPct val="270000"/>
              </a:lnSpc>
              <a:buNone/>
            </a:pPr>
            <a:r>
              <a:rPr lang="en-US" sz="6000" dirty="0" smtClean="0"/>
              <a:t>	Leverage diverse tools</a:t>
            </a:r>
          </a:p>
          <a:p>
            <a:pPr marL="457200" lvl="1" indent="0">
              <a:buNone/>
            </a:pPr>
            <a:endParaRPr lang="en-US" sz="4000" dirty="0" smtClean="0"/>
          </a:p>
          <a:p>
            <a:pPr marL="457200" lvl="1" indent="0">
              <a:buNone/>
            </a:pPr>
            <a:endParaRPr lang="en-US" sz="2000" dirty="0" smtClean="0"/>
          </a:p>
          <a:p>
            <a:pPr marL="457200" lvl="1" indent="0">
              <a:buNone/>
            </a:pPr>
            <a:endParaRPr lang="en-US" sz="2000" dirty="0" smtClean="0"/>
          </a:p>
          <a:p>
            <a:pPr marL="57150" indent="0">
              <a:lnSpc>
                <a:spcPct val="120000"/>
              </a:lnSpc>
              <a:spcBef>
                <a:spcPts val="0"/>
              </a:spcBef>
              <a:buNone/>
            </a:pPr>
            <a:r>
              <a:rPr lang="en-US" sz="6000" dirty="0"/>
              <a:t>	</a:t>
            </a:r>
            <a:r>
              <a:rPr lang="en-US" sz="5000" b="1" dirty="0"/>
              <a:t>CONCRETE TIPS</a:t>
            </a:r>
          </a:p>
          <a:p>
            <a:pPr lvl="3"/>
            <a:r>
              <a:rPr lang="en-US" sz="5000" dirty="0" smtClean="0"/>
              <a:t>Use the most recent data source available</a:t>
            </a:r>
          </a:p>
          <a:p>
            <a:pPr lvl="3"/>
            <a:r>
              <a:rPr lang="en-US" sz="5000" dirty="0" smtClean="0"/>
              <a:t>Use the most localized data available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52053"/>
            <a:ext cx="914400" cy="914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147495"/>
            <a:ext cx="914400" cy="914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4136960"/>
            <a:ext cx="914400" cy="9144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3142938"/>
            <a:ext cx="914400" cy="9144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5360129"/>
            <a:ext cx="914400" cy="914400"/>
          </a:xfrm>
          <a:prstGeom prst="rect">
            <a:avLst/>
          </a:prstGeom>
        </p:spPr>
      </p:pic>
    </p:spTree>
    <p:extLst>
      <p:ext uri="{BB962C8B-B14F-4D97-AF65-F5344CB8AC3E}">
        <p14:creationId xmlns:p14="http://schemas.microsoft.com/office/powerpoint/2010/main" val="2920250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B02B"/>
                </a:solidFill>
              </a:rPr>
              <a:t>A	Accessible Visualizations</a:t>
            </a:r>
            <a:endParaRPr lang="en-US" dirty="0">
              <a:solidFill>
                <a:srgbClr val="0DB02B"/>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11" y="388938"/>
            <a:ext cx="914400" cy="914400"/>
          </a:xfrm>
          <a:prstGeom prst="rect">
            <a:avLst/>
          </a:prstGeom>
        </p:spPr>
      </p:pic>
      <p:pic>
        <p:nvPicPr>
          <p:cNvPr id="3" name="Picture 2" descr="colorblindUsers-5.jpg"/>
          <p:cNvPicPr>
            <a:picLocks noChangeAspect="1"/>
          </p:cNvPicPr>
          <p:nvPr/>
        </p:nvPicPr>
        <p:blipFill rotWithShape="1">
          <a:blip r:embed="rId4">
            <a:extLst>
              <a:ext uri="{28A0092B-C50C-407E-A947-70E740481C1C}">
                <a14:useLocalDpi xmlns:a14="http://schemas.microsoft.com/office/drawing/2010/main" val="0"/>
              </a:ext>
            </a:extLst>
          </a:blip>
          <a:srcRect t="15501" b="6372"/>
          <a:stretch/>
        </p:blipFill>
        <p:spPr>
          <a:xfrm>
            <a:off x="3124200" y="1594177"/>
            <a:ext cx="2596132" cy="1837356"/>
          </a:xfrm>
          <a:prstGeom prst="rect">
            <a:avLst/>
          </a:prstGeom>
        </p:spPr>
      </p:pic>
      <p:pic>
        <p:nvPicPr>
          <p:cNvPr id="5" name="Picture 4" descr="colorblindUsers-6.jpg"/>
          <p:cNvPicPr>
            <a:picLocks noChangeAspect="1"/>
          </p:cNvPicPr>
          <p:nvPr/>
        </p:nvPicPr>
        <p:blipFill rotWithShape="1">
          <a:blip r:embed="rId5">
            <a:extLst>
              <a:ext uri="{28A0092B-C50C-407E-A947-70E740481C1C}">
                <a14:useLocalDpi xmlns:a14="http://schemas.microsoft.com/office/drawing/2010/main" val="0"/>
              </a:ext>
            </a:extLst>
          </a:blip>
          <a:srcRect t="14874" b="7301"/>
          <a:stretch/>
        </p:blipFill>
        <p:spPr>
          <a:xfrm>
            <a:off x="3124200" y="3863852"/>
            <a:ext cx="2625733" cy="1851148"/>
          </a:xfrm>
          <a:prstGeom prst="rect">
            <a:avLst/>
          </a:prstGeom>
        </p:spPr>
      </p:pic>
      <p:pic>
        <p:nvPicPr>
          <p:cNvPr id="8" name="Picture 7" descr="Screenshot 2017-03-19 14.27.50.png"/>
          <p:cNvPicPr>
            <a:picLocks noChangeAspect="1"/>
          </p:cNvPicPr>
          <p:nvPr/>
        </p:nvPicPr>
        <p:blipFill rotWithShape="1">
          <a:blip r:embed="rId6">
            <a:extLst>
              <a:ext uri="{28A0092B-C50C-407E-A947-70E740481C1C}">
                <a14:useLocalDpi xmlns:a14="http://schemas.microsoft.com/office/drawing/2010/main" val="0"/>
              </a:ext>
            </a:extLst>
          </a:blip>
          <a:srcRect l="5577" t="4928" r="10110" b="6975"/>
          <a:stretch/>
        </p:blipFill>
        <p:spPr>
          <a:xfrm>
            <a:off x="609600" y="1447800"/>
            <a:ext cx="2057400" cy="2062468"/>
          </a:xfrm>
          <a:prstGeom prst="ellipse">
            <a:avLst/>
          </a:prstGeom>
        </p:spPr>
      </p:pic>
      <p:pic>
        <p:nvPicPr>
          <p:cNvPr id="10" name="Picture 9" descr="Screenshot 2017-03-19 14.28.00.png"/>
          <p:cNvPicPr>
            <a:picLocks noChangeAspect="1"/>
          </p:cNvPicPr>
          <p:nvPr/>
        </p:nvPicPr>
        <p:blipFill rotWithShape="1">
          <a:blip r:embed="rId7">
            <a:extLst>
              <a:ext uri="{28A0092B-C50C-407E-A947-70E740481C1C}">
                <a14:useLocalDpi xmlns:a14="http://schemas.microsoft.com/office/drawing/2010/main" val="0"/>
              </a:ext>
            </a:extLst>
          </a:blip>
          <a:srcRect l="4528" t="5080" r="6540" b="6648"/>
          <a:stretch/>
        </p:blipFill>
        <p:spPr>
          <a:xfrm>
            <a:off x="609600" y="3733800"/>
            <a:ext cx="2123331" cy="2152371"/>
          </a:xfrm>
          <a:prstGeom prst="ellipse">
            <a:avLst/>
          </a:prstGeom>
        </p:spPr>
      </p:pic>
      <p:pic>
        <p:nvPicPr>
          <p:cNvPr id="14" name="Picture 13" descr="Screenshot 2017-03-19 14.32.5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1200" y="3581400"/>
            <a:ext cx="2362200" cy="2525815"/>
          </a:xfrm>
          <a:prstGeom prst="rect">
            <a:avLst/>
          </a:prstGeom>
        </p:spPr>
      </p:pic>
      <p:pic>
        <p:nvPicPr>
          <p:cNvPr id="16" name="Picture 15" descr="Screenshot 2017-03-19 14.32.4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5000" y="1371600"/>
            <a:ext cx="2493065" cy="2222500"/>
          </a:xfrm>
          <a:prstGeom prst="rect">
            <a:avLst/>
          </a:prstGeom>
        </p:spPr>
      </p:pic>
      <p:sp>
        <p:nvSpPr>
          <p:cNvPr id="17" name="TextBox 16"/>
          <p:cNvSpPr txBox="1"/>
          <p:nvPr/>
        </p:nvSpPr>
        <p:spPr>
          <a:xfrm>
            <a:off x="609600" y="6019800"/>
            <a:ext cx="2133600" cy="584776"/>
          </a:xfrm>
          <a:prstGeom prst="rect">
            <a:avLst/>
          </a:prstGeom>
          <a:noFill/>
        </p:spPr>
        <p:txBody>
          <a:bodyPr wrap="square" rtlCol="0">
            <a:spAutoFit/>
          </a:bodyPr>
          <a:lstStyle/>
          <a:p>
            <a:pPr algn="ctr"/>
            <a:r>
              <a:rPr lang="en-US" sz="1600" dirty="0" smtClean="0"/>
              <a:t>Include a zero baseline if possible</a:t>
            </a:r>
            <a:endParaRPr lang="en-US" sz="1600" dirty="0"/>
          </a:p>
        </p:txBody>
      </p:sp>
      <p:sp>
        <p:nvSpPr>
          <p:cNvPr id="18" name="TextBox 17"/>
          <p:cNvSpPr txBox="1"/>
          <p:nvPr/>
        </p:nvSpPr>
        <p:spPr>
          <a:xfrm>
            <a:off x="3124200" y="6019800"/>
            <a:ext cx="2590800" cy="584776"/>
          </a:xfrm>
          <a:prstGeom prst="rect">
            <a:avLst/>
          </a:prstGeom>
          <a:noFill/>
        </p:spPr>
        <p:txBody>
          <a:bodyPr wrap="square" rtlCol="0">
            <a:spAutoFit/>
          </a:bodyPr>
          <a:lstStyle/>
          <a:p>
            <a:pPr algn="ctr"/>
            <a:r>
              <a:rPr lang="en-US" sz="1600" dirty="0" smtClean="0"/>
              <a:t>Use textures (and colors) to show differences</a:t>
            </a:r>
            <a:endParaRPr lang="en-US" sz="1600" dirty="0"/>
          </a:p>
        </p:txBody>
      </p:sp>
      <p:sp>
        <p:nvSpPr>
          <p:cNvPr id="19" name="TextBox 18"/>
          <p:cNvSpPr txBox="1"/>
          <p:nvPr/>
        </p:nvSpPr>
        <p:spPr>
          <a:xfrm>
            <a:off x="5943600" y="6019800"/>
            <a:ext cx="2133600" cy="584776"/>
          </a:xfrm>
          <a:prstGeom prst="rect">
            <a:avLst/>
          </a:prstGeom>
          <a:noFill/>
        </p:spPr>
        <p:txBody>
          <a:bodyPr wrap="square" rtlCol="0">
            <a:spAutoFit/>
          </a:bodyPr>
          <a:lstStyle/>
          <a:p>
            <a:pPr algn="ctr"/>
            <a:r>
              <a:rPr lang="en-US" sz="1600" dirty="0" smtClean="0"/>
              <a:t>Add a visual </a:t>
            </a:r>
          </a:p>
          <a:p>
            <a:pPr algn="ctr"/>
            <a:r>
              <a:rPr lang="en-US" sz="1600" dirty="0" smtClean="0"/>
              <a:t>element to charts</a:t>
            </a:r>
            <a:endParaRPr lang="en-US" sz="1600" dirty="0"/>
          </a:p>
        </p:txBody>
      </p:sp>
    </p:spTree>
    <p:extLst>
      <p:ext uri="{BB962C8B-B14F-4D97-AF65-F5344CB8AC3E}">
        <p14:creationId xmlns:p14="http://schemas.microsoft.com/office/powerpoint/2010/main" val="290789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theme/theme1.xml><?xml version="1.0" encoding="utf-8"?>
<a:theme xmlns:a="http://schemas.openxmlformats.org/drawingml/2006/main" name="Office Theme">
  <a:themeElements>
    <a:clrScheme name="BASB Color Theme">
      <a:dk1>
        <a:srgbClr val="000000"/>
      </a:dk1>
      <a:lt1>
        <a:srgbClr val="FFFFFF"/>
      </a:lt1>
      <a:dk2>
        <a:srgbClr val="1B3F6B"/>
      </a:dk2>
      <a:lt2>
        <a:srgbClr val="EEECE1"/>
      </a:lt2>
      <a:accent1>
        <a:srgbClr val="3F89B7"/>
      </a:accent1>
      <a:accent2>
        <a:srgbClr val="FF6825"/>
      </a:accent2>
      <a:accent3>
        <a:srgbClr val="60AF2F"/>
      </a:accent3>
      <a:accent4>
        <a:srgbClr val="B5D3E5"/>
      </a:accent4>
      <a:accent5>
        <a:srgbClr val="FFAF8B"/>
      </a:accent5>
      <a:accent6>
        <a:srgbClr val="B5E399"/>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16319</TotalTime>
  <Words>3160</Words>
  <Application>Microsoft Office PowerPoint</Application>
  <PresentationFormat>On-screen Show (4:3)</PresentationFormat>
  <Paragraphs>325</Paragraphs>
  <Slides>34</Slides>
  <Notes>30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8" baseType="lpstr">
      <vt:lpstr>Arial</vt:lpstr>
      <vt:lpstr>Calibri</vt:lpstr>
      <vt:lpstr>Office Theme</vt:lpstr>
      <vt:lpstr>Document</vt:lpstr>
      <vt:lpstr>Communicating Data to External Audiences  March 20, 2017</vt:lpstr>
      <vt:lpstr>Agenda</vt:lpstr>
      <vt:lpstr>Ground Rules</vt:lpstr>
      <vt:lpstr>Strategies for Communicating Data</vt:lpstr>
      <vt:lpstr>1. Creating a Culture of Data</vt:lpstr>
      <vt:lpstr> Data as the Starting Point</vt:lpstr>
      <vt:lpstr> System for Knowledge Transfer</vt:lpstr>
      <vt:lpstr>2. Visualizing Data</vt:lpstr>
      <vt:lpstr>A Accessible Visualizations</vt:lpstr>
      <vt:lpstr> Infographics</vt:lpstr>
      <vt:lpstr> Examples of Visualization Tools</vt:lpstr>
      <vt:lpstr> Most Localized Data Available</vt:lpstr>
      <vt:lpstr>3. Building a Narrative</vt:lpstr>
      <vt:lpstr> Accessible Narratives</vt:lpstr>
      <vt:lpstr> Translate Negative Data</vt:lpstr>
      <vt:lpstr> Lead with your Outcomes</vt:lpstr>
      <vt:lpstr>Applying Strategies to Communication Materials   Table Discussion</vt:lpstr>
      <vt:lpstr>Table Discussion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Narratives for Various External Audiences  Rotating Small Group Discussion </vt:lpstr>
      <vt:lpstr>Sample Discussion Questions</vt:lpstr>
      <vt:lpstr>Sharing Out</vt:lpstr>
      <vt:lpstr>PowerPoint Presentation</vt:lpstr>
      <vt:lpstr>Next Steps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jkerwin</dc:creator>
  <cp:lastModifiedBy>Danielle Kim</cp:lastModifiedBy>
  <cp:revision>646</cp:revision>
  <cp:lastPrinted>2017-03-16T20:55:29Z</cp:lastPrinted>
  <dcterms:created xsi:type="dcterms:W3CDTF">2014-06-30T17:42:48Z</dcterms:created>
  <dcterms:modified xsi:type="dcterms:W3CDTF">2017-03-24T20:21:43Z</dcterms:modified>
</cp:coreProperties>
</file>