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5"/>
  </p:notesMasterIdLst>
  <p:sldIdLst>
    <p:sldId id="258" r:id="rId3"/>
    <p:sldId id="268" r:id="rId4"/>
    <p:sldId id="260" r:id="rId5"/>
    <p:sldId id="261" r:id="rId6"/>
    <p:sldId id="262" r:id="rId7"/>
    <p:sldId id="263" r:id="rId8"/>
    <p:sldId id="264" r:id="rId9"/>
    <p:sldId id="266" r:id="rId10"/>
    <p:sldId id="269" r:id="rId11"/>
    <p:sldId id="270" r:id="rId12"/>
    <p:sldId id="271" r:id="rId13"/>
    <p:sldId id="272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9" autoAdjust="0"/>
    <p:restoredTop sz="94620" autoAdjust="0"/>
  </p:normalViewPr>
  <p:slideViewPr>
    <p:cSldViewPr>
      <p:cViewPr>
        <p:scale>
          <a:sx n="77" d="100"/>
          <a:sy n="77" d="100"/>
        </p:scale>
        <p:origin x="-10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ZEUS\Common\CURRENT%20Boston%20Beyond\Badges\2015%20Summer%20Pilot\Badging%20Individual%20Student%20Analysis%20FINA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ZEUS\Common\CURRENT%20Boston%20Beyond\Badges\2015%20Summer%20Pilot\Badging%20Individual%20Student%20Analysis%20FINA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</c:spPr>
          </c:dPt>
          <c:dPt>
            <c:idx val="2"/>
            <c:bubble3D val="0"/>
            <c:spPr>
              <a:solidFill>
                <a:schemeClr val="accent2"/>
              </a:solidFill>
            </c:spPr>
          </c:dPt>
          <c:dLbls>
            <c:dLbl>
              <c:idx val="0"/>
              <c:layout>
                <c:manualLayout>
                  <c:x val="-0.16708110236220472"/>
                  <c:y val="-0.2654183070866141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'Criteria Met'!$C$13:$F$13</c:f>
              <c:strCache>
                <c:ptCount val="3"/>
                <c:pt idx="0">
                  <c:v>Total Achievement</c:v>
                </c:pt>
                <c:pt idx="2">
                  <c:v>Total Growth</c:v>
                </c:pt>
              </c:strCache>
            </c:strRef>
          </c:cat>
          <c:val>
            <c:numRef>
              <c:f>'Criteria Met'!$C$14:$F$14</c:f>
              <c:numCache>
                <c:formatCode>General</c:formatCode>
                <c:ptCount val="4"/>
                <c:pt idx="0">
                  <c:v>850</c:v>
                </c:pt>
                <c:pt idx="2">
                  <c:v>289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</c:spPr>
          </c:dPt>
          <c:dPt>
            <c:idx val="1"/>
            <c:bubble3D val="0"/>
            <c:spPr>
              <a:solidFill>
                <a:schemeClr val="accent1"/>
              </a:solidFill>
            </c:spPr>
          </c:dPt>
          <c:dPt>
            <c:idx val="2"/>
            <c:bubble3D val="0"/>
            <c:spPr>
              <a:solidFill>
                <a:schemeClr val="accent3"/>
              </a:solidFill>
            </c:spPr>
          </c:dPt>
          <c:dPt>
            <c:idx val="3"/>
            <c:bubble3D val="0"/>
            <c:spPr>
              <a:solidFill>
                <a:schemeClr val="tx2"/>
              </a:solidFill>
            </c:spPr>
          </c:dPt>
          <c:dPt>
            <c:idx val="4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delete val="1"/>
            </c:dLbl>
            <c:dLbl>
              <c:idx val="1"/>
              <c:layout>
                <c:manualLayout>
                  <c:x val="-0.17885215342400382"/>
                  <c:y val="-4.993704888451443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8.123292471963732E-2"/>
                  <c:y val="-0.1606770833333333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delete val="1"/>
            </c:dLbl>
            <c:dLbl>
              <c:idx val="4"/>
              <c:layout>
                <c:manualLayout>
                  <c:x val="0.17030317943211645"/>
                  <c:y val="0.1690011893044619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'Criteria Met'!$A$6:$E$6</c:f>
              <c:strCache>
                <c:ptCount val="5"/>
                <c:pt idx="0">
                  <c:v>Communication</c:v>
                </c:pt>
                <c:pt idx="1">
                  <c:v>Critical Thinking</c:v>
                </c:pt>
                <c:pt idx="2">
                  <c:v>Engagement</c:v>
                </c:pt>
                <c:pt idx="3">
                  <c:v>Perseverance</c:v>
                </c:pt>
                <c:pt idx="4">
                  <c:v>Teamwork</c:v>
                </c:pt>
              </c:strCache>
            </c:strRef>
          </c:cat>
          <c:val>
            <c:numRef>
              <c:f>'Criteria Met'!$A$7:$E$7</c:f>
              <c:numCache>
                <c:formatCode>General</c:formatCode>
                <c:ptCount val="5"/>
                <c:pt idx="0">
                  <c:v>231</c:v>
                </c:pt>
                <c:pt idx="1">
                  <c:v>199</c:v>
                </c:pt>
                <c:pt idx="2">
                  <c:v>218</c:v>
                </c:pt>
                <c:pt idx="3">
                  <c:v>216</c:v>
                </c:pt>
                <c:pt idx="4">
                  <c:v>275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E3B6EC-5EB9-4ABF-8B1D-BE9864C4C852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CB4AC-4BD7-4EAA-9285-0D6A2A92A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8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Note:</a:t>
            </a:r>
            <a:r>
              <a:rPr lang="en-US" altLang="en-US" baseline="0" dirty="0" smtClean="0"/>
              <a:t> We saw roughly the same results in 2015 as we did in 2014, when attendance and the SAYO T were used for program evaluation purposes, but not badging. While this is not a comprehensive research study, it does suggest that the SAYO T might be as reliable a tool to use for badging as it is for program evaluation.</a:t>
            </a:r>
            <a:endParaRPr lang="en-US" altLang="en-US" dirty="0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28994" indent="-28038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21529" indent="-2243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570140" indent="-2243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18753" indent="-2243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467365" indent="-224306" defTabSz="4486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15976" indent="-224306" defTabSz="4486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364589" indent="-224306" defTabSz="4486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13200" indent="-224306" defTabSz="4486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20F3DAA-04C7-4B03-A442-0748677E1B4A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2" t="24653" r="42777" b="12327"/>
          <a:stretch/>
        </p:blipFill>
        <p:spPr bwMode="auto">
          <a:xfrm>
            <a:off x="-25400" y="0"/>
            <a:ext cx="23876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0" y="5029200"/>
            <a:ext cx="2152356" cy="914400"/>
          </a:xfrm>
          <a:prstGeom prst="rect">
            <a:avLst/>
          </a:prstGeom>
        </p:spPr>
      </p:pic>
      <p:sp>
        <p:nvSpPr>
          <p:cNvPr id="37" name="Title 1"/>
          <p:cNvSpPr>
            <a:spLocks noGrp="1"/>
          </p:cNvSpPr>
          <p:nvPr>
            <p:ph type="ctrTitle"/>
          </p:nvPr>
        </p:nvSpPr>
        <p:spPr>
          <a:xfrm>
            <a:off x="2286000" y="1981200"/>
            <a:ext cx="6172199" cy="1470025"/>
          </a:xfrm>
        </p:spPr>
        <p:txBody>
          <a:bodyPr/>
          <a:lstStyle>
            <a:lvl1pPr algn="l">
              <a:defRPr b="1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8" name="Subtitle 2"/>
          <p:cNvSpPr>
            <a:spLocks noGrp="1"/>
          </p:cNvSpPr>
          <p:nvPr>
            <p:ph type="subTitle" idx="1"/>
          </p:nvPr>
        </p:nvSpPr>
        <p:spPr>
          <a:xfrm>
            <a:off x="2286000" y="3733800"/>
            <a:ext cx="5486399" cy="10668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172200" y="5943600"/>
            <a:ext cx="29718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793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2625-2D02-4F4F-B11F-7086FC021E6E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5/9/2016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93660-EB8A-4C24-9216-84BAD53A3AE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105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2625-2D02-4F4F-B11F-7086FC021E6E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5/9/2016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93660-EB8A-4C24-9216-84BAD53A3AE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84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2625-2D02-4F4F-B11F-7086FC021E6E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5/9/2016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93660-EB8A-4C24-9216-84BAD53A3AE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002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2" t="24653" r="42777" b="12327"/>
          <a:stretch/>
        </p:blipFill>
        <p:spPr bwMode="auto">
          <a:xfrm>
            <a:off x="-25400" y="0"/>
            <a:ext cx="23876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0" y="5029200"/>
            <a:ext cx="2152356" cy="914400"/>
          </a:xfrm>
          <a:prstGeom prst="rect">
            <a:avLst/>
          </a:prstGeom>
        </p:spPr>
      </p:pic>
      <p:sp>
        <p:nvSpPr>
          <p:cNvPr id="37" name="Title 1"/>
          <p:cNvSpPr>
            <a:spLocks noGrp="1"/>
          </p:cNvSpPr>
          <p:nvPr>
            <p:ph type="ctrTitle"/>
          </p:nvPr>
        </p:nvSpPr>
        <p:spPr>
          <a:xfrm>
            <a:off x="2286000" y="1981200"/>
            <a:ext cx="6172199" cy="1470025"/>
          </a:xfrm>
        </p:spPr>
        <p:txBody>
          <a:bodyPr/>
          <a:lstStyle>
            <a:lvl1pPr algn="l">
              <a:defRPr b="1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8" name="Subtitle 2"/>
          <p:cNvSpPr>
            <a:spLocks noGrp="1"/>
          </p:cNvSpPr>
          <p:nvPr>
            <p:ph type="subTitle" idx="1"/>
          </p:nvPr>
        </p:nvSpPr>
        <p:spPr>
          <a:xfrm>
            <a:off x="2286000" y="3733800"/>
            <a:ext cx="5486399" cy="10668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172200" y="5943600"/>
            <a:ext cx="29718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741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2625-2D02-4F4F-B11F-7086FC021E6E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5/9/2016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93660-EB8A-4C24-9216-84BAD53A3AE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850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2625-2D02-4F4F-B11F-7086FC021E6E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5/9/2016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93660-EB8A-4C24-9216-84BAD53A3AE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592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2625-2D02-4F4F-B11F-7086FC021E6E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5/9/2016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93660-EB8A-4C24-9216-84BAD53A3AE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148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2625-2D02-4F4F-B11F-7086FC021E6E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5/9/2016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93660-EB8A-4C24-9216-84BAD53A3AE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30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2625-2D02-4F4F-B11F-7086FC021E6E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5/9/2016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93660-EB8A-4C24-9216-84BAD53A3AE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357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2625-2D02-4F4F-B11F-7086FC021E6E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5/9/2016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93660-EB8A-4C24-9216-84BAD53A3AE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958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2625-2D02-4F4F-B11F-7086FC021E6E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5/9/2016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93660-EB8A-4C24-9216-84BAD53A3AE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550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2625-2D02-4F4F-B11F-7086FC021E6E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5/9/2016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93660-EB8A-4C24-9216-84BAD53A3AE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76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2625-2D02-4F4F-B11F-7086FC021E6E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5/9/2016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93660-EB8A-4C24-9216-84BAD53A3AE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61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2625-2D02-4F4F-B11F-7086FC021E6E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5/9/2016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93660-EB8A-4C24-9216-84BAD53A3AE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7640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2625-2D02-4F4F-B11F-7086FC021E6E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5/9/2016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93660-EB8A-4C24-9216-84BAD53A3AE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778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2625-2D02-4F4F-B11F-7086FC021E6E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5/9/2016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93660-EB8A-4C24-9216-84BAD53A3AE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324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2625-2D02-4F4F-B11F-7086FC021E6E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5/9/2016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93660-EB8A-4C24-9216-84BAD53A3AE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53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2625-2D02-4F4F-B11F-7086FC021E6E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5/9/2016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93660-EB8A-4C24-9216-84BAD53A3AE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74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2625-2D02-4F4F-B11F-7086FC021E6E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5/9/2016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93660-EB8A-4C24-9216-84BAD53A3AE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488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2625-2D02-4F4F-B11F-7086FC021E6E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5/9/2016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93660-EB8A-4C24-9216-84BAD53A3AE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630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2625-2D02-4F4F-B11F-7086FC021E6E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5/9/2016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93660-EB8A-4C24-9216-84BAD53A3AE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442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2625-2D02-4F4F-B11F-7086FC021E6E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5/9/2016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93660-EB8A-4C24-9216-84BAD53A3AE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189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2625-2D02-4F4F-B11F-7086FC021E6E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5/9/2016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93660-EB8A-4C24-9216-84BAD53A3AE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405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02625-2D02-4F4F-B11F-7086FC021E6E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5/9/2016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93660-EB8A-4C24-9216-84BAD53A3AE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199094"/>
            <a:ext cx="1371600" cy="58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84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02625-2D02-4F4F-B11F-7086FC021E6E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5/9/2016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93660-EB8A-4C24-9216-84BAD53A3AE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199094"/>
            <a:ext cx="1371600" cy="58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96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828800"/>
            <a:ext cx="6172199" cy="1470025"/>
          </a:xfrm>
        </p:spPr>
        <p:txBody>
          <a:bodyPr>
            <a:noAutofit/>
          </a:bodyPr>
          <a:lstStyle/>
          <a:p>
            <a:r>
              <a:rPr lang="en-US" dirty="0" smtClean="0"/>
              <a:t>Digital Badges: Summer 2016 Kickoff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3200400"/>
            <a:ext cx="5943600" cy="10668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May 6, 2016</a:t>
            </a:r>
          </a:p>
        </p:txBody>
      </p:sp>
    </p:spTree>
    <p:extLst>
      <p:ext uri="{BB962C8B-B14F-4D97-AF65-F5344CB8AC3E}">
        <p14:creationId xmlns:p14="http://schemas.microsoft.com/office/powerpoint/2010/main" val="5285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badging work in practice?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Emily Duncan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Director of Programs, </a:t>
            </a:r>
            <a:r>
              <a:rPr lang="en-US" dirty="0" err="1" smtClean="0"/>
              <a:t>Math</a:t>
            </a:r>
            <a:r>
              <a:rPr lang="en-US" i="1" dirty="0" err="1" smtClean="0"/>
              <a:t>POWER</a:t>
            </a:r>
            <a:endParaRPr lang="en-US" i="1" dirty="0" smtClean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b="1" dirty="0" smtClean="0"/>
              <a:t>Jenna </a:t>
            </a:r>
            <a:r>
              <a:rPr lang="en-US" b="1" dirty="0" err="1" smtClean="0"/>
              <a:t>Nackle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STEAM Teams Coordinator, </a:t>
            </a:r>
            <a:r>
              <a:rPr lang="en-US" dirty="0" err="1" smtClean="0"/>
              <a:t>Sociedad</a:t>
            </a:r>
            <a:r>
              <a:rPr lang="en-US" dirty="0" smtClean="0"/>
              <a:t> Latina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err="1" smtClean="0"/>
              <a:t>Latarsha</a:t>
            </a:r>
            <a:r>
              <a:rPr lang="en-US" b="1" dirty="0" smtClean="0"/>
              <a:t> </a:t>
            </a:r>
            <a:r>
              <a:rPr lang="en-US" b="1" dirty="0" err="1" smtClean="0"/>
              <a:t>Ancrum</a:t>
            </a:r>
            <a:endParaRPr lang="en-US" b="1" dirty="0" smtClean="0"/>
          </a:p>
          <a:p>
            <a:pPr marL="0" indent="0">
              <a:buNone/>
            </a:pPr>
            <a:r>
              <a:rPr lang="en-US" dirty="0" smtClean="0"/>
              <a:t>Youth Development Specialist, </a:t>
            </a:r>
            <a:r>
              <a:rPr lang="en-US" dirty="0" err="1" smtClean="0"/>
              <a:t>DotHouse</a:t>
            </a:r>
            <a:r>
              <a:rPr lang="en-US" dirty="0" smtClean="0"/>
              <a:t> Health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Tyler Simpson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Director of Operations, Hale Reservation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Moderated by </a:t>
            </a:r>
            <a:r>
              <a:rPr lang="en-US" b="1" dirty="0" smtClean="0"/>
              <a:t>Kelsey Cowen</a:t>
            </a:r>
          </a:p>
          <a:p>
            <a:pPr marL="0" indent="0">
              <a:buNone/>
            </a:pPr>
            <a:r>
              <a:rPr lang="en-US" dirty="0" smtClean="0"/>
              <a:t>Data Fellow, Boston After School &amp; Beyond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65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 for this morning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0024705"/>
              </p:ext>
            </p:extLst>
          </p:nvPr>
        </p:nvGraphicFramePr>
        <p:xfrm>
          <a:off x="457200" y="1600200"/>
          <a:ext cx="8229600" cy="330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685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Activity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9:45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Small Group Discussions</a:t>
                      </a:r>
                    </a:p>
                    <a:p>
                      <a:endParaRPr lang="en-US" i="0" baseline="0" dirty="0" smtClean="0"/>
                    </a:p>
                    <a:p>
                      <a:pPr marL="342900" indent="-342900">
                        <a:buAutoNum type="arabicPeriod"/>
                      </a:pPr>
                      <a:r>
                        <a:rPr lang="en-US" i="1" baseline="0" dirty="0" smtClean="0"/>
                        <a:t>What are your immediate reactions to the panel’s  experience last summer? Take a few minutes to ask the panelists any follow-up questions.</a:t>
                      </a:r>
                    </a:p>
                    <a:p>
                      <a:pPr marL="342900" indent="-342900">
                        <a:buAutoNum type="arabicPeriod"/>
                      </a:pPr>
                      <a:endParaRPr lang="en-US" i="1" baseline="0" dirty="0" smtClean="0"/>
                    </a:p>
                    <a:p>
                      <a:pPr marL="342900" indent="-342900">
                        <a:buAutoNum type="arabicPeriod"/>
                      </a:pPr>
                      <a:r>
                        <a:rPr lang="en-US" i="1" baseline="0" dirty="0" smtClean="0"/>
                        <a:t>You find out that one of your students earned a badge in their summer program last year. What does that mean to you?</a:t>
                      </a:r>
                    </a:p>
                    <a:p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10: 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Share Out &amp; Wrap Up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343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Discuss the potential of implementing badges this summer with program team</a:t>
            </a:r>
          </a:p>
          <a:p>
            <a:r>
              <a:rPr lang="en-US" dirty="0" smtClean="0"/>
              <a:t>Let Ellen know if your program will participate in badging by May 20</a:t>
            </a:r>
          </a:p>
          <a:p>
            <a:r>
              <a:rPr lang="en-US" dirty="0" smtClean="0"/>
              <a:t>Participate in </a:t>
            </a:r>
            <a:r>
              <a:rPr lang="en-US" dirty="0" err="1" smtClean="0"/>
              <a:t>YouthServices</a:t>
            </a:r>
            <a:r>
              <a:rPr lang="en-US" dirty="0" smtClean="0"/>
              <a:t> and badging orientation webinar in June</a:t>
            </a:r>
          </a:p>
          <a:p>
            <a:r>
              <a:rPr lang="en-US" dirty="0" smtClean="0"/>
              <a:t>Log parental consent forms in </a:t>
            </a:r>
            <a:r>
              <a:rPr lang="en-US" dirty="0" err="1" smtClean="0"/>
              <a:t>YouthServices</a:t>
            </a:r>
            <a:r>
              <a:rPr lang="en-US" dirty="0" smtClean="0"/>
              <a:t> by the first week of programming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16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 for this morning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824068"/>
              </p:ext>
            </p:extLst>
          </p:nvPr>
        </p:nvGraphicFramePr>
        <p:xfrm>
          <a:off x="457200" y="1600200"/>
          <a:ext cx="8229600" cy="440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685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Activity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8:50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Welcome and Introductions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9:00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Overview of</a:t>
                      </a:r>
                      <a:r>
                        <a:rPr lang="en-US" baseline="0" dirty="0" smtClean="0"/>
                        <a:t> Boston </a:t>
                      </a:r>
                      <a:r>
                        <a:rPr lang="en-US" baseline="0" dirty="0" err="1" smtClean="0"/>
                        <a:t>Beyond’s</a:t>
                      </a:r>
                      <a:r>
                        <a:rPr lang="en-US" baseline="0" dirty="0" smtClean="0"/>
                        <a:t> Badging System</a:t>
                      </a:r>
                    </a:p>
                    <a:p>
                      <a:r>
                        <a:rPr lang="en-US" i="1" baseline="0" dirty="0" smtClean="0"/>
                        <a:t>     Ellen Dickenson, Boston Beyond</a:t>
                      </a:r>
                      <a:endParaRPr lang="en-US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9:10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Panel Discussion: How Does Badging Work in Practice?</a:t>
                      </a:r>
                    </a:p>
                    <a:p>
                      <a:r>
                        <a:rPr lang="en-US" i="1" dirty="0" smtClean="0"/>
                        <a:t>     Emily</a:t>
                      </a:r>
                      <a:r>
                        <a:rPr lang="en-US" i="1" baseline="0" dirty="0" smtClean="0"/>
                        <a:t> Duncan, </a:t>
                      </a:r>
                      <a:r>
                        <a:rPr lang="en-US" i="1" baseline="0" dirty="0" err="1" smtClean="0"/>
                        <a:t>MathPOWER</a:t>
                      </a:r>
                      <a:endParaRPr lang="en-US" i="1" baseline="0" dirty="0" smtClean="0"/>
                    </a:p>
                    <a:p>
                      <a:r>
                        <a:rPr lang="en-US" i="1" baseline="0" dirty="0" smtClean="0"/>
                        <a:t>     Jenna </a:t>
                      </a:r>
                      <a:r>
                        <a:rPr lang="en-US" i="1" baseline="0" dirty="0" err="1" smtClean="0"/>
                        <a:t>Nackle</a:t>
                      </a:r>
                      <a:r>
                        <a:rPr lang="en-US" i="1" baseline="0" dirty="0" smtClean="0"/>
                        <a:t>, </a:t>
                      </a:r>
                      <a:r>
                        <a:rPr lang="en-US" i="1" baseline="0" dirty="0" err="1" smtClean="0"/>
                        <a:t>Sociedad</a:t>
                      </a:r>
                      <a:r>
                        <a:rPr lang="en-US" i="1" baseline="0" dirty="0" smtClean="0"/>
                        <a:t> Latina</a:t>
                      </a:r>
                    </a:p>
                    <a:p>
                      <a:r>
                        <a:rPr lang="en-US" i="1" baseline="0" dirty="0" smtClean="0"/>
                        <a:t>     </a:t>
                      </a:r>
                      <a:r>
                        <a:rPr lang="en-US" i="1" baseline="0" dirty="0" err="1" smtClean="0"/>
                        <a:t>Latarsha</a:t>
                      </a:r>
                      <a:r>
                        <a:rPr lang="en-US" i="1" baseline="0" dirty="0" smtClean="0"/>
                        <a:t> </a:t>
                      </a:r>
                      <a:r>
                        <a:rPr lang="en-US" i="1" baseline="0" dirty="0" err="1" smtClean="0"/>
                        <a:t>Ancrum</a:t>
                      </a:r>
                      <a:r>
                        <a:rPr lang="en-US" i="1" baseline="0" dirty="0" smtClean="0"/>
                        <a:t>, </a:t>
                      </a:r>
                      <a:r>
                        <a:rPr lang="en-US" i="1" baseline="0" dirty="0" err="1" smtClean="0"/>
                        <a:t>DotHouse</a:t>
                      </a:r>
                      <a:r>
                        <a:rPr lang="en-US" i="1" baseline="0" dirty="0" smtClean="0"/>
                        <a:t> Health</a:t>
                      </a:r>
                    </a:p>
                    <a:p>
                      <a:r>
                        <a:rPr lang="en-US" i="1" baseline="0" dirty="0" smtClean="0"/>
                        <a:t>     Tyler Simpson, Hale Reservation</a:t>
                      </a:r>
                    </a:p>
                    <a:p>
                      <a:r>
                        <a:rPr lang="en-US" i="1" baseline="0" dirty="0" smtClean="0"/>
                        <a:t>     Moderated by Kelsey Cowen, Boston Beyond</a:t>
                      </a:r>
                      <a:endParaRPr lang="en-US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9:45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Small Group Discussions</a:t>
                      </a:r>
                    </a:p>
                    <a:p>
                      <a:r>
                        <a:rPr lang="en-US" baseline="0" dirty="0" smtClean="0"/>
                        <a:t>     </a:t>
                      </a:r>
                      <a:r>
                        <a:rPr lang="en-US" i="1" baseline="0" dirty="0" smtClean="0"/>
                        <a:t>Immediate reactions– how could I use badges in my program?</a:t>
                      </a:r>
                    </a:p>
                    <a:p>
                      <a:r>
                        <a:rPr lang="en-US" i="1" baseline="0" dirty="0" smtClean="0"/>
                        <a:t>     What does a badge mean to you?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10: 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Share Out &amp; Wrap Up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701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328" y="5014759"/>
            <a:ext cx="1181098" cy="1142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77444"/>
            <a:ext cx="1184777" cy="1147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113" y="3677444"/>
            <a:ext cx="1182937" cy="1147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677444"/>
            <a:ext cx="1184777" cy="1147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3" y="3677444"/>
            <a:ext cx="1182937" cy="1147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328" y="3682801"/>
            <a:ext cx="1181098" cy="1142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5024217"/>
            <a:ext cx="1182937" cy="1147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7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113" y="5024217"/>
            <a:ext cx="1182937" cy="1147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8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313" y="5006955"/>
            <a:ext cx="1182937" cy="1146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9" name="Picture 4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3" y="5009403"/>
            <a:ext cx="1182937" cy="114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60" name="Title 1"/>
          <p:cNvSpPr txBox="1">
            <a:spLocks/>
          </p:cNvSpPr>
          <p:nvPr/>
        </p:nvSpPr>
        <p:spPr bwMode="auto">
          <a:xfrm>
            <a:off x="457200" y="366184"/>
            <a:ext cx="8229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474747"/>
                </a:solidFill>
                <a:latin typeface="Rockwell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474747"/>
                </a:solidFill>
                <a:latin typeface="Rockwell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474747"/>
                </a:solidFill>
                <a:latin typeface="Rockwell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474747"/>
                </a:solidFill>
                <a:latin typeface="Rockwell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474747"/>
                </a:solidFill>
                <a:latin typeface="Rockwell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74747"/>
                </a:solidFill>
                <a:latin typeface="Rockwell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74747"/>
                </a:solidFill>
                <a:latin typeface="Rockwell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74747"/>
                </a:solidFill>
                <a:latin typeface="Rockwell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74747"/>
                </a:solidFill>
                <a:latin typeface="Rockwell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3F89B7"/>
                </a:solidFill>
                <a:latin typeface="Arial" charset="0"/>
                <a:cs typeface="Arial" charset="0"/>
              </a:rPr>
              <a:t>10 different badges </a:t>
            </a:r>
            <a:r>
              <a:rPr lang="en-US" altLang="en-US" dirty="0" smtClean="0">
                <a:solidFill>
                  <a:srgbClr val="3F89B7"/>
                </a:solidFill>
                <a:latin typeface="Arial" charset="0"/>
                <a:cs typeface="Arial" charset="0"/>
              </a:rPr>
              <a:t>are available for students to earn</a:t>
            </a:r>
            <a:endParaRPr lang="en-US" altLang="en-US" dirty="0">
              <a:solidFill>
                <a:srgbClr val="3F89B7"/>
              </a:solidFill>
              <a:latin typeface="Arial" charset="0"/>
              <a:cs typeface="Arial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3400" y="1658541"/>
            <a:ext cx="3962400" cy="1846659"/>
          </a:xfrm>
          <a:prstGeom prst="rect">
            <a:avLst/>
          </a:prstGeom>
          <a:solidFill>
            <a:srgbClr val="FF6825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kern="0" dirty="0">
                <a:solidFill>
                  <a:srgbClr val="FFFFFF"/>
                </a:solidFill>
              </a:rPr>
              <a:t>5 Skills</a:t>
            </a:r>
          </a:p>
          <a:p>
            <a:pPr marL="285750" indent="-285750">
              <a:buFontTx/>
              <a:buChar char="-"/>
              <a:defRPr/>
            </a:pPr>
            <a:r>
              <a:rPr lang="en-US" kern="0" dirty="0">
                <a:solidFill>
                  <a:srgbClr val="FFFFFF"/>
                </a:solidFill>
              </a:rPr>
              <a:t>Communication</a:t>
            </a:r>
          </a:p>
          <a:p>
            <a:pPr marL="285750" indent="-285750">
              <a:buFontTx/>
              <a:buChar char="-"/>
              <a:defRPr/>
            </a:pPr>
            <a:r>
              <a:rPr lang="en-US" kern="0" dirty="0">
                <a:solidFill>
                  <a:srgbClr val="FFFFFF"/>
                </a:solidFill>
              </a:rPr>
              <a:t>Critical Thinking</a:t>
            </a:r>
          </a:p>
          <a:p>
            <a:pPr marL="285750" indent="-285750">
              <a:buFontTx/>
              <a:buChar char="-"/>
              <a:defRPr/>
            </a:pPr>
            <a:r>
              <a:rPr lang="en-US" kern="0" dirty="0">
                <a:solidFill>
                  <a:srgbClr val="FFFFFF"/>
                </a:solidFill>
              </a:rPr>
              <a:t>Engagement in Learning</a:t>
            </a:r>
          </a:p>
          <a:p>
            <a:pPr marL="285750" indent="-285750">
              <a:buFontTx/>
              <a:buChar char="-"/>
              <a:defRPr/>
            </a:pPr>
            <a:r>
              <a:rPr lang="en-US" kern="0" dirty="0">
                <a:solidFill>
                  <a:srgbClr val="FFFFFF"/>
                </a:solidFill>
              </a:rPr>
              <a:t>Perseverance</a:t>
            </a:r>
          </a:p>
          <a:p>
            <a:pPr marL="285750" indent="-285750">
              <a:buFontTx/>
              <a:buChar char="-"/>
              <a:defRPr/>
            </a:pPr>
            <a:r>
              <a:rPr lang="en-US" kern="0" dirty="0">
                <a:solidFill>
                  <a:srgbClr val="FFFFFF"/>
                </a:solidFill>
              </a:rPr>
              <a:t>Teamwork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495800" y="1658541"/>
            <a:ext cx="3962400" cy="1846659"/>
          </a:xfrm>
          <a:prstGeom prst="rect">
            <a:avLst/>
          </a:prstGeom>
          <a:solidFill>
            <a:srgbClr val="60AF2F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kern="0" dirty="0">
                <a:solidFill>
                  <a:srgbClr val="FFFFFF"/>
                </a:solidFill>
              </a:rPr>
              <a:t> 2 </a:t>
            </a:r>
            <a:r>
              <a:rPr lang="en-US" sz="2400" b="1" kern="0" dirty="0" smtClean="0">
                <a:solidFill>
                  <a:srgbClr val="FFFFFF"/>
                </a:solidFill>
              </a:rPr>
              <a:t>Types of Recognition</a:t>
            </a:r>
            <a:endParaRPr lang="en-US" sz="2400" b="1" kern="0" dirty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kern="0" dirty="0">
                <a:solidFill>
                  <a:srgbClr val="FFFFFF"/>
                </a:solidFill>
              </a:rPr>
              <a:t>Achievement</a:t>
            </a:r>
          </a:p>
          <a:p>
            <a:pPr marL="285750" indent="-285750">
              <a:buFontTx/>
              <a:buChar char="-"/>
              <a:defRPr/>
            </a:pPr>
            <a:r>
              <a:rPr lang="en-US" kern="0" dirty="0">
                <a:solidFill>
                  <a:srgbClr val="FFFFFF"/>
                </a:solidFill>
              </a:rPr>
              <a:t>Growth</a:t>
            </a:r>
          </a:p>
          <a:p>
            <a:pPr marL="285750" indent="-285750">
              <a:buFontTx/>
              <a:buChar char="-"/>
              <a:defRPr/>
            </a:pPr>
            <a:endParaRPr lang="en-US" kern="0" dirty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  <a:defRPr/>
            </a:pPr>
            <a:endParaRPr lang="en-US" kern="0" dirty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  <a:defRPr/>
            </a:pPr>
            <a:endParaRPr lang="en-US" kern="0" dirty="0">
              <a:solidFill>
                <a:srgbClr val="FFFFFF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191000" y="1556942"/>
            <a:ext cx="70167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FFFF"/>
                </a:solidFill>
                <a:latin typeface="Arial Black" panose="020B0A040201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45233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BASB’s badges currently rely on one of three ways to measure skill development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33400" y="1356785"/>
          <a:ext cx="8001000" cy="48471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/>
                <a:gridCol w="2667000"/>
                <a:gridCol w="2667000"/>
              </a:tblGrid>
              <a:tr h="5487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Student self-report</a:t>
                      </a:r>
                      <a:endParaRPr lang="en-US" sz="14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Adult observation</a:t>
                      </a:r>
                      <a:endParaRPr lang="en-US" sz="14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Practical demonstration of skill-development</a:t>
                      </a:r>
                      <a:endParaRPr lang="en-US" sz="1400" dirty="0"/>
                    </a:p>
                  </a:txBody>
                  <a:tcPr marT="45728" marB="45728"/>
                </a:tc>
              </a:tr>
              <a:tr h="429846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Young</a:t>
                      </a:r>
                      <a:r>
                        <a:rPr lang="en-US" sz="1200" baseline="0" dirty="0" smtClean="0"/>
                        <a:t> people report on their own perceptions of their own grasp of certain skills, either by completing a survey or responding to interview questions</a:t>
                      </a:r>
                    </a:p>
                    <a:p>
                      <a:endParaRPr lang="en-US" sz="1200" baseline="0" dirty="0" smtClean="0"/>
                    </a:p>
                    <a:p>
                      <a:r>
                        <a:rPr lang="en-US" sz="1200" b="1" baseline="0" dirty="0" smtClean="0"/>
                        <a:t>Advantages: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aseline="0" dirty="0" smtClean="0"/>
                        <a:t>Captures youth’s sense of their own strengths and challenges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aseline="0" dirty="0" smtClean="0"/>
                        <a:t>Reflects extent to which young person is developing image of self as skilled individual</a:t>
                      </a:r>
                    </a:p>
                    <a:p>
                      <a:endParaRPr lang="en-US" sz="1200" baseline="0" dirty="0" smtClean="0"/>
                    </a:p>
                    <a:p>
                      <a:r>
                        <a:rPr lang="en-US" sz="1200" b="1" baseline="0" dirty="0" smtClean="0"/>
                        <a:t>Disadvantages</a:t>
                      </a:r>
                      <a:r>
                        <a:rPr lang="en-US" sz="1200" baseline="0" dirty="0" smtClean="0"/>
                        <a:t>: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aseline="0" dirty="0" smtClean="0"/>
                        <a:t> Not an objective measure of change; influenced by young person’s attention to task in hand and aspects of their self-image that can impact self-perception</a:t>
                      </a:r>
                      <a:endParaRPr lang="en-US" sz="12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Adults working closely with young people in school or program settings observe and rate changes they see in a young person’s skill mastery over time</a:t>
                      </a:r>
                    </a:p>
                    <a:p>
                      <a:endParaRPr lang="en-US" sz="1200" dirty="0" smtClean="0"/>
                    </a:p>
                    <a:p>
                      <a:r>
                        <a:rPr lang="en-US" sz="1200" b="1" dirty="0" smtClean="0"/>
                        <a:t>Advantages: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/>
                        <a:t>A degree more subjective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/>
                        <a:t>Captures</a:t>
                      </a:r>
                      <a:r>
                        <a:rPr lang="en-US" sz="1200" baseline="0" dirty="0" smtClean="0"/>
                        <a:t> ability of young person to display skill through behaviors and attitudes</a:t>
                      </a:r>
                    </a:p>
                    <a:p>
                      <a:endParaRPr lang="en-US" sz="1200" baseline="0" dirty="0" smtClean="0"/>
                    </a:p>
                    <a:p>
                      <a:endParaRPr lang="en-US" sz="1200" baseline="0" dirty="0" smtClean="0"/>
                    </a:p>
                    <a:p>
                      <a:r>
                        <a:rPr lang="en-US" sz="1200" b="1" baseline="0" dirty="0" smtClean="0"/>
                        <a:t>Disadvantages: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aseline="0" dirty="0" smtClean="0"/>
                        <a:t>Some skills are more externally demonstrated than others e.g. an improvement in organization may be easier to observe externally than an improvement in self-awareness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aseline="0" dirty="0" smtClean="0"/>
                        <a:t>Does not necessarily imply change has been recognized by the young person</a:t>
                      </a:r>
                      <a:endParaRPr lang="en-US" sz="12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Young people</a:t>
                      </a:r>
                      <a:r>
                        <a:rPr lang="en-US" sz="1200" baseline="0" dirty="0" smtClean="0"/>
                        <a:t> work on tasks, activities or projects that provide personal or public demonstrations of their exploration and development of a certain skill</a:t>
                      </a:r>
                    </a:p>
                    <a:p>
                      <a:endParaRPr lang="en-US" sz="1200" baseline="0" dirty="0" smtClean="0"/>
                    </a:p>
                    <a:p>
                      <a:r>
                        <a:rPr lang="en-US" sz="1200" b="1" baseline="0" dirty="0" smtClean="0"/>
                        <a:t>Advantages: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aseline="0" dirty="0" smtClean="0"/>
                        <a:t>Tangible outcomes that can demonstrate growth to the young person and to other people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aseline="0" dirty="0" smtClean="0"/>
                        <a:t>Creates evidence of skill gain that can be used by young people and programs to demonstrate progress</a:t>
                      </a:r>
                    </a:p>
                    <a:p>
                      <a:r>
                        <a:rPr lang="en-US" sz="1200" b="1" baseline="0" dirty="0" smtClean="0"/>
                        <a:t>Disadvantages: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aseline="0" dirty="0" smtClean="0"/>
                        <a:t>Qualitative measure; difficult to quantify degree of change, or to aggregate to draw conclusions about a program’s efficacy.</a:t>
                      </a:r>
                      <a:endParaRPr lang="en-US" sz="1200" dirty="0"/>
                    </a:p>
                  </a:txBody>
                  <a:tcPr marT="45728" marB="45728"/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3200400" y="1356785"/>
            <a:ext cx="2711450" cy="4847167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09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 award badges, BASB’s partners use the SAYO T to assess skill development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4160836"/>
            <a:ext cx="8229600" cy="2087564"/>
          </a:xfrm>
        </p:spPr>
        <p:txBody>
          <a:bodyPr/>
          <a:lstStyle/>
          <a:p>
            <a:r>
              <a:rPr lang="en-US" dirty="0" smtClean="0"/>
              <a:t>Validated pre/post survey completed by educators about each individual student</a:t>
            </a:r>
          </a:p>
          <a:p>
            <a:r>
              <a:rPr lang="en-US" dirty="0" smtClean="0"/>
              <a:t>Developed by NIOST and Massachusetts DESE</a:t>
            </a:r>
          </a:p>
          <a:p>
            <a:r>
              <a:rPr lang="en-US" dirty="0"/>
              <a:t>Measures 9 skill </a:t>
            </a:r>
            <a:r>
              <a:rPr lang="en-US" dirty="0" smtClean="0"/>
              <a:t>areas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71600"/>
            <a:ext cx="6096000" cy="267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for awarding badges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Educator who knows (or will know) each student best records pre and post SAYO-T observations of student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Program records student attendance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Students with &gt;80% attendance are eligible to earn badges</a:t>
            </a:r>
          </a:p>
        </p:txBody>
      </p:sp>
    </p:spTree>
    <p:extLst>
      <p:ext uri="{BB962C8B-B14F-4D97-AF65-F5344CB8AC3E}">
        <p14:creationId xmlns:p14="http://schemas.microsoft.com/office/powerpoint/2010/main" val="245588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for awarding badges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n-US" dirty="0"/>
              <a:t>Students who have been observed to use these skills “most of the time” (4 out of 5 on the SAYO-T) are eligible to earn an </a:t>
            </a:r>
            <a:r>
              <a:rPr lang="en-US" b="1" dirty="0"/>
              <a:t>achievement</a:t>
            </a:r>
            <a:r>
              <a:rPr lang="en-US" dirty="0"/>
              <a:t> badge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US" dirty="0" smtClean="0"/>
              <a:t>Students whose SAYO-T score increases by at least 1 point between the pre and post observation are eligible to earn a </a:t>
            </a:r>
            <a:r>
              <a:rPr lang="en-US" b="1" dirty="0" smtClean="0"/>
              <a:t>growth</a:t>
            </a:r>
            <a:r>
              <a:rPr lang="en-US" dirty="0" smtClean="0"/>
              <a:t> badge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US" dirty="0" smtClean="0"/>
              <a:t>Given this criteria, badges are </a:t>
            </a:r>
            <a:r>
              <a:rPr lang="en-US" b="1" dirty="0" smtClean="0"/>
              <a:t>awarded at the discretion of the program.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4207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In Summer 2015, 54% of students met the criteria to earn at least one badge. Together, they earned a total of 1139 badges.</a:t>
            </a:r>
            <a:endParaRPr lang="en-US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2021093"/>
              </p:ext>
            </p:extLst>
          </p:nvPr>
        </p:nvGraphicFramePr>
        <p:xfrm>
          <a:off x="-1447800" y="1600200"/>
          <a:ext cx="76200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0283421"/>
              </p:ext>
            </p:extLst>
          </p:nvPr>
        </p:nvGraphicFramePr>
        <p:xfrm>
          <a:off x="3429000" y="1600200"/>
          <a:ext cx="67056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655189" y="2844225"/>
            <a:ext cx="1803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</a:rPr>
              <a:t>Communication   20%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26389" y="4368225"/>
            <a:ext cx="1650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Perseverance </a:t>
            </a:r>
          </a:p>
          <a:p>
            <a:pPr algn="ctr"/>
            <a:r>
              <a:rPr lang="en-US" sz="1600" b="1" dirty="0" smtClean="0">
                <a:solidFill>
                  <a:srgbClr val="FFFFFF"/>
                </a:solidFill>
              </a:rPr>
              <a:t>19%</a:t>
            </a:r>
            <a:endParaRPr lang="en-US" sz="1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75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 for this morning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6874852"/>
              </p:ext>
            </p:extLst>
          </p:nvPr>
        </p:nvGraphicFramePr>
        <p:xfrm>
          <a:off x="457200" y="1600200"/>
          <a:ext cx="8229600" cy="339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685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Activity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9:10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Panel Discussion: How Does Badging Work in Practice?</a:t>
                      </a:r>
                    </a:p>
                    <a:p>
                      <a:r>
                        <a:rPr lang="en-US" i="1" dirty="0" smtClean="0"/>
                        <a:t>     Emily</a:t>
                      </a:r>
                      <a:r>
                        <a:rPr lang="en-US" i="1" baseline="0" dirty="0" smtClean="0"/>
                        <a:t> Duncan, </a:t>
                      </a:r>
                      <a:r>
                        <a:rPr lang="en-US" i="1" baseline="0" dirty="0" err="1" smtClean="0"/>
                        <a:t>MathPOWER</a:t>
                      </a:r>
                      <a:endParaRPr lang="en-US" i="1" baseline="0" dirty="0" smtClean="0"/>
                    </a:p>
                    <a:p>
                      <a:r>
                        <a:rPr lang="en-US" i="1" baseline="0" dirty="0" smtClean="0"/>
                        <a:t>     Jenna </a:t>
                      </a:r>
                      <a:r>
                        <a:rPr lang="en-US" i="1" baseline="0" dirty="0" err="1" smtClean="0"/>
                        <a:t>Nackle</a:t>
                      </a:r>
                      <a:r>
                        <a:rPr lang="en-US" i="1" baseline="0" dirty="0" smtClean="0"/>
                        <a:t>, </a:t>
                      </a:r>
                      <a:r>
                        <a:rPr lang="en-US" i="1" baseline="0" dirty="0" err="1" smtClean="0"/>
                        <a:t>Sociedad</a:t>
                      </a:r>
                      <a:r>
                        <a:rPr lang="en-US" i="1" baseline="0" dirty="0" smtClean="0"/>
                        <a:t> Latina</a:t>
                      </a:r>
                    </a:p>
                    <a:p>
                      <a:r>
                        <a:rPr lang="en-US" i="1" baseline="0" dirty="0" smtClean="0"/>
                        <a:t>     </a:t>
                      </a:r>
                      <a:r>
                        <a:rPr lang="en-US" i="1" baseline="0" dirty="0" err="1" smtClean="0"/>
                        <a:t>Latarsha</a:t>
                      </a:r>
                      <a:r>
                        <a:rPr lang="en-US" i="1" baseline="0" dirty="0" smtClean="0"/>
                        <a:t> </a:t>
                      </a:r>
                      <a:r>
                        <a:rPr lang="en-US" i="1" baseline="0" dirty="0" err="1" smtClean="0"/>
                        <a:t>Ancrum</a:t>
                      </a:r>
                      <a:r>
                        <a:rPr lang="en-US" i="1" baseline="0" dirty="0" smtClean="0"/>
                        <a:t>, </a:t>
                      </a:r>
                      <a:r>
                        <a:rPr lang="en-US" i="1" baseline="0" dirty="0" err="1" smtClean="0"/>
                        <a:t>DotHouse</a:t>
                      </a:r>
                      <a:r>
                        <a:rPr lang="en-US" i="1" baseline="0" dirty="0" smtClean="0"/>
                        <a:t> Health</a:t>
                      </a:r>
                    </a:p>
                    <a:p>
                      <a:r>
                        <a:rPr lang="en-US" i="1" baseline="0" dirty="0" smtClean="0"/>
                        <a:t>     Tyler Simpson, Hale Reservation</a:t>
                      </a:r>
                    </a:p>
                    <a:p>
                      <a:r>
                        <a:rPr lang="en-US" i="1" baseline="0" dirty="0" smtClean="0"/>
                        <a:t>     Moderated by Kelsey Cowen, Boston Beyond</a:t>
                      </a:r>
                      <a:endParaRPr lang="en-US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9:45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Small Group Discussions</a:t>
                      </a:r>
                    </a:p>
                    <a:p>
                      <a:r>
                        <a:rPr lang="en-US" baseline="0" dirty="0" smtClean="0"/>
                        <a:t>     </a:t>
                      </a:r>
                      <a:r>
                        <a:rPr lang="en-US" i="1" baseline="0" dirty="0" smtClean="0"/>
                        <a:t>Immediate reactions– how could I use badges in my program?</a:t>
                      </a:r>
                    </a:p>
                    <a:p>
                      <a:r>
                        <a:rPr lang="en-US" i="1" baseline="0" dirty="0" smtClean="0"/>
                        <a:t>     What does a badge mean to you?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10: 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Share Out &amp; Wrap Up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056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BASB Color Theme">
      <a:dk1>
        <a:srgbClr val="000000"/>
      </a:dk1>
      <a:lt1>
        <a:srgbClr val="FFFFFF"/>
      </a:lt1>
      <a:dk2>
        <a:srgbClr val="1B3F6B"/>
      </a:dk2>
      <a:lt2>
        <a:srgbClr val="EEECE1"/>
      </a:lt2>
      <a:accent1>
        <a:srgbClr val="3F89B7"/>
      </a:accent1>
      <a:accent2>
        <a:srgbClr val="FF6825"/>
      </a:accent2>
      <a:accent3>
        <a:srgbClr val="60AF2F"/>
      </a:accent3>
      <a:accent4>
        <a:srgbClr val="B5D3E5"/>
      </a:accent4>
      <a:accent5>
        <a:srgbClr val="FFAF8B"/>
      </a:accent5>
      <a:accent6>
        <a:srgbClr val="B5E399"/>
      </a:accent6>
      <a:hlink>
        <a:srgbClr val="2A5C7A"/>
      </a:hlink>
      <a:folHlink>
        <a:srgbClr val="63A2C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BASB Color Theme">
      <a:dk1>
        <a:srgbClr val="000000"/>
      </a:dk1>
      <a:lt1>
        <a:srgbClr val="FFFFFF"/>
      </a:lt1>
      <a:dk2>
        <a:srgbClr val="1B3F6B"/>
      </a:dk2>
      <a:lt2>
        <a:srgbClr val="EEECE1"/>
      </a:lt2>
      <a:accent1>
        <a:srgbClr val="3F89B7"/>
      </a:accent1>
      <a:accent2>
        <a:srgbClr val="FF6825"/>
      </a:accent2>
      <a:accent3>
        <a:srgbClr val="60AF2F"/>
      </a:accent3>
      <a:accent4>
        <a:srgbClr val="B5D3E5"/>
      </a:accent4>
      <a:accent5>
        <a:srgbClr val="FFAF8B"/>
      </a:accent5>
      <a:accent6>
        <a:srgbClr val="B5E399"/>
      </a:accent6>
      <a:hlink>
        <a:srgbClr val="2A5C7A"/>
      </a:hlink>
      <a:folHlink>
        <a:srgbClr val="63A2C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898</Words>
  <Application>Microsoft Office PowerPoint</Application>
  <PresentationFormat>On-screen Show (4:3)</PresentationFormat>
  <Paragraphs>135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1_Office Theme</vt:lpstr>
      <vt:lpstr>2_Office Theme</vt:lpstr>
      <vt:lpstr>Digital Badges: Summer 2016 Kickoff Meeting</vt:lpstr>
      <vt:lpstr>Agenda for this morning</vt:lpstr>
      <vt:lpstr>PowerPoint Presentation</vt:lpstr>
      <vt:lpstr>BASB’s badges currently rely on one of three ways to measure skill development</vt:lpstr>
      <vt:lpstr>To award badges, BASB’s partners use the SAYO T to assess skill development</vt:lpstr>
      <vt:lpstr>Process for awarding badges</vt:lpstr>
      <vt:lpstr>Process for awarding badges (cont.)</vt:lpstr>
      <vt:lpstr>In Summer 2015, 54% of students met the criteria to earn at least one badge. Together, they earned a total of 1139 badges.</vt:lpstr>
      <vt:lpstr>Agenda for this morning</vt:lpstr>
      <vt:lpstr>How does badging work in practice? </vt:lpstr>
      <vt:lpstr>Agenda for this morning</vt:lpstr>
      <vt:lpstr>Next steps</vt:lpstr>
    </vt:vector>
  </TitlesOfParts>
  <Company>uAspire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 Coles</dc:creator>
  <cp:lastModifiedBy>edickenson</cp:lastModifiedBy>
  <cp:revision>16</cp:revision>
  <dcterms:created xsi:type="dcterms:W3CDTF">2016-04-27T14:31:07Z</dcterms:created>
  <dcterms:modified xsi:type="dcterms:W3CDTF">2016-05-09T13:29:54Z</dcterms:modified>
</cp:coreProperties>
</file>