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64"/>
  </p:notesMasterIdLst>
  <p:handoutMasterIdLst>
    <p:handoutMasterId r:id="rId65"/>
  </p:handoutMasterIdLst>
  <p:sldIdLst>
    <p:sldId id="256" r:id="rId3"/>
    <p:sldId id="322" r:id="rId4"/>
    <p:sldId id="341" r:id="rId5"/>
    <p:sldId id="353" r:id="rId6"/>
    <p:sldId id="354" r:id="rId7"/>
    <p:sldId id="273" r:id="rId8"/>
    <p:sldId id="274" r:id="rId9"/>
    <p:sldId id="281" r:id="rId10"/>
    <p:sldId id="307" r:id="rId11"/>
    <p:sldId id="257" r:id="rId12"/>
    <p:sldId id="342" r:id="rId13"/>
    <p:sldId id="272" r:id="rId14"/>
    <p:sldId id="271" r:id="rId15"/>
    <p:sldId id="343" r:id="rId16"/>
    <p:sldId id="282" r:id="rId17"/>
    <p:sldId id="311" r:id="rId18"/>
    <p:sldId id="292" r:id="rId19"/>
    <p:sldId id="323" r:id="rId20"/>
    <p:sldId id="344" r:id="rId21"/>
    <p:sldId id="260" r:id="rId22"/>
    <p:sldId id="313" r:id="rId23"/>
    <p:sldId id="312" r:id="rId24"/>
    <p:sldId id="339" r:id="rId25"/>
    <p:sldId id="302" r:id="rId26"/>
    <p:sldId id="340" r:id="rId27"/>
    <p:sldId id="285" r:id="rId28"/>
    <p:sldId id="286" r:id="rId29"/>
    <p:sldId id="287" r:id="rId30"/>
    <p:sldId id="324" r:id="rId31"/>
    <p:sldId id="345" r:id="rId32"/>
    <p:sldId id="289" r:id="rId33"/>
    <p:sldId id="314" r:id="rId34"/>
    <p:sldId id="315" r:id="rId35"/>
    <p:sldId id="303" r:id="rId36"/>
    <p:sldId id="346" r:id="rId37"/>
    <p:sldId id="300" r:id="rId38"/>
    <p:sldId id="347" r:id="rId39"/>
    <p:sldId id="290" r:id="rId40"/>
    <p:sldId id="291" r:id="rId41"/>
    <p:sldId id="325" r:id="rId42"/>
    <p:sldId id="348" r:id="rId43"/>
    <p:sldId id="261" r:id="rId44"/>
    <p:sldId id="264" r:id="rId45"/>
    <p:sldId id="265" r:id="rId46"/>
    <p:sldId id="276" r:id="rId47"/>
    <p:sldId id="349" r:id="rId48"/>
    <p:sldId id="326" r:id="rId49"/>
    <p:sldId id="350" r:id="rId50"/>
    <p:sldId id="320" r:id="rId51"/>
    <p:sldId id="321" r:id="rId52"/>
    <p:sldId id="266" r:id="rId53"/>
    <p:sldId id="284" r:id="rId54"/>
    <p:sldId id="316" r:id="rId55"/>
    <p:sldId id="317" r:id="rId56"/>
    <p:sldId id="351" r:id="rId57"/>
    <p:sldId id="328" r:id="rId58"/>
    <p:sldId id="352" r:id="rId59"/>
    <p:sldId id="318" r:id="rId60"/>
    <p:sldId id="294" r:id="rId61"/>
    <p:sldId id="329" r:id="rId62"/>
    <p:sldId id="33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9B7"/>
    <a:srgbClr val="B5D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4" autoAdjust="0"/>
    <p:restoredTop sz="85045" autoAdjust="0"/>
  </p:normalViewPr>
  <p:slideViewPr>
    <p:cSldViewPr>
      <p:cViewPr varScale="1">
        <p:scale>
          <a:sx n="62" d="100"/>
          <a:sy n="62" d="100"/>
        </p:scale>
        <p:origin x="-1530" y="-84"/>
      </p:cViewPr>
      <p:guideLst>
        <p:guide orient="horz" pos="2160"/>
        <p:guide pos="2880"/>
      </p:guideLst>
    </p:cSldViewPr>
  </p:slideViewPr>
  <p:notesTextViewPr>
    <p:cViewPr>
      <p:scale>
        <a:sx n="75" d="100"/>
        <a:sy n="75" d="100"/>
      </p:scale>
      <p:origin x="0" y="0"/>
    </p:cViewPr>
  </p:notesTextViewPr>
  <p:notesViewPr>
    <p:cSldViewPr>
      <p:cViewPr varScale="1">
        <p:scale>
          <a:sx n="56" d="100"/>
          <a:sy n="56" d="100"/>
        </p:scale>
        <p:origin x="-285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6"/>
              </a:solidFill>
            </c:spPr>
          </c:dPt>
          <c:dPt>
            <c:idx val="1"/>
            <c:bubble3D val="0"/>
            <c:spPr>
              <a:solidFill>
                <a:schemeClr val="accent4"/>
              </a:solidFill>
            </c:spPr>
          </c:dPt>
          <c:dPt>
            <c:idx val="3"/>
            <c:bubble3D val="0"/>
            <c:spPr>
              <a:solidFill>
                <a:schemeClr val="accent2"/>
              </a:solidFill>
            </c:spPr>
          </c:dPt>
          <c:cat>
            <c:strRef>
              <c:f>Sheet1!$A$2:$A$5</c:f>
              <c:strCache>
                <c:ptCount val="4"/>
                <c:pt idx="0">
                  <c:v>Black</c:v>
                </c:pt>
                <c:pt idx="1">
                  <c:v>Hispanic</c:v>
                </c:pt>
                <c:pt idx="2">
                  <c:v>Asian</c:v>
                </c:pt>
                <c:pt idx="3">
                  <c:v>Mixed or Other</c:v>
                </c:pt>
              </c:strCache>
            </c:strRef>
          </c:cat>
          <c:val>
            <c:numRef>
              <c:f>Sheet1!$B$2:$B$6</c:f>
              <c:numCache>
                <c:formatCode>General</c:formatCode>
                <c:ptCount val="5"/>
                <c:pt idx="0">
                  <c:v>43</c:v>
                </c:pt>
                <c:pt idx="1">
                  <c:v>47</c:v>
                </c:pt>
                <c:pt idx="2">
                  <c:v>5</c:v>
                </c:pt>
                <c:pt idx="3">
                  <c:v>0</c:v>
                </c:pt>
                <c:pt idx="4">
                  <c:v>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8204899387576579"/>
          <c:y val="0.14486985420835041"/>
          <c:w val="0.26702493438320213"/>
          <c:h val="0.63845362109673842"/>
        </c:manualLayout>
      </c:layout>
      <c:overlay val="0"/>
      <c:spPr>
        <a:noFill/>
      </c:sp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6"/>
              </a:solidFill>
            </c:spPr>
          </c:dPt>
          <c:dPt>
            <c:idx val="1"/>
            <c:bubble3D val="0"/>
            <c:spPr>
              <a:solidFill>
                <a:schemeClr val="accent4"/>
              </a:solidFill>
            </c:spPr>
          </c:dPt>
          <c:dPt>
            <c:idx val="3"/>
            <c:bubble3D val="0"/>
            <c:spPr>
              <a:solidFill>
                <a:schemeClr val="accent2"/>
              </a:solidFill>
            </c:spPr>
          </c:dPt>
          <c:cat>
            <c:strRef>
              <c:f>Sheet1!$A$2:$A$5</c:f>
              <c:strCache>
                <c:ptCount val="4"/>
                <c:pt idx="0">
                  <c:v>Black</c:v>
                </c:pt>
                <c:pt idx="1">
                  <c:v>Hispanic</c:v>
                </c:pt>
                <c:pt idx="2">
                  <c:v>Asian</c:v>
                </c:pt>
                <c:pt idx="3">
                  <c:v>Mixed or Other</c:v>
                </c:pt>
              </c:strCache>
            </c:strRef>
          </c:cat>
          <c:val>
            <c:numRef>
              <c:f>Sheet1!$B$2:$B$6</c:f>
              <c:numCache>
                <c:formatCode>General</c:formatCode>
                <c:ptCount val="5"/>
                <c:pt idx="0">
                  <c:v>42.2</c:v>
                </c:pt>
                <c:pt idx="1">
                  <c:v>22</c:v>
                </c:pt>
                <c:pt idx="2">
                  <c:v>8.2000000000000011</c:v>
                </c:pt>
                <c:pt idx="3">
                  <c:v>16.399999999999999</c:v>
                </c:pt>
                <c:pt idx="4">
                  <c:v>11.1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489440382452196"/>
          <c:y val="0.18218153980752411"/>
          <c:w val="0.23617500937382827"/>
          <c:h val="0.50230314960629907"/>
        </c:manualLayout>
      </c:layout>
      <c:overlay val="0"/>
      <c:spPr>
        <a:noFill/>
      </c:sp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6"/>
              </a:solidFill>
            </c:spPr>
          </c:dPt>
          <c:dPt>
            <c:idx val="1"/>
            <c:bubble3D val="0"/>
            <c:spPr>
              <a:solidFill>
                <a:schemeClr val="accent4"/>
              </a:solidFill>
            </c:spPr>
          </c:dPt>
          <c:dPt>
            <c:idx val="2"/>
            <c:bubble3D val="0"/>
            <c:spPr>
              <a:solidFill>
                <a:srgbClr val="B5E399"/>
              </a:solidFill>
            </c:spPr>
          </c:dPt>
          <c:dPt>
            <c:idx val="3"/>
            <c:bubble3D val="0"/>
            <c:spPr>
              <a:solidFill>
                <a:schemeClr val="accent2"/>
              </a:solidFill>
            </c:spPr>
          </c:dPt>
          <c:dPt>
            <c:idx val="4"/>
            <c:bubble3D val="0"/>
            <c:spPr>
              <a:solidFill>
                <a:schemeClr val="accent5"/>
              </a:solidFill>
            </c:spPr>
          </c:dPt>
          <c:dPt>
            <c:idx val="5"/>
            <c:bubble3D val="0"/>
            <c:spPr>
              <a:solidFill>
                <a:schemeClr val="accent1"/>
              </a:solidFill>
            </c:spPr>
          </c:dPt>
          <c:cat>
            <c:strRef>
              <c:f>Sheet1!$A$2:$A$5</c:f>
              <c:strCache>
                <c:ptCount val="4"/>
                <c:pt idx="0">
                  <c:v>Black</c:v>
                </c:pt>
                <c:pt idx="1">
                  <c:v>Hispanic</c:v>
                </c:pt>
                <c:pt idx="2">
                  <c:v>Asian</c:v>
                </c:pt>
                <c:pt idx="3">
                  <c:v>Mixed or Other</c:v>
                </c:pt>
              </c:strCache>
            </c:strRef>
          </c:cat>
          <c:val>
            <c:numRef>
              <c:f>Sheet1!$B$2:$B$7</c:f>
              <c:numCache>
                <c:formatCode>General</c:formatCode>
                <c:ptCount val="6"/>
                <c:pt idx="0">
                  <c:v>46.7</c:v>
                </c:pt>
                <c:pt idx="1">
                  <c:v>42.4</c:v>
                </c:pt>
                <c:pt idx="2">
                  <c:v>6.2</c:v>
                </c:pt>
                <c:pt idx="3">
                  <c:v>0.1</c:v>
                </c:pt>
                <c:pt idx="4">
                  <c:v>4.4000000000000004</c:v>
                </c:pt>
                <c:pt idx="5">
                  <c:v>0.4</c:v>
                </c:pt>
              </c:numCache>
            </c:numRef>
          </c:val>
        </c:ser>
        <c:dLbls>
          <c:showLegendKey val="0"/>
          <c:showVal val="0"/>
          <c:showCatName val="0"/>
          <c:showSerName val="0"/>
          <c:showPercent val="0"/>
          <c:showBubbleSize val="0"/>
          <c:showLeaderLines val="0"/>
        </c:dLbls>
        <c:firstSliceAng val="0"/>
      </c:pieChart>
    </c:plotArea>
    <c:legend>
      <c:legendPos val="r"/>
      <c:overlay val="0"/>
      <c:spPr>
        <a:noFill/>
      </c:sp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a:t>Pre Scores and Growth for SAYO T Youth Skills, SLP Cohort 2014</a:t>
            </a:r>
            <a:endParaRPr lang="en-US" sz="1800" dirty="0"/>
          </a:p>
        </c:rich>
      </c:tx>
      <c:layout>
        <c:manualLayout>
          <c:xMode val="edge"/>
          <c:yMode val="edge"/>
          <c:x val="0.12683872283994693"/>
          <c:y val="1.9312475859405182E-2"/>
        </c:manualLayout>
      </c:layout>
      <c:overlay val="0"/>
      <c:spPr>
        <a:noFill/>
        <a:ln>
          <a:noFill/>
        </a:ln>
        <a:effectLst/>
      </c:spPr>
    </c:title>
    <c:autoTitleDeleted val="0"/>
    <c:plotArea>
      <c:layout>
        <c:manualLayout>
          <c:layoutTarget val="inner"/>
          <c:xMode val="edge"/>
          <c:yMode val="edge"/>
          <c:x val="6.3733824050326904E-2"/>
          <c:y val="0.14325994592506763"/>
          <c:w val="0.91382406639137481"/>
          <c:h val="0.54745698792285935"/>
        </c:manualLayout>
      </c:layout>
      <c:barChart>
        <c:barDir val="col"/>
        <c:grouping val="stacked"/>
        <c:varyColors val="0"/>
        <c:ser>
          <c:idx val="0"/>
          <c:order val="0"/>
          <c:tx>
            <c:strRef>
              <c:f>Sheet1!$B$1</c:f>
              <c:strCache>
                <c:ptCount val="1"/>
                <c:pt idx="0">
                  <c:v>Pre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ELA</c:v>
                </c:pt>
                <c:pt idx="1">
                  <c:v>Math</c:v>
                </c:pt>
                <c:pt idx="2">
                  <c:v>Initiative</c:v>
                </c:pt>
                <c:pt idx="3">
                  <c:v>Engagement in Learning</c:v>
                </c:pt>
                <c:pt idx="4">
                  <c:v>Communicatio</c:v>
                </c:pt>
                <c:pt idx="5">
                  <c:v>Relations w/ Adults</c:v>
                </c:pt>
                <c:pt idx="6">
                  <c:v>Relations w/ Peers</c:v>
                </c:pt>
              </c:strCache>
            </c:strRef>
          </c:cat>
          <c:val>
            <c:numRef>
              <c:f>Sheet1!$B$2:$B$8</c:f>
              <c:numCache>
                <c:formatCode>General</c:formatCode>
                <c:ptCount val="7"/>
                <c:pt idx="0">
                  <c:v>2.58</c:v>
                </c:pt>
                <c:pt idx="1">
                  <c:v>2.56</c:v>
                </c:pt>
                <c:pt idx="2">
                  <c:v>2.8299999999999996</c:v>
                </c:pt>
                <c:pt idx="3">
                  <c:v>2.9499999999999997</c:v>
                </c:pt>
                <c:pt idx="4">
                  <c:v>2.8499999999999996</c:v>
                </c:pt>
                <c:pt idx="5">
                  <c:v>3.02</c:v>
                </c:pt>
                <c:pt idx="6">
                  <c:v>3.13</c:v>
                </c:pt>
              </c:numCache>
            </c:numRef>
          </c:val>
        </c:ser>
        <c:ser>
          <c:idx val="1"/>
          <c:order val="1"/>
          <c:tx>
            <c:strRef>
              <c:f>Sheet1!$C$1</c:f>
              <c:strCache>
                <c:ptCount val="1"/>
                <c:pt idx="0">
                  <c:v>Growth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ELA</c:v>
                </c:pt>
                <c:pt idx="1">
                  <c:v>Math</c:v>
                </c:pt>
                <c:pt idx="2">
                  <c:v>Initiative</c:v>
                </c:pt>
                <c:pt idx="3">
                  <c:v>Engagement in Learning</c:v>
                </c:pt>
                <c:pt idx="4">
                  <c:v>Communicatio</c:v>
                </c:pt>
                <c:pt idx="5">
                  <c:v>Relations w/ Adults</c:v>
                </c:pt>
                <c:pt idx="6">
                  <c:v>Relations w/ Peers</c:v>
                </c:pt>
              </c:strCache>
            </c:strRef>
          </c:cat>
          <c:val>
            <c:numRef>
              <c:f>Sheet1!$C$2:$C$8</c:f>
              <c:numCache>
                <c:formatCode>General</c:formatCode>
                <c:ptCount val="7"/>
                <c:pt idx="0">
                  <c:v>0.23</c:v>
                </c:pt>
                <c:pt idx="1">
                  <c:v>0.21000000000000002</c:v>
                </c:pt>
                <c:pt idx="2">
                  <c:v>0.18000000000000002</c:v>
                </c:pt>
                <c:pt idx="3">
                  <c:v>0.18000000000000002</c:v>
                </c:pt>
                <c:pt idx="4">
                  <c:v>0.26</c:v>
                </c:pt>
                <c:pt idx="5">
                  <c:v>0.23</c:v>
                </c:pt>
                <c:pt idx="6">
                  <c:v>0.2</c:v>
                </c:pt>
              </c:numCache>
            </c:numRef>
          </c:val>
        </c:ser>
        <c:dLbls>
          <c:showLegendKey val="0"/>
          <c:showVal val="1"/>
          <c:showCatName val="0"/>
          <c:showSerName val="0"/>
          <c:showPercent val="0"/>
          <c:showBubbleSize val="0"/>
        </c:dLbls>
        <c:gapWidth val="150"/>
        <c:overlap val="100"/>
        <c:axId val="129795200"/>
        <c:axId val="129796736"/>
      </c:barChart>
      <c:catAx>
        <c:axId val="12979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96736"/>
        <c:crosses val="autoZero"/>
        <c:auto val="1"/>
        <c:lblAlgn val="ctr"/>
        <c:lblOffset val="100"/>
        <c:noMultiLvlLbl val="0"/>
      </c:catAx>
      <c:valAx>
        <c:axId val="129796736"/>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795200"/>
        <c:crosses val="autoZero"/>
        <c:crossBetween val="between"/>
      </c:valAx>
      <c:spPr>
        <a:noFill/>
        <a:ln>
          <a:noFill/>
        </a:ln>
        <a:effectLst/>
      </c:spPr>
    </c:plotArea>
    <c:legend>
      <c:legendPos val="b"/>
      <c:layout>
        <c:manualLayout>
          <c:xMode val="edge"/>
          <c:yMode val="edge"/>
          <c:x val="0.78542415207807781"/>
          <c:y val="0.14708196366230922"/>
          <c:w val="0.18682835155314326"/>
          <c:h val="6.51800622257096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t>Pre Scores and Growth for SAYO T Youth Skills, SLP Cohort 2014 &amp; 2013</a:t>
            </a:r>
            <a:endParaRPr lang="en-US" sz="1800"/>
          </a:p>
        </c:rich>
      </c:tx>
      <c:layout>
        <c:manualLayout>
          <c:xMode val="edge"/>
          <c:yMode val="edge"/>
          <c:x val="0.12683872283994693"/>
          <c:y val="1.9312475859405182E-2"/>
        </c:manualLayout>
      </c:layout>
      <c:overlay val="0"/>
      <c:spPr>
        <a:noFill/>
        <a:ln>
          <a:noFill/>
        </a:ln>
        <a:effectLst/>
      </c:spPr>
    </c:title>
    <c:autoTitleDeleted val="0"/>
    <c:plotArea>
      <c:layout>
        <c:manualLayout>
          <c:layoutTarget val="inner"/>
          <c:xMode val="edge"/>
          <c:yMode val="edge"/>
          <c:x val="6.3733824050326904E-2"/>
          <c:y val="0.14325994592506763"/>
          <c:w val="0.91382406639137481"/>
          <c:h val="0.54745698792285935"/>
        </c:manualLayout>
      </c:layout>
      <c:barChart>
        <c:barDir val="col"/>
        <c:grouping val="stacked"/>
        <c:varyColors val="0"/>
        <c:ser>
          <c:idx val="0"/>
          <c:order val="0"/>
          <c:tx>
            <c:strRef>
              <c:f>Sheet1!$B$1</c:f>
              <c:strCache>
                <c:ptCount val="1"/>
                <c:pt idx="0">
                  <c:v>Pre</c:v>
                </c:pt>
              </c:strCache>
            </c:strRef>
          </c:tx>
          <c:spPr>
            <a:solidFill>
              <a:schemeClr val="accent6"/>
            </a:solidFill>
            <a:ln>
              <a:noFill/>
            </a:ln>
            <a:effectLst/>
          </c:spPr>
          <c:invertIfNegative val="0"/>
          <c:dPt>
            <c:idx val="0"/>
            <c:invertIfNegative val="0"/>
            <c:bubble3D val="0"/>
            <c:spPr>
              <a:solidFill>
                <a:schemeClr val="accent3">
                  <a:lumMod val="75000"/>
                </a:schemeClr>
              </a:solidFill>
              <a:ln>
                <a:noFill/>
              </a:ln>
              <a:effectLst/>
            </c:spPr>
          </c:dPt>
          <c:dPt>
            <c:idx val="1"/>
            <c:invertIfNegative val="0"/>
            <c:bubble3D val="0"/>
            <c:spPr>
              <a:solidFill>
                <a:schemeClr val="accent4"/>
              </a:solidFill>
              <a:ln>
                <a:noFill/>
              </a:ln>
              <a:effectLst/>
            </c:spPr>
          </c:dPt>
          <c:dPt>
            <c:idx val="2"/>
            <c:invertIfNegative val="0"/>
            <c:bubble3D val="0"/>
            <c:spPr>
              <a:solidFill>
                <a:schemeClr val="accent3">
                  <a:lumMod val="75000"/>
                </a:schemeClr>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3">
                  <a:lumMod val="75000"/>
                </a:schemeClr>
              </a:solidFill>
              <a:ln>
                <a:noFill/>
              </a:ln>
              <a:effectLst/>
            </c:spPr>
          </c:dPt>
          <c:dPt>
            <c:idx val="5"/>
            <c:invertIfNegative val="0"/>
            <c:bubble3D val="0"/>
            <c:spPr>
              <a:solidFill>
                <a:schemeClr val="accent4"/>
              </a:solidFill>
              <a:ln>
                <a:noFill/>
              </a:ln>
              <a:effectLst/>
            </c:spPr>
          </c:dPt>
          <c:dPt>
            <c:idx val="6"/>
            <c:invertIfNegative val="0"/>
            <c:bubble3D val="0"/>
            <c:spPr>
              <a:solidFill>
                <a:schemeClr val="accent3">
                  <a:lumMod val="75000"/>
                </a:schemeClr>
              </a:solidFill>
              <a:ln>
                <a:noFill/>
              </a:ln>
              <a:effectLst/>
            </c:spPr>
          </c:dPt>
          <c:dPt>
            <c:idx val="7"/>
            <c:invertIfNegative val="0"/>
            <c:bubble3D val="0"/>
            <c:spPr>
              <a:solidFill>
                <a:schemeClr val="accent4"/>
              </a:solidFill>
              <a:ln>
                <a:noFill/>
              </a:ln>
              <a:effectLst/>
            </c:spPr>
          </c:dPt>
          <c:dPt>
            <c:idx val="8"/>
            <c:invertIfNegative val="0"/>
            <c:bubble3D val="0"/>
            <c:spPr>
              <a:solidFill>
                <a:schemeClr val="accent3">
                  <a:lumMod val="75000"/>
                </a:schemeClr>
              </a:solidFill>
              <a:ln>
                <a:noFill/>
              </a:ln>
              <a:effectLst/>
            </c:spPr>
          </c:dPt>
          <c:dPt>
            <c:idx val="9"/>
            <c:invertIfNegative val="0"/>
            <c:bubble3D val="0"/>
            <c:spPr>
              <a:solidFill>
                <a:schemeClr val="accent4"/>
              </a:solidFill>
              <a:ln>
                <a:noFill/>
              </a:ln>
              <a:effectLst/>
            </c:spPr>
          </c:dPt>
          <c:dPt>
            <c:idx val="10"/>
            <c:invertIfNegative val="0"/>
            <c:bubble3D val="0"/>
            <c:spPr>
              <a:solidFill>
                <a:schemeClr val="accent3">
                  <a:lumMod val="75000"/>
                </a:schemeClr>
              </a:solidFill>
              <a:ln>
                <a:noFill/>
              </a:ln>
              <a:effectLst/>
            </c:spPr>
          </c:dPt>
          <c:dPt>
            <c:idx val="11"/>
            <c:invertIfNegative val="0"/>
            <c:bubble3D val="0"/>
            <c:spPr>
              <a:solidFill>
                <a:schemeClr val="accent4"/>
              </a:solidFill>
              <a:ln>
                <a:noFill/>
              </a:ln>
              <a:effectLst/>
            </c:spPr>
          </c:dPt>
          <c:dPt>
            <c:idx val="12"/>
            <c:invertIfNegative val="0"/>
            <c:bubble3D val="0"/>
            <c:spPr>
              <a:solidFill>
                <a:schemeClr val="accent3">
                  <a:lumMod val="75000"/>
                </a:schemeClr>
              </a:solidFill>
              <a:ln>
                <a:noFill/>
              </a:ln>
              <a:effectLst/>
            </c:spPr>
          </c:dPt>
          <c:dPt>
            <c:idx val="1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2013</c:v>
                </c:pt>
                <c:pt idx="1">
                  <c:v>ELA</c:v>
                </c:pt>
                <c:pt idx="2">
                  <c:v>2013</c:v>
                </c:pt>
                <c:pt idx="3">
                  <c:v>Math</c:v>
                </c:pt>
                <c:pt idx="4">
                  <c:v>2013</c:v>
                </c:pt>
                <c:pt idx="5">
                  <c:v>Init</c:v>
                </c:pt>
                <c:pt idx="6">
                  <c:v>2013</c:v>
                </c:pt>
                <c:pt idx="7">
                  <c:v>Engage</c:v>
                </c:pt>
                <c:pt idx="8">
                  <c:v>2013</c:v>
                </c:pt>
                <c:pt idx="9">
                  <c:v>Comm</c:v>
                </c:pt>
                <c:pt idx="10">
                  <c:v>2013</c:v>
                </c:pt>
                <c:pt idx="11">
                  <c:v>Adults</c:v>
                </c:pt>
                <c:pt idx="12">
                  <c:v>2013</c:v>
                </c:pt>
                <c:pt idx="13">
                  <c:v>Peers</c:v>
                </c:pt>
              </c:strCache>
            </c:strRef>
          </c:cat>
          <c:val>
            <c:numRef>
              <c:f>Sheet1!$B$2:$B$15</c:f>
              <c:numCache>
                <c:formatCode>General</c:formatCode>
                <c:ptCount val="14"/>
                <c:pt idx="0">
                  <c:v>2.54</c:v>
                </c:pt>
                <c:pt idx="1">
                  <c:v>2.58</c:v>
                </c:pt>
                <c:pt idx="2">
                  <c:v>2.4699999999999998</c:v>
                </c:pt>
                <c:pt idx="3">
                  <c:v>2.56</c:v>
                </c:pt>
                <c:pt idx="4">
                  <c:v>2.8099999999999996</c:v>
                </c:pt>
                <c:pt idx="5">
                  <c:v>2.8299999999999996</c:v>
                </c:pt>
                <c:pt idx="6">
                  <c:v>2.9099999999999997</c:v>
                </c:pt>
                <c:pt idx="7">
                  <c:v>2.9499999999999997</c:v>
                </c:pt>
                <c:pt idx="8">
                  <c:v>2.8499999999999996</c:v>
                </c:pt>
                <c:pt idx="9">
                  <c:v>2.8499999999999996</c:v>
                </c:pt>
                <c:pt idx="10">
                  <c:v>3.03</c:v>
                </c:pt>
                <c:pt idx="11">
                  <c:v>3.02</c:v>
                </c:pt>
                <c:pt idx="12">
                  <c:v>3.16</c:v>
                </c:pt>
                <c:pt idx="13">
                  <c:v>3.13</c:v>
                </c:pt>
              </c:numCache>
            </c:numRef>
          </c:val>
        </c:ser>
        <c:ser>
          <c:idx val="1"/>
          <c:order val="1"/>
          <c:tx>
            <c:strRef>
              <c:f>Sheet1!$C$1</c:f>
              <c:strCache>
                <c:ptCount val="1"/>
                <c:pt idx="0">
                  <c:v>Growth</c:v>
                </c:pt>
              </c:strCache>
            </c:strRef>
          </c:tx>
          <c:spPr>
            <a:solidFill>
              <a:schemeClr val="accent6">
                <a:lumMod val="60000"/>
                <a:lumOff val="40000"/>
              </a:schemeClr>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1"/>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1"/>
              </a:solidFill>
              <a:ln>
                <a:noFill/>
              </a:ln>
              <a:effectLst/>
            </c:spPr>
          </c:dPt>
          <c:dPt>
            <c:idx val="4"/>
            <c:invertIfNegative val="0"/>
            <c:bubble3D val="0"/>
            <c:spPr>
              <a:solidFill>
                <a:schemeClr val="accent3"/>
              </a:solidFill>
              <a:ln>
                <a:noFill/>
              </a:ln>
              <a:effectLst/>
            </c:spPr>
          </c:dPt>
          <c:dPt>
            <c:idx val="5"/>
            <c:invertIfNegative val="0"/>
            <c:bubble3D val="0"/>
            <c:spPr>
              <a:solidFill>
                <a:schemeClr val="accent1"/>
              </a:solidFill>
              <a:ln>
                <a:noFill/>
              </a:ln>
              <a:effectLst/>
            </c:spPr>
          </c:dPt>
          <c:dPt>
            <c:idx val="6"/>
            <c:invertIfNegative val="0"/>
            <c:bubble3D val="0"/>
            <c:spPr>
              <a:solidFill>
                <a:schemeClr val="accent3"/>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3"/>
              </a:solidFill>
              <a:ln>
                <a:noFill/>
              </a:ln>
              <a:effectLst/>
            </c:spPr>
          </c:dPt>
          <c:dPt>
            <c:idx val="9"/>
            <c:invertIfNegative val="0"/>
            <c:bubble3D val="0"/>
            <c:spPr>
              <a:solidFill>
                <a:schemeClr val="accent1"/>
              </a:solidFill>
              <a:ln>
                <a:noFill/>
              </a:ln>
              <a:effectLst/>
            </c:spPr>
          </c:dPt>
          <c:dPt>
            <c:idx val="10"/>
            <c:invertIfNegative val="0"/>
            <c:bubble3D val="0"/>
            <c:spPr>
              <a:solidFill>
                <a:schemeClr val="accent3"/>
              </a:solidFill>
              <a:ln>
                <a:noFill/>
              </a:ln>
              <a:effectLst/>
            </c:spPr>
          </c:dPt>
          <c:dPt>
            <c:idx val="11"/>
            <c:invertIfNegative val="0"/>
            <c:bubble3D val="0"/>
            <c:spPr>
              <a:solidFill>
                <a:schemeClr val="accent1"/>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1"/>
              </a:solidFill>
              <a:ln>
                <a:noFill/>
              </a:ln>
              <a:effectLst/>
            </c:spPr>
          </c:dPt>
          <c:dLbls>
            <c:dLbl>
              <c:idx val="0"/>
              <c:layout>
                <c:manualLayout>
                  <c:x val="-1.6070272085776689E-7"/>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0400080256211888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5390351265915557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741651793424203E-17"/>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5390351265915557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3.5390351265915557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4833035868484071E-17"/>
                  <c:y val="-3.0400080256211888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4833035868484071E-17"/>
                  <c:y val="3.8608101925389085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3.0400080256211888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3.8608101925389085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2013</c:v>
                </c:pt>
                <c:pt idx="1">
                  <c:v>ELA</c:v>
                </c:pt>
                <c:pt idx="2">
                  <c:v>2013</c:v>
                </c:pt>
                <c:pt idx="3">
                  <c:v>Math</c:v>
                </c:pt>
                <c:pt idx="4">
                  <c:v>2013</c:v>
                </c:pt>
                <c:pt idx="5">
                  <c:v>Init</c:v>
                </c:pt>
                <c:pt idx="6">
                  <c:v>2013</c:v>
                </c:pt>
                <c:pt idx="7">
                  <c:v>Engage</c:v>
                </c:pt>
                <c:pt idx="8">
                  <c:v>2013</c:v>
                </c:pt>
                <c:pt idx="9">
                  <c:v>Comm</c:v>
                </c:pt>
                <c:pt idx="10">
                  <c:v>2013</c:v>
                </c:pt>
                <c:pt idx="11">
                  <c:v>Adults</c:v>
                </c:pt>
                <c:pt idx="12">
                  <c:v>2013</c:v>
                </c:pt>
                <c:pt idx="13">
                  <c:v>Peers</c:v>
                </c:pt>
              </c:strCache>
            </c:strRef>
          </c:cat>
          <c:val>
            <c:numRef>
              <c:f>Sheet1!$C$2:$C$15</c:f>
              <c:numCache>
                <c:formatCode>General</c:formatCode>
                <c:ptCount val="14"/>
                <c:pt idx="0">
                  <c:v>0.26</c:v>
                </c:pt>
                <c:pt idx="1">
                  <c:v>0.23</c:v>
                </c:pt>
                <c:pt idx="2">
                  <c:v>0.33000000000000007</c:v>
                </c:pt>
                <c:pt idx="3">
                  <c:v>0.21000000000000002</c:v>
                </c:pt>
                <c:pt idx="4">
                  <c:v>0.28000000000000008</c:v>
                </c:pt>
                <c:pt idx="5">
                  <c:v>0.18000000000000002</c:v>
                </c:pt>
                <c:pt idx="6">
                  <c:v>0.23</c:v>
                </c:pt>
                <c:pt idx="7">
                  <c:v>0.18000000000000002</c:v>
                </c:pt>
                <c:pt idx="8">
                  <c:v>0.30000000000000004</c:v>
                </c:pt>
                <c:pt idx="9">
                  <c:v>0.26</c:v>
                </c:pt>
                <c:pt idx="10">
                  <c:v>0.26</c:v>
                </c:pt>
                <c:pt idx="11">
                  <c:v>0.23</c:v>
                </c:pt>
                <c:pt idx="12">
                  <c:v>0.17</c:v>
                </c:pt>
                <c:pt idx="13">
                  <c:v>0.2</c:v>
                </c:pt>
              </c:numCache>
            </c:numRef>
          </c:val>
        </c:ser>
        <c:dLbls>
          <c:showLegendKey val="0"/>
          <c:showVal val="1"/>
          <c:showCatName val="0"/>
          <c:showSerName val="0"/>
          <c:showPercent val="0"/>
          <c:showBubbleSize val="0"/>
        </c:dLbls>
        <c:gapWidth val="150"/>
        <c:overlap val="100"/>
        <c:axId val="190212736"/>
        <c:axId val="191570304"/>
      </c:barChart>
      <c:catAx>
        <c:axId val="19021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70304"/>
        <c:crosses val="autoZero"/>
        <c:auto val="1"/>
        <c:lblAlgn val="ctr"/>
        <c:lblOffset val="100"/>
        <c:noMultiLvlLbl val="0"/>
      </c:catAx>
      <c:valAx>
        <c:axId val="191570304"/>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212736"/>
        <c:crosses val="autoZero"/>
        <c:crossBetween val="between"/>
      </c:valAx>
      <c:spPr>
        <a:noFill/>
        <a:ln>
          <a:noFill/>
        </a:ln>
        <a:effectLst/>
      </c:spPr>
    </c:plotArea>
    <c:legend>
      <c:legendPos val="b"/>
      <c:layout>
        <c:manualLayout>
          <c:xMode val="edge"/>
          <c:yMode val="edge"/>
          <c:x val="0.34724481739078761"/>
          <c:y val="0.91164496674300433"/>
          <c:w val="0.14637524588728668"/>
          <c:h val="6.51800622257096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Percent Growth</a:t>
            </a:r>
            <a:r>
              <a:rPr lang="en-US" sz="1800" baseline="0"/>
              <a:t> in SAYO T Youth Skills for SLP Cohort, 2011-2014</a:t>
            </a:r>
          </a:p>
        </c:rich>
      </c:tx>
      <c:layout>
        <c:manualLayout>
          <c:xMode val="edge"/>
          <c:yMode val="edge"/>
          <c:x val="0.14541671523899355"/>
          <c:y val="2.7022896808951511E-2"/>
        </c:manualLayout>
      </c:layout>
      <c:overlay val="0"/>
      <c:spPr>
        <a:noFill/>
        <a:ln>
          <a:noFill/>
        </a:ln>
        <a:effectLst/>
      </c:spPr>
    </c:title>
    <c:autoTitleDeleted val="0"/>
    <c:plotArea>
      <c:layout>
        <c:manualLayout>
          <c:layoutTarget val="inner"/>
          <c:xMode val="edge"/>
          <c:yMode val="edge"/>
          <c:x val="8.3736571959460701E-2"/>
          <c:y val="0.15711568126352624"/>
          <c:w val="0.89080052493438322"/>
          <c:h val="0.6793934475295853"/>
        </c:manualLayout>
      </c:layout>
      <c:barChart>
        <c:barDir val="col"/>
        <c:grouping val="clustered"/>
        <c:varyColors val="0"/>
        <c:ser>
          <c:idx val="0"/>
          <c:order val="0"/>
          <c:tx>
            <c:strRef>
              <c:f>Sheet1!$B$1</c:f>
              <c:strCache>
                <c:ptCount val="1"/>
                <c:pt idx="0">
                  <c:v>SLP 2011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ELA</c:v>
                </c:pt>
                <c:pt idx="1">
                  <c:v>Math</c:v>
                </c:pt>
                <c:pt idx="2">
                  <c:v>Initiative</c:v>
                </c:pt>
                <c:pt idx="3">
                  <c:v>Engagment in Learning</c:v>
                </c:pt>
                <c:pt idx="4">
                  <c:v>Communication</c:v>
                </c:pt>
                <c:pt idx="5">
                  <c:v>Relations w/ Adults</c:v>
                </c:pt>
                <c:pt idx="6">
                  <c:v>Relations w/ Peers</c:v>
                </c:pt>
              </c:strCache>
            </c:strRef>
          </c:cat>
          <c:val>
            <c:numRef>
              <c:f>Sheet1!$B$2:$B$8</c:f>
              <c:numCache>
                <c:formatCode>General</c:formatCode>
                <c:ptCount val="7"/>
                <c:pt idx="0">
                  <c:v>12</c:v>
                </c:pt>
                <c:pt idx="1">
                  <c:v>17</c:v>
                </c:pt>
                <c:pt idx="2">
                  <c:v>13</c:v>
                </c:pt>
                <c:pt idx="3">
                  <c:v>11</c:v>
                </c:pt>
                <c:pt idx="4">
                  <c:v>14</c:v>
                </c:pt>
                <c:pt idx="5">
                  <c:v>15</c:v>
                </c:pt>
              </c:numCache>
            </c:numRef>
          </c:val>
        </c:ser>
        <c:ser>
          <c:idx val="1"/>
          <c:order val="1"/>
          <c:tx>
            <c:strRef>
              <c:f>Sheet1!$C$1</c:f>
              <c:strCache>
                <c:ptCount val="1"/>
                <c:pt idx="0">
                  <c:v>SLP 2012</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ELA</c:v>
                </c:pt>
                <c:pt idx="1">
                  <c:v>Math</c:v>
                </c:pt>
                <c:pt idx="2">
                  <c:v>Initiative</c:v>
                </c:pt>
                <c:pt idx="3">
                  <c:v>Engagment in Learning</c:v>
                </c:pt>
                <c:pt idx="4">
                  <c:v>Communication</c:v>
                </c:pt>
                <c:pt idx="5">
                  <c:v>Relations w/ Adults</c:v>
                </c:pt>
                <c:pt idx="6">
                  <c:v>Relations w/ Peers</c:v>
                </c:pt>
              </c:strCache>
            </c:strRef>
          </c:cat>
          <c:val>
            <c:numRef>
              <c:f>Sheet1!$C$2:$C$8</c:f>
              <c:numCache>
                <c:formatCode>General</c:formatCode>
                <c:ptCount val="7"/>
                <c:pt idx="0">
                  <c:v>9</c:v>
                </c:pt>
                <c:pt idx="1">
                  <c:v>17</c:v>
                </c:pt>
                <c:pt idx="2">
                  <c:v>11</c:v>
                </c:pt>
                <c:pt idx="3">
                  <c:v>10</c:v>
                </c:pt>
                <c:pt idx="4">
                  <c:v>12</c:v>
                </c:pt>
                <c:pt idx="5">
                  <c:v>16</c:v>
                </c:pt>
              </c:numCache>
            </c:numRef>
          </c:val>
        </c:ser>
        <c:ser>
          <c:idx val="2"/>
          <c:order val="2"/>
          <c:tx>
            <c:strRef>
              <c:f>Sheet1!$D$1</c:f>
              <c:strCache>
                <c:ptCount val="1"/>
                <c:pt idx="0">
                  <c:v>SLP 2013</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ELA</c:v>
                </c:pt>
                <c:pt idx="1">
                  <c:v>Math</c:v>
                </c:pt>
                <c:pt idx="2">
                  <c:v>Initiative</c:v>
                </c:pt>
                <c:pt idx="3">
                  <c:v>Engagment in Learning</c:v>
                </c:pt>
                <c:pt idx="4">
                  <c:v>Communication</c:v>
                </c:pt>
                <c:pt idx="5">
                  <c:v>Relations w/ Adults</c:v>
                </c:pt>
                <c:pt idx="6">
                  <c:v>Relations w/ Peers</c:v>
                </c:pt>
              </c:strCache>
            </c:strRef>
          </c:cat>
          <c:val>
            <c:numRef>
              <c:f>Sheet1!$D$2:$D$8</c:f>
              <c:numCache>
                <c:formatCode>General</c:formatCode>
                <c:ptCount val="7"/>
                <c:pt idx="0">
                  <c:v>15</c:v>
                </c:pt>
                <c:pt idx="1">
                  <c:v>19</c:v>
                </c:pt>
                <c:pt idx="2">
                  <c:v>16</c:v>
                </c:pt>
                <c:pt idx="3">
                  <c:v>13</c:v>
                </c:pt>
                <c:pt idx="4">
                  <c:v>15</c:v>
                </c:pt>
                <c:pt idx="5">
                  <c:v>13</c:v>
                </c:pt>
                <c:pt idx="6">
                  <c:v>9</c:v>
                </c:pt>
              </c:numCache>
            </c:numRef>
          </c:val>
        </c:ser>
        <c:ser>
          <c:idx val="3"/>
          <c:order val="3"/>
          <c:tx>
            <c:strRef>
              <c:f>Sheet1!$E$1</c:f>
              <c:strCache>
                <c:ptCount val="1"/>
                <c:pt idx="0">
                  <c:v>SLP 2014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ELA</c:v>
                </c:pt>
                <c:pt idx="1">
                  <c:v>Math</c:v>
                </c:pt>
                <c:pt idx="2">
                  <c:v>Initiative</c:v>
                </c:pt>
                <c:pt idx="3">
                  <c:v>Engagment in Learning</c:v>
                </c:pt>
                <c:pt idx="4">
                  <c:v>Communication</c:v>
                </c:pt>
                <c:pt idx="5">
                  <c:v>Relations w/ Adults</c:v>
                </c:pt>
                <c:pt idx="6">
                  <c:v>Relations w/ Peers</c:v>
                </c:pt>
              </c:strCache>
            </c:strRef>
          </c:cat>
          <c:val>
            <c:numRef>
              <c:f>Sheet1!$E$2:$E$8</c:f>
              <c:numCache>
                <c:formatCode>General</c:formatCode>
                <c:ptCount val="7"/>
                <c:pt idx="0">
                  <c:v>15</c:v>
                </c:pt>
                <c:pt idx="1">
                  <c:v>14</c:v>
                </c:pt>
                <c:pt idx="2">
                  <c:v>11</c:v>
                </c:pt>
                <c:pt idx="3">
                  <c:v>11</c:v>
                </c:pt>
                <c:pt idx="4">
                  <c:v>14</c:v>
                </c:pt>
                <c:pt idx="5">
                  <c:v>13</c:v>
                </c:pt>
                <c:pt idx="6">
                  <c:v>10</c:v>
                </c:pt>
              </c:numCache>
            </c:numRef>
          </c:val>
        </c:ser>
        <c:dLbls>
          <c:showLegendKey val="0"/>
          <c:showVal val="1"/>
          <c:showCatName val="0"/>
          <c:showSerName val="0"/>
          <c:showPercent val="0"/>
          <c:showBubbleSize val="0"/>
        </c:dLbls>
        <c:gapWidth val="150"/>
        <c:axId val="193448576"/>
        <c:axId val="193487232"/>
      </c:barChart>
      <c:catAx>
        <c:axId val="1934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487232"/>
        <c:crosses val="autoZero"/>
        <c:auto val="1"/>
        <c:lblAlgn val="ctr"/>
        <c:lblOffset val="100"/>
        <c:noMultiLvlLbl val="0"/>
      </c:catAx>
      <c:valAx>
        <c:axId val="193487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Growth</a:t>
                </a:r>
                <a:r>
                  <a:rPr lang="en-US" sz="1200" baseline="0"/>
                  <a:t> (%)</a:t>
                </a:r>
                <a:endParaRPr lang="en-US" sz="1200"/>
              </a:p>
            </c:rich>
          </c:tx>
          <c:layout>
            <c:manualLayout>
              <c:xMode val="edge"/>
              <c:yMode val="edge"/>
              <c:x val="5.328825821402202E-3"/>
              <c:y val="0.4133417944467468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448576"/>
        <c:crosses val="autoZero"/>
        <c:crossBetween val="between"/>
      </c:valAx>
      <c:spPr>
        <a:noFill/>
        <a:ln>
          <a:noFill/>
        </a:ln>
        <a:effectLst/>
      </c:spPr>
    </c:plotArea>
    <c:legend>
      <c:legendPos val="b"/>
      <c:layout>
        <c:manualLayout>
          <c:xMode val="edge"/>
          <c:yMode val="edge"/>
          <c:x val="0.57755317223278124"/>
          <c:y val="0.14749361329833771"/>
          <c:w val="0.39658475880170158"/>
          <c:h val="7.94558180227471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6DCA1-2ADC-47A3-8907-A454A14AC386}" type="doc">
      <dgm:prSet loTypeId="urn:microsoft.com/office/officeart/2005/8/layout/process1" loCatId="process" qsTypeId="urn:microsoft.com/office/officeart/2005/8/quickstyle/simple1" qsCatId="simple" csTypeId="urn:microsoft.com/office/officeart/2005/8/colors/accent1_2" csCatId="accent1" phldr="1"/>
      <dgm:spPr/>
    </dgm:pt>
    <dgm:pt modelId="{16C262DF-0CB1-420C-8C0B-98917C3BC263}">
      <dgm:prSet phldrT="[Text]" custT="1"/>
      <dgm:spPr/>
      <dgm:t>
        <a:bodyPr/>
        <a:lstStyle/>
        <a:p>
          <a:r>
            <a:rPr lang="en-US" sz="3200" b="1" dirty="0" smtClean="0"/>
            <a:t>2013</a:t>
          </a:r>
          <a:endParaRPr lang="en-US" sz="2500" b="1" dirty="0" smtClean="0"/>
        </a:p>
        <a:p>
          <a:r>
            <a:rPr lang="en-US" sz="2500" dirty="0" smtClean="0"/>
            <a:t>43 sites</a:t>
          </a:r>
        </a:p>
        <a:p>
          <a:r>
            <a:rPr lang="en-US" sz="2500" dirty="0" smtClean="0"/>
            <a:t>2402 students</a:t>
          </a:r>
          <a:endParaRPr lang="en-US" sz="2500" dirty="0"/>
        </a:p>
      </dgm:t>
    </dgm:pt>
    <dgm:pt modelId="{533975A1-F7D4-42DA-A989-2386AE70DCAF}" type="parTrans" cxnId="{24E66011-A0F6-4A97-9025-604C1C861336}">
      <dgm:prSet/>
      <dgm:spPr/>
      <dgm:t>
        <a:bodyPr/>
        <a:lstStyle/>
        <a:p>
          <a:endParaRPr lang="en-US"/>
        </a:p>
      </dgm:t>
    </dgm:pt>
    <dgm:pt modelId="{B1974F0D-1D67-4265-818C-77222F066EC9}" type="sibTrans" cxnId="{24E66011-A0F6-4A97-9025-604C1C861336}">
      <dgm:prSet/>
      <dgm:spPr/>
      <dgm:t>
        <a:bodyPr/>
        <a:lstStyle/>
        <a:p>
          <a:endParaRPr lang="en-US"/>
        </a:p>
      </dgm:t>
    </dgm:pt>
    <dgm:pt modelId="{C81CD4CF-55F2-4AAB-884A-6D77E0AF8066}">
      <dgm:prSet phldrT="[Text]" custT="1"/>
      <dgm:spPr/>
      <dgm:t>
        <a:bodyPr/>
        <a:lstStyle/>
        <a:p>
          <a:r>
            <a:rPr lang="en-US" sz="3200" b="1" dirty="0" smtClean="0"/>
            <a:t>2014</a:t>
          </a:r>
          <a:endParaRPr lang="en-US" sz="2500" b="1" dirty="0" smtClean="0"/>
        </a:p>
        <a:p>
          <a:r>
            <a:rPr lang="en-US" sz="2500" dirty="0" smtClean="0"/>
            <a:t>58 sites</a:t>
          </a:r>
        </a:p>
        <a:p>
          <a:r>
            <a:rPr lang="en-US" sz="2500" dirty="0" smtClean="0"/>
            <a:t>3504 students</a:t>
          </a:r>
          <a:endParaRPr lang="en-US" sz="2500" dirty="0"/>
        </a:p>
      </dgm:t>
    </dgm:pt>
    <dgm:pt modelId="{271C2102-F8C3-41D9-8FA9-6DDACF5A40AF}" type="parTrans" cxnId="{59C1ACFB-F726-406D-A3AF-2B279FCF9B4B}">
      <dgm:prSet/>
      <dgm:spPr/>
      <dgm:t>
        <a:bodyPr/>
        <a:lstStyle/>
        <a:p>
          <a:endParaRPr lang="en-US"/>
        </a:p>
      </dgm:t>
    </dgm:pt>
    <dgm:pt modelId="{A07C6293-68AA-47CA-B627-D69852BD842D}" type="sibTrans" cxnId="{59C1ACFB-F726-406D-A3AF-2B279FCF9B4B}">
      <dgm:prSet/>
      <dgm:spPr/>
      <dgm:t>
        <a:bodyPr/>
        <a:lstStyle/>
        <a:p>
          <a:endParaRPr lang="en-US"/>
        </a:p>
      </dgm:t>
    </dgm:pt>
    <dgm:pt modelId="{D4AB0D12-E50F-4FEE-A4B2-61D068870848}" type="pres">
      <dgm:prSet presAssocID="{ED86DCA1-2ADC-47A3-8907-A454A14AC386}" presName="Name0" presStyleCnt="0">
        <dgm:presLayoutVars>
          <dgm:dir/>
          <dgm:resizeHandles val="exact"/>
        </dgm:presLayoutVars>
      </dgm:prSet>
      <dgm:spPr/>
    </dgm:pt>
    <dgm:pt modelId="{B7166ADB-108F-45BF-9E0B-85E4651D1894}" type="pres">
      <dgm:prSet presAssocID="{16C262DF-0CB1-420C-8C0B-98917C3BC263}" presName="node" presStyleLbl="node1" presStyleIdx="0" presStyleCnt="2">
        <dgm:presLayoutVars>
          <dgm:bulletEnabled val="1"/>
        </dgm:presLayoutVars>
      </dgm:prSet>
      <dgm:spPr/>
      <dgm:t>
        <a:bodyPr/>
        <a:lstStyle/>
        <a:p>
          <a:endParaRPr lang="en-US"/>
        </a:p>
      </dgm:t>
    </dgm:pt>
    <dgm:pt modelId="{646206B8-C474-4215-8C5A-AB05F904C7C3}" type="pres">
      <dgm:prSet presAssocID="{B1974F0D-1D67-4265-818C-77222F066EC9}" presName="sibTrans" presStyleLbl="sibTrans2D1" presStyleIdx="0" presStyleCnt="1"/>
      <dgm:spPr/>
      <dgm:t>
        <a:bodyPr/>
        <a:lstStyle/>
        <a:p>
          <a:endParaRPr lang="en-US"/>
        </a:p>
      </dgm:t>
    </dgm:pt>
    <dgm:pt modelId="{51A69C58-1D4F-445D-9220-4FA928EEB269}" type="pres">
      <dgm:prSet presAssocID="{B1974F0D-1D67-4265-818C-77222F066EC9}" presName="connectorText" presStyleLbl="sibTrans2D1" presStyleIdx="0" presStyleCnt="1"/>
      <dgm:spPr/>
      <dgm:t>
        <a:bodyPr/>
        <a:lstStyle/>
        <a:p>
          <a:endParaRPr lang="en-US"/>
        </a:p>
      </dgm:t>
    </dgm:pt>
    <dgm:pt modelId="{8B18C9F9-F274-438D-BE6D-EC8C47CD6A46}" type="pres">
      <dgm:prSet presAssocID="{C81CD4CF-55F2-4AAB-884A-6D77E0AF8066}" presName="node" presStyleLbl="node1" presStyleIdx="1" presStyleCnt="2">
        <dgm:presLayoutVars>
          <dgm:bulletEnabled val="1"/>
        </dgm:presLayoutVars>
      </dgm:prSet>
      <dgm:spPr/>
      <dgm:t>
        <a:bodyPr/>
        <a:lstStyle/>
        <a:p>
          <a:endParaRPr lang="en-US"/>
        </a:p>
      </dgm:t>
    </dgm:pt>
  </dgm:ptLst>
  <dgm:cxnLst>
    <dgm:cxn modelId="{59C1ACFB-F726-406D-A3AF-2B279FCF9B4B}" srcId="{ED86DCA1-2ADC-47A3-8907-A454A14AC386}" destId="{C81CD4CF-55F2-4AAB-884A-6D77E0AF8066}" srcOrd="1" destOrd="0" parTransId="{271C2102-F8C3-41D9-8FA9-6DDACF5A40AF}" sibTransId="{A07C6293-68AA-47CA-B627-D69852BD842D}"/>
    <dgm:cxn modelId="{FCD61338-D0AA-4D9D-B5A1-8B2904211C5B}" type="presOf" srcId="{ED86DCA1-2ADC-47A3-8907-A454A14AC386}" destId="{D4AB0D12-E50F-4FEE-A4B2-61D068870848}" srcOrd="0" destOrd="0" presId="urn:microsoft.com/office/officeart/2005/8/layout/process1"/>
    <dgm:cxn modelId="{F6F54049-43D4-4F92-A989-70C6796E8990}" type="presOf" srcId="{16C262DF-0CB1-420C-8C0B-98917C3BC263}" destId="{B7166ADB-108F-45BF-9E0B-85E4651D1894}" srcOrd="0" destOrd="0" presId="urn:microsoft.com/office/officeart/2005/8/layout/process1"/>
    <dgm:cxn modelId="{24E66011-A0F6-4A97-9025-604C1C861336}" srcId="{ED86DCA1-2ADC-47A3-8907-A454A14AC386}" destId="{16C262DF-0CB1-420C-8C0B-98917C3BC263}" srcOrd="0" destOrd="0" parTransId="{533975A1-F7D4-42DA-A989-2386AE70DCAF}" sibTransId="{B1974F0D-1D67-4265-818C-77222F066EC9}"/>
    <dgm:cxn modelId="{2FFC081C-EB53-4B39-8777-CDDB91E5698F}" type="presOf" srcId="{B1974F0D-1D67-4265-818C-77222F066EC9}" destId="{646206B8-C474-4215-8C5A-AB05F904C7C3}" srcOrd="0" destOrd="0" presId="urn:microsoft.com/office/officeart/2005/8/layout/process1"/>
    <dgm:cxn modelId="{7C1B63F1-1DB2-495C-B518-DAE7A24962D9}" type="presOf" srcId="{C81CD4CF-55F2-4AAB-884A-6D77E0AF8066}" destId="{8B18C9F9-F274-438D-BE6D-EC8C47CD6A46}" srcOrd="0" destOrd="0" presId="urn:microsoft.com/office/officeart/2005/8/layout/process1"/>
    <dgm:cxn modelId="{ACDEF1F5-74B6-4000-A0D5-3D386D2C8062}" type="presOf" srcId="{B1974F0D-1D67-4265-818C-77222F066EC9}" destId="{51A69C58-1D4F-445D-9220-4FA928EEB269}" srcOrd="1" destOrd="0" presId="urn:microsoft.com/office/officeart/2005/8/layout/process1"/>
    <dgm:cxn modelId="{F4777AE0-EE70-4B84-B58E-034E9068E92E}" type="presParOf" srcId="{D4AB0D12-E50F-4FEE-A4B2-61D068870848}" destId="{B7166ADB-108F-45BF-9E0B-85E4651D1894}" srcOrd="0" destOrd="0" presId="urn:microsoft.com/office/officeart/2005/8/layout/process1"/>
    <dgm:cxn modelId="{09EA7B17-F5B1-4078-A2BF-ACDD60CC0412}" type="presParOf" srcId="{D4AB0D12-E50F-4FEE-A4B2-61D068870848}" destId="{646206B8-C474-4215-8C5A-AB05F904C7C3}" srcOrd="1" destOrd="0" presId="urn:microsoft.com/office/officeart/2005/8/layout/process1"/>
    <dgm:cxn modelId="{56F398D1-80AB-4FED-BE0B-9D4878A19A21}" type="presParOf" srcId="{646206B8-C474-4215-8C5A-AB05F904C7C3}" destId="{51A69C58-1D4F-445D-9220-4FA928EEB269}" srcOrd="0" destOrd="0" presId="urn:microsoft.com/office/officeart/2005/8/layout/process1"/>
    <dgm:cxn modelId="{4AB45E21-9189-4410-ADB0-8AA896020785}" type="presParOf" srcId="{D4AB0D12-E50F-4FEE-A4B2-61D068870848}" destId="{8B18C9F9-F274-438D-BE6D-EC8C47CD6A4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26.jpeg"/></Relationships>
</file>

<file path=ppt/drawings/drawing1.xml><?xml version="1.0" encoding="utf-8"?>
<c:userShapes xmlns:c="http://schemas.openxmlformats.org/drawingml/2006/chart">
  <cdr:relSizeAnchor xmlns:cdr="http://schemas.openxmlformats.org/drawingml/2006/chartDrawing">
    <cdr:from>
      <cdr:x>0.06133</cdr:x>
      <cdr:y>0.58286</cdr:y>
    </cdr:from>
    <cdr:to>
      <cdr:x>0.96933</cdr:x>
      <cdr:y>0.87771</cdr:y>
    </cdr:to>
    <cdr:sp macro="" textlink="">
      <cdr:nvSpPr>
        <cdr:cNvPr id="2" name="Text Box 1"/>
        <cdr:cNvSpPr txBox="1"/>
      </cdr:nvSpPr>
      <cdr:spPr>
        <a:xfrm xmlns:a="http://schemas.openxmlformats.org/drawingml/2006/main">
          <a:off x="336499" y="1865376"/>
          <a:ext cx="4981651" cy="943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0.05876</cdr:x>
      <cdr:y>0.69298</cdr:y>
    </cdr:from>
    <cdr:to>
      <cdr:x>0.98948</cdr:x>
      <cdr:y>0.98796</cdr:y>
    </cdr:to>
    <cdr:sp macro="" textlink="">
      <cdr:nvSpPr>
        <cdr:cNvPr id="5" name="Text Box 4"/>
        <cdr:cNvSpPr txBox="1"/>
      </cdr:nvSpPr>
      <cdr:spPr>
        <a:xfrm xmlns:a="http://schemas.openxmlformats.org/drawingml/2006/main">
          <a:off x="349246" y="2175569"/>
          <a:ext cx="5531827" cy="92607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200" dirty="0"/>
            <a:t>         </a:t>
          </a:r>
          <a:r>
            <a:rPr lang="en-US" sz="1200" dirty="0">
              <a:solidFill>
                <a:schemeClr val="tx1">
                  <a:lumMod val="65000"/>
                  <a:lumOff val="35000"/>
                </a:schemeClr>
              </a:solidFill>
            </a:rPr>
            <a:t>ELA                      </a:t>
          </a:r>
          <a:r>
            <a:rPr lang="en-US" sz="1200" dirty="0" smtClean="0">
              <a:solidFill>
                <a:schemeClr val="tx1">
                  <a:lumMod val="65000"/>
                  <a:lumOff val="35000"/>
                </a:schemeClr>
              </a:solidFill>
            </a:rPr>
            <a:t>Math                 </a:t>
          </a:r>
          <a:r>
            <a:rPr lang="en-US" sz="1200" dirty="0">
              <a:solidFill>
                <a:schemeClr val="tx1">
                  <a:lumMod val="65000"/>
                  <a:lumOff val="35000"/>
                </a:schemeClr>
              </a:solidFill>
            </a:rPr>
            <a:t>Initiative          </a:t>
          </a:r>
          <a:r>
            <a:rPr lang="en-US" sz="1200" dirty="0" smtClean="0">
              <a:solidFill>
                <a:schemeClr val="tx1">
                  <a:lumMod val="65000"/>
                  <a:lumOff val="35000"/>
                </a:schemeClr>
              </a:solidFill>
            </a:rPr>
            <a:t> </a:t>
          </a:r>
          <a:r>
            <a:rPr lang="en-US" sz="1200" dirty="0">
              <a:solidFill>
                <a:schemeClr val="tx1">
                  <a:lumMod val="65000"/>
                  <a:lumOff val="35000"/>
                </a:schemeClr>
              </a:solidFill>
            </a:rPr>
            <a:t>Engagement     </a:t>
          </a:r>
          <a:r>
            <a:rPr lang="en-US" sz="1200" dirty="0" smtClean="0">
              <a:solidFill>
                <a:schemeClr val="tx1">
                  <a:lumMod val="65000"/>
                  <a:lumOff val="35000"/>
                </a:schemeClr>
              </a:solidFill>
            </a:rPr>
            <a:t>Communication   Relations </a:t>
          </a:r>
          <a:r>
            <a:rPr lang="en-US" sz="1200" dirty="0">
              <a:solidFill>
                <a:schemeClr val="tx1">
                  <a:lumMod val="65000"/>
                  <a:lumOff val="35000"/>
                </a:schemeClr>
              </a:solidFill>
            </a:rPr>
            <a:t>w/        </a:t>
          </a:r>
          <a:r>
            <a:rPr lang="en-US" sz="1200" dirty="0" smtClean="0">
              <a:solidFill>
                <a:schemeClr val="tx1">
                  <a:lumMod val="65000"/>
                  <a:lumOff val="35000"/>
                </a:schemeClr>
              </a:solidFill>
            </a:rPr>
            <a:t>Relations</a:t>
          </a:r>
          <a:r>
            <a:rPr lang="en-US" sz="1200" baseline="0" dirty="0" smtClean="0">
              <a:solidFill>
                <a:schemeClr val="tx1">
                  <a:lumMod val="65000"/>
                  <a:lumOff val="35000"/>
                </a:schemeClr>
              </a:solidFill>
            </a:rPr>
            <a:t> </a:t>
          </a:r>
          <a:r>
            <a:rPr lang="en-US" sz="1200" baseline="0" dirty="0">
              <a:solidFill>
                <a:schemeClr val="tx1">
                  <a:lumMod val="65000"/>
                  <a:lumOff val="35000"/>
                </a:schemeClr>
              </a:solidFill>
            </a:rPr>
            <a:t>w/</a:t>
          </a:r>
        </a:p>
        <a:p xmlns:a="http://schemas.openxmlformats.org/drawingml/2006/main">
          <a:r>
            <a:rPr lang="en-US" sz="1200" baseline="0" dirty="0">
              <a:solidFill>
                <a:schemeClr val="tx1">
                  <a:lumMod val="65000"/>
                  <a:lumOff val="35000"/>
                </a:schemeClr>
              </a:solidFill>
            </a:rPr>
            <a:t>                                                                                           </a:t>
          </a:r>
          <a:r>
            <a:rPr lang="en-US" sz="1200" baseline="0" dirty="0" smtClean="0">
              <a:solidFill>
                <a:schemeClr val="tx1">
                  <a:lumMod val="65000"/>
                  <a:lumOff val="35000"/>
                </a:schemeClr>
              </a:solidFill>
            </a:rPr>
            <a:t> </a:t>
          </a:r>
          <a:r>
            <a:rPr lang="en-US" sz="1200" baseline="0" dirty="0">
              <a:solidFill>
                <a:schemeClr val="tx1">
                  <a:lumMod val="65000"/>
                  <a:lumOff val="35000"/>
                </a:schemeClr>
              </a:solidFill>
            </a:rPr>
            <a:t>in Learning                                          </a:t>
          </a:r>
          <a:r>
            <a:rPr lang="en-US" sz="1200" baseline="0" dirty="0" smtClean="0">
              <a:solidFill>
                <a:schemeClr val="tx1">
                  <a:lumMod val="65000"/>
                  <a:lumOff val="35000"/>
                </a:schemeClr>
              </a:solidFill>
            </a:rPr>
            <a:t>Adults                    Peers</a:t>
          </a:r>
          <a:endParaRPr lang="en-US" sz="1200" baseline="0" dirty="0">
            <a:solidFill>
              <a:schemeClr val="tx1">
                <a:lumMod val="65000"/>
                <a:lumOff val="35000"/>
              </a:schemeClr>
            </a:solidFill>
          </a:endParaRPr>
        </a:p>
        <a:p xmlns:a="http://schemas.openxmlformats.org/drawingml/2006/main">
          <a:endParaRPr lang="en-US" sz="1200" baseline="0" dirty="0">
            <a:solidFill>
              <a:schemeClr val="tx1">
                <a:lumMod val="65000"/>
                <a:lumOff val="35000"/>
              </a:schemeClr>
            </a:solidFill>
          </a:endParaRPr>
        </a:p>
        <a:p xmlns:a="http://schemas.openxmlformats.org/drawingml/2006/main">
          <a:endParaRPr lang="en-US" sz="1200" baseline="0" dirty="0">
            <a:solidFill>
              <a:schemeClr val="tx1">
                <a:lumMod val="65000"/>
                <a:lumOff val="35000"/>
              </a:schemeClr>
            </a:solidFill>
          </a:endParaRPr>
        </a:p>
        <a:p xmlns:a="http://schemas.openxmlformats.org/drawingml/2006/main">
          <a:endParaRPr lang="en-US" sz="1200" baseline="0" dirty="0">
            <a:solidFill>
              <a:schemeClr val="tx1">
                <a:lumMod val="65000"/>
                <a:lumOff val="35000"/>
              </a:schemeClr>
            </a:solidFill>
          </a:endParaRPr>
        </a:p>
        <a:p xmlns:a="http://schemas.openxmlformats.org/drawingml/2006/main">
          <a:r>
            <a:rPr lang="en-US" sz="1200" i="1" baseline="0" dirty="0">
              <a:solidFill>
                <a:schemeClr val="tx1">
                  <a:lumMod val="65000"/>
                  <a:lumOff val="35000"/>
                </a:schemeClr>
              </a:solidFill>
            </a:rPr>
            <a:t>All differences statistically significant at the &lt;0.001 alpha level; difference calculated by paired t-test</a:t>
          </a:r>
        </a:p>
      </cdr:txBody>
    </cdr:sp>
  </cdr:relSizeAnchor>
</c:userShapes>
</file>

<file path=ppt/drawings/drawing2.xml><?xml version="1.0" encoding="utf-8"?>
<c:userShapes xmlns:c="http://schemas.openxmlformats.org/drawingml/2006/chart">
  <cdr:relSizeAnchor xmlns:cdr="http://schemas.openxmlformats.org/drawingml/2006/chartDrawing">
    <cdr:from>
      <cdr:x>0.06133</cdr:x>
      <cdr:y>0.58286</cdr:y>
    </cdr:from>
    <cdr:to>
      <cdr:x>0.96933</cdr:x>
      <cdr:y>0.87771</cdr:y>
    </cdr:to>
    <cdr:sp macro="" textlink="">
      <cdr:nvSpPr>
        <cdr:cNvPr id="2" name="Text Box 1"/>
        <cdr:cNvSpPr txBox="1"/>
      </cdr:nvSpPr>
      <cdr:spPr>
        <a:xfrm xmlns:a="http://schemas.openxmlformats.org/drawingml/2006/main">
          <a:off x="336499" y="1865376"/>
          <a:ext cx="4981651" cy="943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0.38075</cdr:x>
      <cdr:y>0.861</cdr:y>
    </cdr:from>
    <cdr:to>
      <cdr:x>0.63811</cdr:x>
      <cdr:y>0.91439</cdr:y>
    </cdr:to>
    <cdr:sp macro="" textlink="">
      <cdr:nvSpPr>
        <cdr:cNvPr id="4" name="Text Box 3"/>
        <cdr:cNvSpPr txBox="1"/>
      </cdr:nvSpPr>
      <cdr:spPr>
        <a:xfrm xmlns:a="http://schemas.openxmlformats.org/drawingml/2006/main">
          <a:off x="2370126" y="2830983"/>
          <a:ext cx="1602028" cy="1755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2"/>
              </a:solidFill>
            </a:rPr>
            <a:t> </a:t>
          </a:r>
          <a:r>
            <a:rPr lang="en-US" sz="1400" dirty="0">
              <a:solidFill>
                <a:schemeClr val="tx1">
                  <a:lumMod val="65000"/>
                  <a:lumOff val="35000"/>
                </a:schemeClr>
              </a:solidFill>
            </a:rPr>
            <a:t>2013                             2014</a:t>
          </a:r>
        </a:p>
      </cdr:txBody>
    </cdr:sp>
  </cdr:relSizeAnchor>
  <cdr:relSizeAnchor xmlns:cdr="http://schemas.openxmlformats.org/drawingml/2006/chartDrawing">
    <cdr:from>
      <cdr:x>0.05876</cdr:x>
      <cdr:y>0.69298</cdr:y>
    </cdr:from>
    <cdr:to>
      <cdr:x>0.98948</cdr:x>
      <cdr:y>0.83981</cdr:y>
    </cdr:to>
    <cdr:sp macro="" textlink="">
      <cdr:nvSpPr>
        <cdr:cNvPr id="5" name="Text Box 4"/>
        <cdr:cNvSpPr txBox="1"/>
      </cdr:nvSpPr>
      <cdr:spPr>
        <a:xfrm xmlns:a="http://schemas.openxmlformats.org/drawingml/2006/main">
          <a:off x="365760" y="2278533"/>
          <a:ext cx="5793639" cy="48280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200" dirty="0"/>
            <a:t>        </a:t>
          </a:r>
          <a:r>
            <a:rPr lang="en-US" sz="1200" dirty="0" smtClean="0"/>
            <a:t>    </a:t>
          </a:r>
          <a:r>
            <a:rPr lang="en-US" sz="1200" dirty="0" smtClean="0">
              <a:solidFill>
                <a:schemeClr val="tx1">
                  <a:lumMod val="65000"/>
                  <a:lumOff val="35000"/>
                </a:schemeClr>
              </a:solidFill>
            </a:rPr>
            <a:t>ELA                         Math                     Initiative             </a:t>
          </a:r>
          <a:r>
            <a:rPr lang="en-US" sz="1200" dirty="0">
              <a:solidFill>
                <a:schemeClr val="tx1">
                  <a:lumMod val="65000"/>
                  <a:lumOff val="35000"/>
                </a:schemeClr>
              </a:solidFill>
            </a:rPr>
            <a:t>Engagement       </a:t>
          </a:r>
          <a:r>
            <a:rPr lang="en-US" sz="1200" dirty="0" smtClean="0">
              <a:solidFill>
                <a:schemeClr val="tx1">
                  <a:lumMod val="65000"/>
                  <a:lumOff val="35000"/>
                </a:schemeClr>
              </a:solidFill>
            </a:rPr>
            <a:t>  Communication        Relations </a:t>
          </a:r>
          <a:r>
            <a:rPr lang="en-US" sz="1200" dirty="0">
              <a:solidFill>
                <a:schemeClr val="tx1">
                  <a:lumMod val="65000"/>
                  <a:lumOff val="35000"/>
                </a:schemeClr>
              </a:solidFill>
            </a:rPr>
            <a:t>w/          Relations</a:t>
          </a:r>
          <a:r>
            <a:rPr lang="en-US" sz="1200" baseline="0" dirty="0">
              <a:solidFill>
                <a:schemeClr val="tx1">
                  <a:lumMod val="65000"/>
                  <a:lumOff val="35000"/>
                </a:schemeClr>
              </a:solidFill>
            </a:rPr>
            <a:t> w/</a:t>
          </a:r>
        </a:p>
        <a:p xmlns:a="http://schemas.openxmlformats.org/drawingml/2006/main">
          <a:r>
            <a:rPr lang="en-US" sz="1200" baseline="0" dirty="0">
              <a:solidFill>
                <a:schemeClr val="tx1">
                  <a:lumMod val="65000"/>
                  <a:lumOff val="35000"/>
                </a:schemeClr>
              </a:solidFill>
            </a:rPr>
            <a:t>                                                                                               </a:t>
          </a:r>
          <a:r>
            <a:rPr lang="en-US" sz="1200" baseline="0" dirty="0" smtClean="0">
              <a:solidFill>
                <a:schemeClr val="tx1">
                  <a:lumMod val="65000"/>
                  <a:lumOff val="35000"/>
                </a:schemeClr>
              </a:solidFill>
            </a:rPr>
            <a:t>         </a:t>
          </a:r>
          <a:r>
            <a:rPr lang="en-US" sz="1200" baseline="0" dirty="0">
              <a:solidFill>
                <a:schemeClr val="tx1">
                  <a:lumMod val="65000"/>
                  <a:lumOff val="35000"/>
                </a:schemeClr>
              </a:solidFill>
            </a:rPr>
            <a:t>in Learning                                                </a:t>
          </a:r>
          <a:r>
            <a:rPr lang="en-US" sz="1200" baseline="0" dirty="0" smtClean="0">
              <a:solidFill>
                <a:schemeClr val="tx1">
                  <a:lumMod val="65000"/>
                  <a:lumOff val="35000"/>
                </a:schemeClr>
              </a:solidFill>
            </a:rPr>
            <a:t>   Adults                      </a:t>
          </a:r>
          <a:r>
            <a:rPr lang="en-US" sz="1200" baseline="0" dirty="0">
              <a:solidFill>
                <a:schemeClr val="tx1">
                  <a:lumMod val="65000"/>
                  <a:lumOff val="35000"/>
                </a:schemeClr>
              </a:solidFill>
            </a:rPr>
            <a:t>Peers</a:t>
          </a:r>
          <a:endParaRPr lang="en-US" sz="1200" dirty="0">
            <a:solidFill>
              <a:schemeClr val="tx1">
                <a:lumMod val="65000"/>
                <a:lumOff val="35000"/>
              </a:schemeClr>
            </a:solidFill>
          </a:endParaRPr>
        </a:p>
      </cdr:txBody>
    </cdr:sp>
  </cdr:relSizeAnchor>
  <cdr:relSizeAnchor xmlns:cdr="http://schemas.openxmlformats.org/drawingml/2006/chartDrawing">
    <cdr:from>
      <cdr:x>0.52586</cdr:x>
      <cdr:y>0.92538</cdr:y>
    </cdr:from>
    <cdr:to>
      <cdr:x>0.64655</cdr:x>
      <cdr:y>0.97925</cdr:y>
    </cdr:to>
    <cdr:pic>
      <cdr:nvPicPr>
        <cdr:cNvPr id="6" name="Picture 5"/>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648200" y="4734991"/>
          <a:ext cx="1066800" cy="27566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1E4FAE-663E-40B9-B9EE-E4950F54DD45}" type="datetimeFigureOut">
              <a:rPr lang="en-US" smtClean="0"/>
              <a:pPr/>
              <a:t>5/21/2015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DF3225-2BE2-405A-9281-BB5D331FEF0D}" type="slidenum">
              <a:rPr lang="en-US" smtClean="0"/>
              <a:pPr/>
              <a:t>‹#›</a:t>
            </a:fld>
            <a:endParaRPr lang="en-US" dirty="0"/>
          </a:p>
        </p:txBody>
      </p:sp>
    </p:spTree>
    <p:extLst>
      <p:ext uri="{BB962C8B-B14F-4D97-AF65-F5344CB8AC3E}">
        <p14:creationId xmlns:p14="http://schemas.microsoft.com/office/powerpoint/2010/main" val="69097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270C4-3D98-48DB-AA68-0DC75B7E0DDD}" type="datetimeFigureOut">
              <a:rPr lang="en-US" smtClean="0"/>
              <a:pPr/>
              <a:t>5/21/2015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5CC85-20F8-4662-AEB0-F7FEB8607896}" type="slidenum">
              <a:rPr lang="en-US" smtClean="0"/>
              <a:pPr/>
              <a:t>‹#›</a:t>
            </a:fld>
            <a:endParaRPr lang="en-US"/>
          </a:p>
        </p:txBody>
      </p:sp>
    </p:spTree>
    <p:extLst>
      <p:ext uri="{BB962C8B-B14F-4D97-AF65-F5344CB8AC3E}">
        <p14:creationId xmlns:p14="http://schemas.microsoft.com/office/powerpoint/2010/main" val="177958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A5CC85-20F8-4662-AEB0-F7FEB8607896}" type="slidenum">
              <a:rPr lang="en-US" smtClean="0"/>
              <a:pPr/>
              <a:t>2</a:t>
            </a:fld>
            <a:endParaRPr lang="en-US"/>
          </a:p>
        </p:txBody>
      </p:sp>
    </p:spTree>
    <p:extLst>
      <p:ext uri="{BB962C8B-B14F-4D97-AF65-F5344CB8AC3E}">
        <p14:creationId xmlns:p14="http://schemas.microsoft.com/office/powerpoint/2010/main" val="351260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BELL separate</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15</a:t>
            </a:fld>
            <a:endParaRPr lang="en-US"/>
          </a:p>
        </p:txBody>
      </p:sp>
    </p:spTree>
    <p:extLst>
      <p:ext uri="{BB962C8B-B14F-4D97-AF65-F5344CB8AC3E}">
        <p14:creationId xmlns:p14="http://schemas.microsoft.com/office/powerpoint/2010/main" val="181938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17</a:t>
            </a:fld>
            <a:endParaRPr lang="en-US"/>
          </a:p>
        </p:txBody>
      </p:sp>
    </p:spTree>
    <p:extLst>
      <p:ext uri="{BB962C8B-B14F-4D97-AF65-F5344CB8AC3E}">
        <p14:creationId xmlns:p14="http://schemas.microsoft.com/office/powerpoint/2010/main" val="2537597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6735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010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24</a:t>
            </a:fld>
            <a:endParaRPr lang="en-US"/>
          </a:p>
        </p:txBody>
      </p:sp>
    </p:spTree>
    <p:extLst>
      <p:ext uri="{BB962C8B-B14F-4D97-AF65-F5344CB8AC3E}">
        <p14:creationId xmlns:p14="http://schemas.microsoft.com/office/powerpoint/2010/main" val="1035473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overall average was created for each program; the heat map is ranked by this average. Dark green is good, white is bad, gray is missing. Red line marks benchmark of 3.</a:t>
            </a:r>
          </a:p>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26</a:t>
            </a:fld>
            <a:endParaRPr lang="en-US"/>
          </a:p>
        </p:txBody>
      </p:sp>
    </p:spTree>
    <p:extLst>
      <p:ext uri="{BB962C8B-B14F-4D97-AF65-F5344CB8AC3E}">
        <p14:creationId xmlns:p14="http://schemas.microsoft.com/office/powerpoint/2010/main" val="276013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0805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Improvement over years, particularly in “youth leadership” and “youth choice and autonomy”; highlight importance</a:t>
            </a:r>
            <a:r>
              <a:rPr lang="en-US" baseline="0" dirty="0" smtClean="0"/>
              <a:t> of having 4 different groups of youth rate programs over time, and to see quality improvements</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33</a:t>
            </a:fld>
            <a:endParaRPr lang="en-US"/>
          </a:p>
        </p:txBody>
      </p:sp>
    </p:spTree>
    <p:extLst>
      <p:ext uri="{BB962C8B-B14F-4D97-AF65-F5344CB8AC3E}">
        <p14:creationId xmlns:p14="http://schemas.microsoft.com/office/powerpoint/2010/main" val="23763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34</a:t>
            </a:fld>
            <a:endParaRPr lang="en-US"/>
          </a:p>
        </p:txBody>
      </p:sp>
    </p:spTree>
    <p:extLst>
      <p:ext uri="{BB962C8B-B14F-4D97-AF65-F5344CB8AC3E}">
        <p14:creationId xmlns:p14="http://schemas.microsoft.com/office/powerpoint/2010/main" val="1086385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36</a:t>
            </a:fld>
            <a:endParaRPr lang="en-US"/>
          </a:p>
        </p:txBody>
      </p:sp>
    </p:spTree>
    <p:extLst>
      <p:ext uri="{BB962C8B-B14F-4D97-AF65-F5344CB8AC3E}">
        <p14:creationId xmlns:p14="http://schemas.microsoft.com/office/powerpoint/2010/main" val="160998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 over. </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9116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of taking</a:t>
            </a:r>
            <a:r>
              <a:rPr lang="en-US" baseline="0" dirty="0" smtClean="0"/>
              <a:t> into account the youth perspective.</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38</a:t>
            </a:fld>
            <a:endParaRPr lang="en-US"/>
          </a:p>
        </p:txBody>
      </p:sp>
    </p:spTree>
    <p:extLst>
      <p:ext uri="{BB962C8B-B14F-4D97-AF65-F5344CB8AC3E}">
        <p14:creationId xmlns:p14="http://schemas.microsoft.com/office/powerpoint/2010/main" val="4128404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43</a:t>
            </a:fld>
            <a:endParaRPr lang="en-US"/>
          </a:p>
        </p:txBody>
      </p:sp>
    </p:spTree>
    <p:extLst>
      <p:ext uri="{BB962C8B-B14F-4D97-AF65-F5344CB8AC3E}">
        <p14:creationId xmlns:p14="http://schemas.microsoft.com/office/powerpoint/2010/main" val="1650896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519208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462457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22328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59</a:t>
            </a:fld>
            <a:endParaRPr lang="en-US"/>
          </a:p>
        </p:txBody>
      </p:sp>
    </p:spTree>
    <p:extLst>
      <p:ext uri="{BB962C8B-B14F-4D97-AF65-F5344CB8AC3E}">
        <p14:creationId xmlns:p14="http://schemas.microsoft.com/office/powerpoint/2010/main" val="427821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 over 11/12. </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1364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6</a:t>
            </a:fld>
            <a:endParaRPr lang="en-US"/>
          </a:p>
        </p:txBody>
      </p:sp>
    </p:spTree>
    <p:extLst>
      <p:ext uri="{BB962C8B-B14F-4D97-AF65-F5344CB8AC3E}">
        <p14:creationId xmlns:p14="http://schemas.microsoft.com/office/powerpoint/2010/main" val="268931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8</a:t>
            </a:fld>
            <a:endParaRPr lang="en-US"/>
          </a:p>
        </p:txBody>
      </p:sp>
    </p:spTree>
    <p:extLst>
      <p:ext uri="{BB962C8B-B14F-4D97-AF65-F5344CB8AC3E}">
        <p14:creationId xmlns:p14="http://schemas.microsoft.com/office/powerpoint/2010/main" val="199309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Add title to this slide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A5CC85-20F8-4662-AEB0-F7FEB8607896}" type="slidenum">
              <a:rPr lang="en-US" smtClean="0"/>
              <a:pPr/>
              <a:t>9</a:t>
            </a:fld>
            <a:endParaRPr lang="en-US"/>
          </a:p>
        </p:txBody>
      </p:sp>
    </p:spTree>
    <p:extLst>
      <p:ext uri="{BB962C8B-B14F-4D97-AF65-F5344CB8AC3E}">
        <p14:creationId xmlns:p14="http://schemas.microsoft.com/office/powerpoint/2010/main" val="335358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10</a:t>
            </a:fld>
            <a:endParaRPr lang="en-US"/>
          </a:p>
        </p:txBody>
      </p:sp>
    </p:spTree>
    <p:extLst>
      <p:ext uri="{BB962C8B-B14F-4D97-AF65-F5344CB8AC3E}">
        <p14:creationId xmlns:p14="http://schemas.microsoft.com/office/powerpoint/2010/main" val="333765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12</a:t>
            </a:fld>
            <a:endParaRPr lang="en-US"/>
          </a:p>
        </p:txBody>
      </p:sp>
    </p:spTree>
    <p:extLst>
      <p:ext uri="{BB962C8B-B14F-4D97-AF65-F5344CB8AC3E}">
        <p14:creationId xmlns:p14="http://schemas.microsoft.com/office/powerpoint/2010/main" val="254193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pPr/>
              <a:t>13</a:t>
            </a:fld>
            <a:endParaRPr lang="en-US"/>
          </a:p>
        </p:txBody>
      </p:sp>
    </p:spTree>
    <p:extLst>
      <p:ext uri="{BB962C8B-B14F-4D97-AF65-F5344CB8AC3E}">
        <p14:creationId xmlns:p14="http://schemas.microsoft.com/office/powerpoint/2010/main" val="1519436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181600"/>
            <a:ext cx="2152356" cy="914400"/>
          </a:xfrm>
          <a:prstGeom prst="rect">
            <a:avLst/>
          </a:prstGeom>
        </p:spPr>
      </p:pic>
      <p:pic>
        <p:nvPicPr>
          <p:cNvPr id="10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a:spLocks noGrp="1"/>
          </p:cNvSpPr>
          <p:nvPr>
            <p:ph type="ctrTitle"/>
          </p:nvPr>
        </p:nvSpPr>
        <p:spPr>
          <a:xfrm>
            <a:off x="2286000" y="1981200"/>
            <a:ext cx="6172199" cy="1470025"/>
          </a:xfrm>
        </p:spPr>
        <p:txBody>
          <a:bodyPr/>
          <a:lstStyle>
            <a:lvl1pPr algn="l">
              <a:defRPr>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05942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134859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305608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85233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9216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7009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54886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617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25808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4610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9496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34519327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69842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94011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90324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0259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2749913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3826389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330641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13245258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3849446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32063587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pPr/>
              <a:t>5/21/2015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093660-EB8A-4C24-9216-84BAD53A3AE3}" type="slidenum">
              <a:rPr lang="en-US" smtClean="0"/>
              <a:pPr/>
              <a:t>‹#›</a:t>
            </a:fld>
            <a:endParaRPr lang="en-US" dirty="0"/>
          </a:p>
        </p:txBody>
      </p:sp>
    </p:spTree>
    <p:extLst>
      <p:ext uri="{BB962C8B-B14F-4D97-AF65-F5344CB8AC3E}">
        <p14:creationId xmlns:p14="http://schemas.microsoft.com/office/powerpoint/2010/main" val="3322757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pPr/>
              <a:t>5/21/2015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pPr/>
              <a:t>‹#›</a:t>
            </a:fld>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80965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CD4DE-5306-4668-A381-53781727F51D}" type="datetimeFigureOut">
              <a:rPr lang="en-US" smtClean="0">
                <a:solidFill>
                  <a:srgbClr val="000000">
                    <a:tint val="75000"/>
                  </a:srgbClr>
                </a:solidFill>
              </a:rPr>
              <a:pPr/>
              <a:t>5/21/2015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62B95-B357-4D00-A8E2-09C1A037D55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587855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google.com/url?sa=i&amp;rct=j&amp;q=&amp;esrc=s&amp;source=images&amp;cd=&amp;cad=rja&amp;uact=8&amp;ved=0CAcQjRw&amp;url=https://www.lucidchart.com/pages/examples/iphone_mockup_tool&amp;ei=re1YVNnlA8XbmgWvr4DYBw&amp;bvm=bv.78677474,d.cWc&amp;psig=AFQjCNFjhr59cz57dyaAUj1E-U0O9Xpzaw&amp;ust=1415200515069870"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Summer Learning Community </a:t>
            </a:r>
            <a:r>
              <a:rPr lang="en-US" b="1" dirty="0"/>
              <a:t/>
            </a:r>
            <a:br>
              <a:rPr lang="en-US" b="1" dirty="0"/>
            </a:br>
            <a:r>
              <a:rPr lang="en-US" b="1" dirty="0" smtClean="0"/>
              <a:t>Evaluation Results, 2014</a:t>
            </a:r>
            <a:endParaRPr lang="en-US" b="1" dirty="0"/>
          </a:p>
        </p:txBody>
      </p:sp>
    </p:spTree>
    <p:extLst>
      <p:ext uri="{BB962C8B-B14F-4D97-AF65-F5344CB8AC3E}">
        <p14:creationId xmlns:p14="http://schemas.microsoft.com/office/powerpoint/2010/main" val="385853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Summer Learning Community Growth</a:t>
            </a:r>
            <a:endParaRPr lang="en-US" dirty="0"/>
          </a:p>
        </p:txBody>
      </p:sp>
      <p:graphicFrame>
        <p:nvGraphicFramePr>
          <p:cNvPr id="6" name="Diagram 5"/>
          <p:cNvGraphicFramePr/>
          <p:nvPr>
            <p:extLst>
              <p:ext uri="{D42A27DB-BD31-4B8C-83A1-F6EECF244321}">
                <p14:modId xmlns:p14="http://schemas.microsoft.com/office/powerpoint/2010/main" val="16126645"/>
              </p:ext>
            </p:extLst>
          </p:nvPr>
        </p:nvGraphicFramePr>
        <p:xfrm>
          <a:off x="685800" y="1143000"/>
          <a:ext cx="7696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10</a:t>
            </a:fld>
            <a:endParaRPr lang="en-US" sz="1200" dirty="0">
              <a:solidFill>
                <a:schemeClr val="tx1">
                  <a:lumMod val="65000"/>
                  <a:lumOff val="35000"/>
                </a:schemeClr>
              </a:solidFill>
            </a:endParaRPr>
          </a:p>
        </p:txBody>
      </p:sp>
      <p:sp>
        <p:nvSpPr>
          <p:cNvPr id="5" name="TextBox 4"/>
          <p:cNvSpPr txBox="1"/>
          <p:nvPr/>
        </p:nvSpPr>
        <p:spPr>
          <a:xfrm>
            <a:off x="990600" y="4648200"/>
            <a:ext cx="7543800" cy="338554"/>
          </a:xfrm>
          <a:prstGeom prst="rect">
            <a:avLst/>
          </a:prstGeom>
          <a:noFill/>
        </p:spPr>
        <p:txBody>
          <a:bodyPr wrap="square" rtlCol="0">
            <a:spAutoFit/>
          </a:bodyPr>
          <a:lstStyle/>
          <a:p>
            <a:r>
              <a:rPr lang="en-US" sz="1600" dirty="0" smtClean="0"/>
              <a:t>Growth was driven by the addition of Aligned sites and Summer School sites.</a:t>
            </a:r>
            <a:endParaRPr lang="en-US" sz="1600" dirty="0"/>
          </a:p>
        </p:txBody>
      </p:sp>
    </p:spTree>
    <p:extLst>
      <p:ext uri="{BB962C8B-B14F-4D97-AF65-F5344CB8AC3E}">
        <p14:creationId xmlns:p14="http://schemas.microsoft.com/office/powerpoint/2010/main" val="3723203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600200"/>
          </a:xfrm>
        </p:spPr>
        <p:txBody>
          <a:bodyPr>
            <a:noAutofit/>
          </a:bodyPr>
          <a:lstStyle/>
          <a:p>
            <a:pPr algn="ctr"/>
            <a:r>
              <a:rPr lang="en-US" dirty="0" smtClean="0"/>
              <a:t>Summer Learning Community</a:t>
            </a:r>
            <a:br>
              <a:rPr lang="en-US" dirty="0" smtClean="0"/>
            </a:br>
            <a:r>
              <a:rPr lang="en-US" dirty="0" smtClean="0"/>
              <a:t/>
            </a:r>
            <a:br>
              <a:rPr lang="en-US" dirty="0" smtClean="0"/>
            </a:br>
            <a:r>
              <a:rPr lang="en-US" dirty="0" smtClean="0">
                <a:solidFill>
                  <a:schemeClr val="tx2"/>
                </a:solidFill>
              </a:rPr>
              <a:t>Youth Served</a:t>
            </a:r>
            <a:endParaRPr lang="en-US" dirty="0">
              <a:solidFill>
                <a:schemeClr val="tx2"/>
              </a:solidFill>
            </a:endParaRPr>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11</a:t>
            </a:fld>
            <a:endParaRPr lang="en-US" sz="1200" dirty="0">
              <a:solidFill>
                <a:schemeClr val="tx1">
                  <a:lumMod val="65000"/>
                  <a:lumOff val="3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did we serve?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20446377"/>
              </p:ext>
            </p:extLst>
          </p:nvPr>
        </p:nvGraphicFramePr>
        <p:xfrm>
          <a:off x="1143000" y="1752600"/>
          <a:ext cx="5257800" cy="3701816"/>
        </p:xfrm>
        <a:graphic>
          <a:graphicData uri="http://schemas.openxmlformats.org/drawingml/2006/table">
            <a:tbl>
              <a:tblPr firstRow="1" bandRow="1">
                <a:tableStyleId>{5C22544A-7EE6-4342-B048-85BDC9FD1C3A}</a:tableStyleId>
              </a:tblPr>
              <a:tblGrid>
                <a:gridCol w="1905000"/>
                <a:gridCol w="3352800"/>
              </a:tblGrid>
              <a:tr h="443466">
                <a:tc>
                  <a:txBody>
                    <a:bodyPr/>
                    <a:lstStyle/>
                    <a:p>
                      <a:endParaRPr lang="en-US" dirty="0"/>
                    </a:p>
                  </a:txBody>
                  <a:tcPr anchor="ctr">
                    <a:solidFill>
                      <a:schemeClr val="bg1"/>
                    </a:solidFill>
                  </a:tcPr>
                </a:tc>
                <a:tc>
                  <a:txBody>
                    <a:bodyPr/>
                    <a:lstStyle/>
                    <a:p>
                      <a:pPr algn="ctr"/>
                      <a:r>
                        <a:rPr lang="en-US" dirty="0" smtClean="0"/>
                        <a:t>Summer</a:t>
                      </a:r>
                      <a:r>
                        <a:rPr lang="en-US" baseline="0" dirty="0" smtClean="0"/>
                        <a:t> Learning Community</a:t>
                      </a:r>
                      <a:endParaRPr lang="en-US" dirty="0"/>
                    </a:p>
                  </a:txBody>
                  <a:tcPr anchor="ctr"/>
                </a:tc>
              </a:tr>
              <a:tr h="765434">
                <a:tc>
                  <a:txBody>
                    <a:bodyPr/>
                    <a:lstStyle/>
                    <a:p>
                      <a:pPr lvl="0"/>
                      <a:r>
                        <a:rPr lang="en-US" b="1" dirty="0" smtClean="0">
                          <a:solidFill>
                            <a:schemeClr val="bg1"/>
                          </a:solidFill>
                        </a:rPr>
                        <a:t>Students</a:t>
                      </a:r>
                    </a:p>
                  </a:txBody>
                  <a:tcPr anchor="ctr">
                    <a:solidFill>
                      <a:schemeClr val="accent1"/>
                    </a:solidFill>
                  </a:tcPr>
                </a:tc>
                <a:tc>
                  <a:txBody>
                    <a:bodyPr/>
                    <a:lstStyle/>
                    <a:p>
                      <a:pPr lvl="0" algn="ctr"/>
                      <a:r>
                        <a:rPr lang="en-US" baseline="0" dirty="0" smtClean="0"/>
                        <a:t>3,504</a:t>
                      </a:r>
                      <a:endParaRPr lang="en-US" dirty="0" smtClean="0"/>
                    </a:p>
                  </a:txBody>
                  <a:tcPr anchor="ctr"/>
                </a:tc>
              </a:tr>
              <a:tr h="765434">
                <a:tc>
                  <a:txBody>
                    <a:bodyPr/>
                    <a:lstStyle/>
                    <a:p>
                      <a:pPr lvl="0"/>
                      <a:r>
                        <a:rPr lang="en-US" b="1" dirty="0" smtClean="0">
                          <a:solidFill>
                            <a:schemeClr val="bg1"/>
                          </a:solidFill>
                        </a:rPr>
                        <a:t>Gender</a:t>
                      </a:r>
                    </a:p>
                  </a:txBody>
                  <a:tcPr anchor="ctr">
                    <a:solidFill>
                      <a:schemeClr val="accent1"/>
                    </a:solidFill>
                  </a:tcPr>
                </a:tc>
                <a:tc>
                  <a:txBody>
                    <a:bodyPr/>
                    <a:lstStyle/>
                    <a:p>
                      <a:pPr lvl="0" algn="ctr"/>
                      <a:r>
                        <a:rPr lang="en-US" dirty="0" smtClean="0">
                          <a:solidFill>
                            <a:schemeClr val="tx1"/>
                          </a:solidFill>
                        </a:rPr>
                        <a:t>50.9% male</a:t>
                      </a:r>
                    </a:p>
                    <a:p>
                      <a:pPr lvl="0" algn="ctr"/>
                      <a:r>
                        <a:rPr lang="en-US" dirty="0" smtClean="0">
                          <a:solidFill>
                            <a:schemeClr val="tx1"/>
                          </a:solidFill>
                        </a:rPr>
                        <a:t>49.1% female</a:t>
                      </a:r>
                    </a:p>
                  </a:txBody>
                  <a:tcPr anchor="ctr"/>
                </a:tc>
              </a:tr>
              <a:tr h="765434">
                <a:tc>
                  <a:txBody>
                    <a:bodyPr/>
                    <a:lstStyle/>
                    <a:p>
                      <a:r>
                        <a:rPr lang="en-US" b="1" dirty="0" smtClean="0">
                          <a:solidFill>
                            <a:schemeClr val="bg1"/>
                          </a:solidFill>
                        </a:rPr>
                        <a:t>ELL</a:t>
                      </a:r>
                      <a:endParaRPr lang="en-US" b="1" dirty="0">
                        <a:solidFill>
                          <a:schemeClr val="bg1"/>
                        </a:solidFill>
                      </a:endParaRPr>
                    </a:p>
                  </a:txBody>
                  <a:tcPr anchor="ctr">
                    <a:solidFill>
                      <a:schemeClr val="accent1"/>
                    </a:solidFill>
                  </a:tcPr>
                </a:tc>
                <a:tc>
                  <a:txBody>
                    <a:bodyPr/>
                    <a:lstStyle/>
                    <a:p>
                      <a:pPr algn="ctr"/>
                      <a:r>
                        <a:rPr lang="en-US" dirty="0" smtClean="0"/>
                        <a:t>30.4% current ELL*</a:t>
                      </a:r>
                      <a:endParaRPr lang="en-US" dirty="0"/>
                    </a:p>
                  </a:txBody>
                  <a:tcPr anchor="ctr"/>
                </a:tc>
              </a:tr>
              <a:tr h="765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Grades</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K – 12</a:t>
                      </a:r>
                      <a:r>
                        <a:rPr lang="en-US" baseline="30000" dirty="0" smtClean="0"/>
                        <a:t>th</a:t>
                      </a:r>
                      <a:r>
                        <a:rPr lang="en-US" dirty="0" smtClean="0"/>
                        <a:t> </a:t>
                      </a:r>
                    </a:p>
                  </a:txBody>
                  <a:tcPr anchor="ctr"/>
                </a:tc>
              </a:tr>
            </a:tbl>
          </a:graphicData>
        </a:graphic>
      </p:graphicFrame>
      <p:sp>
        <p:nvSpPr>
          <p:cNvPr id="3" name="TextBox 2"/>
          <p:cNvSpPr txBox="1"/>
          <p:nvPr/>
        </p:nvSpPr>
        <p:spPr>
          <a:xfrm>
            <a:off x="381000" y="6248400"/>
            <a:ext cx="6400800" cy="307777"/>
          </a:xfrm>
          <a:prstGeom prst="rect">
            <a:avLst/>
          </a:prstGeom>
          <a:noFill/>
        </p:spPr>
        <p:txBody>
          <a:bodyPr wrap="square" rtlCol="0">
            <a:spAutoFit/>
          </a:bodyPr>
          <a:lstStyle/>
          <a:p>
            <a:r>
              <a:rPr lang="en-US" sz="1400" dirty="0" smtClean="0"/>
              <a:t>*ELL status known only for SLP and Summer School youth</a:t>
            </a:r>
            <a:endParaRPr lang="en-US" sz="1400" dirty="0"/>
          </a:p>
        </p:txBody>
      </p:sp>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024691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Who did we serve?</a:t>
            </a:r>
            <a:endParaRPr lang="en-US" dirty="0"/>
          </a:p>
        </p:txBody>
      </p:sp>
      <p:sp>
        <p:nvSpPr>
          <p:cNvPr id="4" name="Content Placeholder 2"/>
          <p:cNvSpPr>
            <a:spLocks noGrp="1"/>
          </p:cNvSpPr>
          <p:nvPr>
            <p:ph sz="half" idx="1"/>
          </p:nvPr>
        </p:nvSpPr>
        <p:spPr>
          <a:xfrm>
            <a:off x="762000" y="1158241"/>
            <a:ext cx="4038600" cy="594359"/>
          </a:xfrm>
        </p:spPr>
        <p:txBody>
          <a:bodyPr>
            <a:normAutofit/>
          </a:bodyPr>
          <a:lstStyle/>
          <a:p>
            <a:pPr marL="0" indent="0">
              <a:buNone/>
            </a:pPr>
            <a:r>
              <a:rPr lang="en-US" dirty="0" smtClean="0">
                <a:solidFill>
                  <a:schemeClr val="accent1"/>
                </a:solidFill>
              </a:rPr>
              <a:t>SLP</a:t>
            </a:r>
          </a:p>
        </p:txBody>
      </p:sp>
      <p:sp>
        <p:nvSpPr>
          <p:cNvPr id="5" name="Content Placeholder 3"/>
          <p:cNvSpPr txBox="1">
            <a:spLocks/>
          </p:cNvSpPr>
          <p:nvPr/>
        </p:nvSpPr>
        <p:spPr>
          <a:xfrm>
            <a:off x="5050155" y="1143000"/>
            <a:ext cx="4038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1"/>
                </a:solidFill>
              </a:rPr>
              <a:t>Aligned</a:t>
            </a:r>
          </a:p>
        </p:txBody>
      </p:sp>
      <p:graphicFrame>
        <p:nvGraphicFramePr>
          <p:cNvPr id="20" name="Chart 19"/>
          <p:cNvGraphicFramePr/>
          <p:nvPr>
            <p:extLst>
              <p:ext uri="{D42A27DB-BD31-4B8C-83A1-F6EECF244321}">
                <p14:modId xmlns:p14="http://schemas.microsoft.com/office/powerpoint/2010/main" val="105231928"/>
              </p:ext>
            </p:extLst>
          </p:nvPr>
        </p:nvGraphicFramePr>
        <p:xfrm>
          <a:off x="0" y="1676400"/>
          <a:ext cx="4572000" cy="2270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extLst>
              <p:ext uri="{D42A27DB-BD31-4B8C-83A1-F6EECF244321}">
                <p14:modId xmlns:p14="http://schemas.microsoft.com/office/powerpoint/2010/main" val="1978455639"/>
              </p:ext>
            </p:extLst>
          </p:nvPr>
        </p:nvGraphicFramePr>
        <p:xfrm>
          <a:off x="4419600" y="1600200"/>
          <a:ext cx="42672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extLst>
              <p:ext uri="{D42A27DB-BD31-4B8C-83A1-F6EECF244321}">
                <p14:modId xmlns:p14="http://schemas.microsoft.com/office/powerpoint/2010/main" val="4176526981"/>
              </p:ext>
            </p:extLst>
          </p:nvPr>
        </p:nvGraphicFramePr>
        <p:xfrm>
          <a:off x="2057400" y="4495800"/>
          <a:ext cx="4648200" cy="2362200"/>
        </p:xfrm>
        <a:graphic>
          <a:graphicData uri="http://schemas.openxmlformats.org/drawingml/2006/chart">
            <c:chart xmlns:c="http://schemas.openxmlformats.org/drawingml/2006/chart" xmlns:r="http://schemas.openxmlformats.org/officeDocument/2006/relationships" r:id="rId5"/>
          </a:graphicData>
        </a:graphic>
      </p:graphicFrame>
      <p:sp>
        <p:nvSpPr>
          <p:cNvPr id="24" name="Content Placeholder 2"/>
          <p:cNvSpPr txBox="1">
            <a:spLocks/>
          </p:cNvSpPr>
          <p:nvPr/>
        </p:nvSpPr>
        <p:spPr>
          <a:xfrm>
            <a:off x="2057400" y="4114800"/>
            <a:ext cx="480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accent1"/>
                </a:solidFill>
              </a:rPr>
              <a:t>Mandatory Summer School</a:t>
            </a:r>
          </a:p>
        </p:txBody>
      </p:sp>
      <p:sp>
        <p:nvSpPr>
          <p:cNvPr id="6" name="TextBox 5"/>
          <p:cNvSpPr txBox="1"/>
          <p:nvPr/>
        </p:nvSpPr>
        <p:spPr>
          <a:xfrm>
            <a:off x="7696200" y="2915920"/>
            <a:ext cx="914400" cy="246221"/>
          </a:xfrm>
          <a:prstGeom prst="rect">
            <a:avLst/>
          </a:prstGeom>
          <a:noFill/>
        </p:spPr>
        <p:txBody>
          <a:bodyPr wrap="square" rtlCol="0">
            <a:spAutoFit/>
          </a:bodyPr>
          <a:lstStyle/>
          <a:p>
            <a:r>
              <a:rPr lang="en-US" sz="1000" dirty="0" smtClean="0">
                <a:latin typeface="Calibri" panose="020F0502020204030204" pitchFamily="34" charset="0"/>
              </a:rPr>
              <a:t>White</a:t>
            </a:r>
            <a:endParaRPr lang="en-US" sz="1000" dirty="0">
              <a:latin typeface="Calibri" panose="020F0502020204030204" pitchFamily="34" charset="0"/>
            </a:endParaRPr>
          </a:p>
        </p:txBody>
      </p:sp>
      <p:sp>
        <p:nvSpPr>
          <p:cNvPr id="26" name="TextBox 25"/>
          <p:cNvSpPr txBox="1"/>
          <p:nvPr/>
        </p:nvSpPr>
        <p:spPr>
          <a:xfrm>
            <a:off x="3307080" y="3174904"/>
            <a:ext cx="914400" cy="246221"/>
          </a:xfrm>
          <a:prstGeom prst="rect">
            <a:avLst/>
          </a:prstGeom>
          <a:noFill/>
        </p:spPr>
        <p:txBody>
          <a:bodyPr wrap="square" rtlCol="0">
            <a:spAutoFit/>
          </a:bodyPr>
          <a:lstStyle/>
          <a:p>
            <a:r>
              <a:rPr lang="en-US" sz="1000" dirty="0" smtClean="0">
                <a:latin typeface="Calibri" panose="020F0502020204030204" pitchFamily="34" charset="0"/>
              </a:rPr>
              <a:t>White</a:t>
            </a:r>
            <a:endParaRPr lang="en-US" sz="1000" dirty="0">
              <a:latin typeface="Calibri" panose="020F0502020204030204" pitchFamily="34" charset="0"/>
            </a:endParaRPr>
          </a:p>
        </p:txBody>
      </p:sp>
      <p:sp>
        <p:nvSpPr>
          <p:cNvPr id="27" name="TextBox 26"/>
          <p:cNvSpPr txBox="1"/>
          <p:nvPr/>
        </p:nvSpPr>
        <p:spPr>
          <a:xfrm>
            <a:off x="5715000" y="5885021"/>
            <a:ext cx="914400" cy="246221"/>
          </a:xfrm>
          <a:prstGeom prst="rect">
            <a:avLst/>
          </a:prstGeom>
          <a:noFill/>
        </p:spPr>
        <p:txBody>
          <a:bodyPr wrap="square" rtlCol="0">
            <a:spAutoFit/>
          </a:bodyPr>
          <a:lstStyle/>
          <a:p>
            <a:r>
              <a:rPr lang="en-US" sz="1000" dirty="0" smtClean="0">
                <a:latin typeface="Calibri" panose="020F0502020204030204" pitchFamily="34" charset="0"/>
              </a:rPr>
              <a:t>White</a:t>
            </a:r>
            <a:endParaRPr lang="en-US" sz="1000" dirty="0">
              <a:latin typeface="Calibri" panose="020F0502020204030204" pitchFamily="34" charset="0"/>
            </a:endParaRPr>
          </a:p>
        </p:txBody>
      </p:sp>
      <p:sp>
        <p:nvSpPr>
          <p:cNvPr id="28" name="TextBox 27"/>
          <p:cNvSpPr txBox="1"/>
          <p:nvPr/>
        </p:nvSpPr>
        <p:spPr>
          <a:xfrm>
            <a:off x="5714999" y="6131242"/>
            <a:ext cx="1354455" cy="246221"/>
          </a:xfrm>
          <a:prstGeom prst="rect">
            <a:avLst/>
          </a:prstGeom>
          <a:noFill/>
        </p:spPr>
        <p:txBody>
          <a:bodyPr wrap="square" rtlCol="0">
            <a:spAutoFit/>
          </a:bodyPr>
          <a:lstStyle/>
          <a:p>
            <a:r>
              <a:rPr lang="en-US" sz="1000" dirty="0" smtClean="0">
                <a:latin typeface="Calibri" panose="020F0502020204030204" pitchFamily="34" charset="0"/>
              </a:rPr>
              <a:t>Native American</a:t>
            </a:r>
            <a:endParaRPr lang="en-US" sz="1000" dirty="0">
              <a:latin typeface="Calibri" panose="020F0502020204030204" pitchFamily="34" charset="0"/>
            </a:endParaRPr>
          </a:p>
        </p:txBody>
      </p:sp>
      <p:sp>
        <p:nvSpPr>
          <p:cNvPr id="13" name="TextBox 1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254784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676400"/>
          </a:xfrm>
        </p:spPr>
        <p:txBody>
          <a:bodyPr>
            <a:noAutofit/>
          </a:bodyPr>
          <a:lstStyle/>
          <a:p>
            <a:pPr algn="ctr"/>
            <a:r>
              <a:rPr lang="en-US" dirty="0" smtClean="0"/>
              <a:t>Summer Learning Community</a:t>
            </a:r>
            <a:br>
              <a:rPr lang="en-US" dirty="0" smtClean="0"/>
            </a:br>
            <a:r>
              <a:rPr lang="en-US" dirty="0" smtClean="0"/>
              <a:t> </a:t>
            </a:r>
            <a:br>
              <a:rPr lang="en-US" dirty="0" smtClean="0"/>
            </a:br>
            <a:r>
              <a:rPr lang="en-US" dirty="0" smtClean="0">
                <a:solidFill>
                  <a:schemeClr val="tx2"/>
                </a:solidFill>
              </a:rPr>
              <a:t>Attendance</a:t>
            </a:r>
            <a:endParaRPr lang="en-US" dirty="0">
              <a:solidFill>
                <a:schemeClr val="tx2"/>
              </a:solidFill>
            </a:endParaRPr>
          </a:p>
        </p:txBody>
      </p:sp>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14</a:t>
            </a:fld>
            <a:endParaRPr lang="en-US" sz="1200" dirty="0">
              <a:solidFill>
                <a:schemeClr val="tx1">
                  <a:lumMod val="65000"/>
                  <a:lumOff val="3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Attendance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71652987"/>
              </p:ext>
            </p:extLst>
          </p:nvPr>
        </p:nvGraphicFramePr>
        <p:xfrm>
          <a:off x="304800" y="1676400"/>
          <a:ext cx="8458200" cy="4028760"/>
        </p:xfrm>
        <a:graphic>
          <a:graphicData uri="http://schemas.openxmlformats.org/drawingml/2006/table">
            <a:tbl>
              <a:tblPr firstRow="1" bandRow="1">
                <a:tableStyleId>{5C22544A-7EE6-4342-B048-85BDC9FD1C3A}</a:tableStyleId>
              </a:tblPr>
              <a:tblGrid>
                <a:gridCol w="2114550"/>
                <a:gridCol w="2114550"/>
                <a:gridCol w="2114550"/>
                <a:gridCol w="2114550"/>
              </a:tblGrid>
              <a:tr h="567000">
                <a:tc>
                  <a:txBody>
                    <a:bodyPr/>
                    <a:lstStyle/>
                    <a:p>
                      <a:endParaRPr lang="en-US" dirty="0"/>
                    </a:p>
                  </a:txBody>
                  <a:tcPr>
                    <a:solidFill>
                      <a:schemeClr val="bg1"/>
                    </a:solidFill>
                  </a:tcPr>
                </a:tc>
                <a:tc>
                  <a:txBody>
                    <a:bodyPr/>
                    <a:lstStyle/>
                    <a:p>
                      <a:pPr algn="ctr"/>
                      <a:r>
                        <a:rPr lang="en-US" dirty="0" smtClean="0"/>
                        <a:t>SLP</a:t>
                      </a:r>
                      <a:endParaRPr lang="en-US" dirty="0"/>
                    </a:p>
                  </a:txBody>
                  <a:tcPr anchor="ctr"/>
                </a:tc>
                <a:tc>
                  <a:txBody>
                    <a:bodyPr/>
                    <a:lstStyle/>
                    <a:p>
                      <a:pPr algn="ctr"/>
                      <a:r>
                        <a:rPr lang="en-US" dirty="0" smtClean="0"/>
                        <a:t>Aligned</a:t>
                      </a:r>
                      <a:endParaRPr lang="en-US" dirty="0"/>
                    </a:p>
                  </a:txBody>
                  <a:tcPr anchor="ctr"/>
                </a:tc>
                <a:tc>
                  <a:txBody>
                    <a:bodyPr/>
                    <a:lstStyle/>
                    <a:p>
                      <a:pPr algn="ctr"/>
                      <a:r>
                        <a:rPr lang="en-US" dirty="0" smtClean="0"/>
                        <a:t>Mandatory</a:t>
                      </a:r>
                      <a:r>
                        <a:rPr lang="en-US" baseline="0" dirty="0" smtClean="0"/>
                        <a:t> Summer School</a:t>
                      </a:r>
                      <a:endParaRPr lang="en-US" dirty="0"/>
                    </a:p>
                  </a:txBody>
                  <a:tcPr anchor="ctr"/>
                </a:tc>
              </a:tr>
              <a:tr h="459900">
                <a:tc>
                  <a:txBody>
                    <a:bodyPr/>
                    <a:lstStyle/>
                    <a:p>
                      <a:r>
                        <a:rPr lang="en-US" b="1" dirty="0" smtClean="0">
                          <a:solidFill>
                            <a:schemeClr val="bg1"/>
                          </a:solidFill>
                        </a:rPr>
                        <a:t>Average Attendance</a:t>
                      </a:r>
                      <a:endParaRPr lang="en-US" b="1" dirty="0">
                        <a:solidFill>
                          <a:schemeClr val="bg1"/>
                        </a:solidFill>
                      </a:endParaRPr>
                    </a:p>
                  </a:txBody>
                  <a:tcPr anchor="ctr">
                    <a:solidFill>
                      <a:schemeClr val="accent1"/>
                    </a:solidFill>
                  </a:tcPr>
                </a:tc>
                <a:tc>
                  <a:txBody>
                    <a:bodyPr/>
                    <a:lstStyle/>
                    <a:p>
                      <a:pPr algn="ctr"/>
                      <a:r>
                        <a:rPr lang="en-US" dirty="0" smtClean="0"/>
                        <a:t>78%</a:t>
                      </a:r>
                      <a:endParaRPr lang="en-US" dirty="0"/>
                    </a:p>
                  </a:txBody>
                  <a:tcPr anchor="ctr"/>
                </a:tc>
                <a:tc>
                  <a:txBody>
                    <a:bodyPr/>
                    <a:lstStyle/>
                    <a:p>
                      <a:pPr algn="ctr"/>
                      <a:r>
                        <a:rPr lang="en-US" dirty="0" smtClean="0"/>
                        <a:t>91%</a:t>
                      </a:r>
                      <a:endParaRPr lang="en-US" dirty="0"/>
                    </a:p>
                  </a:txBody>
                  <a:tcPr anchor="ctr"/>
                </a:tc>
                <a:tc>
                  <a:txBody>
                    <a:bodyPr/>
                    <a:lstStyle/>
                    <a:p>
                      <a:pPr algn="ctr"/>
                      <a:r>
                        <a:rPr lang="en-US" dirty="0" smtClean="0"/>
                        <a:t>77%</a:t>
                      </a:r>
                      <a:endParaRPr lang="en-US" dirty="0"/>
                    </a:p>
                  </a:txBody>
                  <a:tcPr anchor="ctr"/>
                </a:tc>
              </a:tr>
              <a:tr h="459900">
                <a:tc>
                  <a:txBody>
                    <a:bodyPr/>
                    <a:lstStyle/>
                    <a:p>
                      <a:r>
                        <a:rPr lang="en-US" b="1" dirty="0" smtClean="0">
                          <a:solidFill>
                            <a:schemeClr val="bg1"/>
                          </a:solidFill>
                        </a:rPr>
                        <a:t>Program Attendance</a:t>
                      </a:r>
                      <a:r>
                        <a:rPr lang="en-US" b="1" baseline="0" dirty="0" smtClean="0">
                          <a:solidFill>
                            <a:schemeClr val="bg1"/>
                          </a:solidFill>
                        </a:rPr>
                        <a:t> Range</a:t>
                      </a:r>
                      <a:endParaRPr lang="en-US" b="1" dirty="0">
                        <a:solidFill>
                          <a:schemeClr val="bg1"/>
                        </a:solidFill>
                      </a:endParaRPr>
                    </a:p>
                  </a:txBody>
                  <a:tcPr anchor="ctr">
                    <a:solidFill>
                      <a:schemeClr val="accent1"/>
                    </a:solidFill>
                  </a:tcPr>
                </a:tc>
                <a:tc>
                  <a:txBody>
                    <a:bodyPr/>
                    <a:lstStyle/>
                    <a:p>
                      <a:pPr algn="ctr"/>
                      <a:r>
                        <a:rPr lang="en-US" dirty="0" smtClean="0"/>
                        <a:t>65% - 89%</a:t>
                      </a:r>
                      <a:endParaRPr lang="en-US" dirty="0"/>
                    </a:p>
                  </a:txBody>
                  <a:tcPr anchor="ctr"/>
                </a:tc>
                <a:tc>
                  <a:txBody>
                    <a:bodyPr/>
                    <a:lstStyle/>
                    <a:p>
                      <a:pPr algn="ctr"/>
                      <a:r>
                        <a:rPr lang="en-US" dirty="0" smtClean="0"/>
                        <a:t>69% - 100%</a:t>
                      </a:r>
                      <a:endParaRPr lang="en-US" dirty="0"/>
                    </a:p>
                  </a:txBody>
                  <a:tcPr anchor="ctr"/>
                </a:tc>
                <a:tc>
                  <a:txBody>
                    <a:bodyPr/>
                    <a:lstStyle/>
                    <a:p>
                      <a:pPr algn="ctr"/>
                      <a:r>
                        <a:rPr lang="en-US" dirty="0" smtClean="0"/>
                        <a:t>58% - 88%</a:t>
                      </a:r>
                      <a:endParaRPr lang="en-US" dirty="0"/>
                    </a:p>
                  </a:txBody>
                  <a:tcPr anchor="ctr"/>
                </a:tc>
              </a:tr>
              <a:tr h="793800">
                <a:tc>
                  <a:txBody>
                    <a:bodyPr/>
                    <a:lstStyle/>
                    <a:p>
                      <a:r>
                        <a:rPr lang="en-US" b="1" dirty="0" smtClean="0">
                          <a:solidFill>
                            <a:schemeClr val="bg1"/>
                          </a:solidFill>
                        </a:rPr>
                        <a:t>Students attending less than 50%</a:t>
                      </a:r>
                      <a:endParaRPr lang="en-US" b="1" dirty="0">
                        <a:solidFill>
                          <a:schemeClr val="bg1"/>
                        </a:solidFill>
                      </a:endParaRPr>
                    </a:p>
                  </a:txBody>
                  <a:tcPr anchor="ctr">
                    <a:solidFill>
                      <a:schemeClr val="accent1"/>
                    </a:solidFill>
                  </a:tcPr>
                </a:tc>
                <a:tc>
                  <a:txBody>
                    <a:bodyPr/>
                    <a:lstStyle/>
                    <a:p>
                      <a:pPr algn="ctr"/>
                      <a:r>
                        <a:rPr lang="en-US" dirty="0" smtClean="0"/>
                        <a:t>12.8%</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11.2%</a:t>
                      </a:r>
                      <a:endParaRPr lang="en-US" dirty="0"/>
                    </a:p>
                  </a:txBody>
                  <a:tcPr anchor="ctr"/>
                </a:tc>
              </a:tr>
              <a:tr h="459900">
                <a:tc>
                  <a:txBody>
                    <a:bodyPr/>
                    <a:lstStyle/>
                    <a:p>
                      <a:r>
                        <a:rPr lang="en-US" b="1" dirty="0" smtClean="0">
                          <a:solidFill>
                            <a:schemeClr val="bg1"/>
                          </a:solidFill>
                        </a:rPr>
                        <a:t>No Show Rate</a:t>
                      </a:r>
                      <a:r>
                        <a:rPr lang="en-US" b="1" baseline="30000" dirty="0" smtClean="0">
                          <a:solidFill>
                            <a:schemeClr val="bg1"/>
                          </a:solidFill>
                        </a:rPr>
                        <a:t>1</a:t>
                      </a:r>
                      <a:endParaRPr lang="en-US" b="1" baseline="30000" dirty="0">
                        <a:solidFill>
                          <a:schemeClr val="bg1"/>
                        </a:solidFill>
                      </a:endParaRPr>
                    </a:p>
                  </a:txBody>
                  <a:tcPr anchor="ctr">
                    <a:solidFill>
                      <a:schemeClr val="accent1"/>
                    </a:solidFill>
                  </a:tcPr>
                </a:tc>
                <a:tc>
                  <a:txBody>
                    <a:bodyPr/>
                    <a:lstStyle/>
                    <a:p>
                      <a:pPr algn="ctr"/>
                      <a:r>
                        <a:rPr lang="en-US" dirty="0" smtClean="0"/>
                        <a:t>26.1%</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42.5%</a:t>
                      </a:r>
                      <a:endParaRPr lang="en-US" dirty="0"/>
                    </a:p>
                  </a:txBody>
                  <a:tcPr anchor="ctr"/>
                </a:tc>
              </a:tr>
              <a:tr h="459900">
                <a:tc>
                  <a:txBody>
                    <a:bodyPr/>
                    <a:lstStyle/>
                    <a:p>
                      <a:r>
                        <a:rPr lang="en-US" b="1" dirty="0" smtClean="0">
                          <a:solidFill>
                            <a:schemeClr val="bg1"/>
                          </a:solidFill>
                        </a:rPr>
                        <a:t>Drop Outs</a:t>
                      </a:r>
                      <a:r>
                        <a:rPr lang="en-US" b="1" baseline="30000" dirty="0" smtClean="0">
                          <a:solidFill>
                            <a:schemeClr val="bg1"/>
                          </a:solidFill>
                        </a:rPr>
                        <a:t>2</a:t>
                      </a:r>
                      <a:endParaRPr lang="en-US" b="1" baseline="30000" dirty="0">
                        <a:solidFill>
                          <a:schemeClr val="bg1"/>
                        </a:solidFill>
                      </a:endParaRPr>
                    </a:p>
                  </a:txBody>
                  <a:tcPr anchor="ctr">
                    <a:solidFill>
                      <a:schemeClr val="accent1"/>
                    </a:solidFill>
                  </a:tcPr>
                </a:tc>
                <a:tc>
                  <a:txBody>
                    <a:bodyPr/>
                    <a:lstStyle/>
                    <a:p>
                      <a:pPr algn="ctr"/>
                      <a:r>
                        <a:rPr lang="en-US" dirty="0" smtClean="0"/>
                        <a:t>5.9%</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4.9%</a:t>
                      </a:r>
                      <a:endParaRPr lang="en-US" dirty="0"/>
                    </a:p>
                  </a:txBody>
                  <a:tcPr anchor="ctr"/>
                </a:tc>
              </a:tr>
            </a:tbl>
          </a:graphicData>
        </a:graphic>
      </p:graphicFrame>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15</a:t>
            </a:fld>
            <a:endParaRPr lang="en-US" sz="1200" dirty="0">
              <a:solidFill>
                <a:schemeClr val="tx1">
                  <a:lumMod val="65000"/>
                  <a:lumOff val="35000"/>
                </a:schemeClr>
              </a:solidFill>
            </a:endParaRPr>
          </a:p>
        </p:txBody>
      </p:sp>
      <p:sp>
        <p:nvSpPr>
          <p:cNvPr id="5" name="TextBox 4"/>
          <p:cNvSpPr txBox="1"/>
          <p:nvPr/>
        </p:nvSpPr>
        <p:spPr>
          <a:xfrm>
            <a:off x="0" y="6096000"/>
            <a:ext cx="6781800" cy="523220"/>
          </a:xfrm>
          <a:prstGeom prst="rect">
            <a:avLst/>
          </a:prstGeom>
          <a:noFill/>
        </p:spPr>
        <p:txBody>
          <a:bodyPr wrap="square" rtlCol="0">
            <a:spAutoFit/>
          </a:bodyPr>
          <a:lstStyle/>
          <a:p>
            <a:r>
              <a:rPr lang="en-US" sz="1400" baseline="30000" dirty="0" smtClean="0"/>
              <a:t>1</a:t>
            </a:r>
            <a:r>
              <a:rPr lang="en-US" sz="1400" dirty="0" smtClean="0"/>
              <a:t>Calculation: (# students attending 0 days) / (# students recruited)</a:t>
            </a:r>
          </a:p>
          <a:p>
            <a:r>
              <a:rPr lang="en-US" sz="1400" baseline="30000" dirty="0" smtClean="0"/>
              <a:t>2</a:t>
            </a:r>
            <a:r>
              <a:rPr lang="en-US" sz="1400" dirty="0" smtClean="0"/>
              <a:t>Calculation: (# students attending 1-5 days) / (# students attending at least 1 day) </a:t>
            </a:r>
            <a:endParaRPr lang="en-US" sz="1400" dirty="0"/>
          </a:p>
        </p:txBody>
      </p:sp>
    </p:spTree>
    <p:extLst>
      <p:ext uri="{BB962C8B-B14F-4D97-AF65-F5344CB8AC3E}">
        <p14:creationId xmlns:p14="http://schemas.microsoft.com/office/powerpoint/2010/main" val="250782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8600" y="533400"/>
            <a:ext cx="8624048" cy="4724400"/>
          </a:xfrm>
          <a:prstGeom prst="rect">
            <a:avLst/>
          </a:prstGeom>
        </p:spPr>
      </p:pic>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16</a:t>
            </a:fld>
            <a:endParaRPr lang="en-US" sz="1200" dirty="0">
              <a:solidFill>
                <a:schemeClr val="tx1">
                  <a:lumMod val="65000"/>
                  <a:lumOff val="35000"/>
                </a:schemeClr>
              </a:solidFill>
            </a:endParaRPr>
          </a:p>
        </p:txBody>
      </p:sp>
      <p:sp>
        <p:nvSpPr>
          <p:cNvPr id="4" name="TextBox 3"/>
          <p:cNvSpPr txBox="1"/>
          <p:nvPr/>
        </p:nvSpPr>
        <p:spPr>
          <a:xfrm>
            <a:off x="381000" y="5486400"/>
            <a:ext cx="8305800" cy="523220"/>
          </a:xfrm>
          <a:prstGeom prst="rect">
            <a:avLst/>
          </a:prstGeom>
          <a:noFill/>
        </p:spPr>
        <p:txBody>
          <a:bodyPr wrap="square" rtlCol="0">
            <a:spAutoFit/>
          </a:bodyPr>
          <a:lstStyle/>
          <a:p>
            <a:r>
              <a:rPr lang="en-US" sz="1400" dirty="0" smtClean="0"/>
              <a:t>Differences in program type and in student population served should be taken into consideration when comparing attendance rates of the three program cohorts.</a:t>
            </a:r>
            <a:endParaRPr lang="en-US" sz="1400" dirty="0"/>
          </a:p>
        </p:txBody>
      </p:sp>
    </p:spTree>
    <p:extLst>
      <p:ext uri="{BB962C8B-B14F-4D97-AF65-F5344CB8AC3E}">
        <p14:creationId xmlns:p14="http://schemas.microsoft.com/office/powerpoint/2010/main" val="3952404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371600" y="304800"/>
            <a:ext cx="6248400" cy="5515756"/>
          </a:xfrm>
          <a:prstGeom prst="rect">
            <a:avLst/>
          </a:prstGeom>
        </p:spPr>
      </p:pic>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17</a:t>
            </a:fld>
            <a:endParaRPr lang="en-US" sz="1200" dirty="0">
              <a:solidFill>
                <a:schemeClr val="tx1">
                  <a:lumMod val="65000"/>
                  <a:lumOff val="35000"/>
                </a:schemeClr>
              </a:solidFill>
            </a:endParaRPr>
          </a:p>
        </p:txBody>
      </p:sp>
      <p:sp>
        <p:nvSpPr>
          <p:cNvPr id="5" name="TextBox 4"/>
          <p:cNvSpPr txBox="1"/>
          <p:nvPr/>
        </p:nvSpPr>
        <p:spPr>
          <a:xfrm>
            <a:off x="2514600" y="5943600"/>
            <a:ext cx="3962400" cy="523220"/>
          </a:xfrm>
          <a:prstGeom prst="rect">
            <a:avLst/>
          </a:prstGeom>
          <a:noFill/>
        </p:spPr>
        <p:txBody>
          <a:bodyPr wrap="square" rtlCol="0">
            <a:spAutoFit/>
          </a:bodyPr>
          <a:lstStyle/>
          <a:p>
            <a:r>
              <a:rPr lang="en-US" sz="1400" dirty="0" smtClean="0"/>
              <a:t>Attendance rates have remained fairly constant for the SLP cohort of programs across years.</a:t>
            </a:r>
            <a:endParaRPr lang="en-US" sz="1400" dirty="0"/>
          </a:p>
        </p:txBody>
      </p:sp>
    </p:spTree>
    <p:extLst>
      <p:ext uri="{BB962C8B-B14F-4D97-AF65-F5344CB8AC3E}">
        <p14:creationId xmlns:p14="http://schemas.microsoft.com/office/powerpoint/2010/main" val="4114511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Items to Consider</a:t>
            </a:r>
            <a:endParaRPr lang="en-US" dirty="0"/>
          </a:p>
        </p:txBody>
      </p:sp>
      <p:sp>
        <p:nvSpPr>
          <p:cNvPr id="5" name="Content Placeholder 4"/>
          <p:cNvSpPr>
            <a:spLocks noGrp="1"/>
          </p:cNvSpPr>
          <p:nvPr>
            <p:ph idx="1"/>
          </p:nvPr>
        </p:nvSpPr>
        <p:spPr/>
        <p:txBody>
          <a:bodyPr/>
          <a:lstStyle/>
          <a:p>
            <a:r>
              <a:rPr lang="en-US" dirty="0" smtClean="0"/>
              <a:t>What strategies can programs use to lower no-show rates?</a:t>
            </a:r>
          </a:p>
          <a:p>
            <a:endParaRPr lang="en-US" dirty="0" smtClean="0"/>
          </a:p>
          <a:p>
            <a:r>
              <a:rPr lang="en-US" dirty="0" smtClean="0"/>
              <a:t>How can programs ensure high attendance rates?</a:t>
            </a:r>
          </a:p>
          <a:p>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69869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2514600"/>
          </a:xfrm>
        </p:spPr>
        <p:txBody>
          <a:bodyPr>
            <a:noAutofit/>
          </a:bodyPr>
          <a:lstStyle/>
          <a:p>
            <a:pPr algn="ctr"/>
            <a:r>
              <a:rPr lang="en-US" dirty="0" smtClean="0"/>
              <a:t>Summer Learning Community </a:t>
            </a:r>
            <a:br>
              <a:rPr lang="en-US" dirty="0" smtClean="0"/>
            </a:br>
            <a:r>
              <a:rPr lang="en-US" dirty="0" smtClean="0"/>
              <a:t/>
            </a:r>
            <a:br>
              <a:rPr lang="en-US" dirty="0" smtClean="0"/>
            </a:br>
            <a:r>
              <a:rPr lang="en-US" dirty="0" smtClean="0">
                <a:solidFill>
                  <a:schemeClr val="tx2"/>
                </a:solidFill>
              </a:rPr>
              <a:t>Program Quality:</a:t>
            </a:r>
            <a:br>
              <a:rPr lang="en-US" dirty="0" smtClean="0">
                <a:solidFill>
                  <a:schemeClr val="tx2"/>
                </a:solidFill>
              </a:rPr>
            </a:br>
            <a:r>
              <a:rPr lang="en-US" dirty="0" smtClean="0">
                <a:solidFill>
                  <a:schemeClr val="tx2"/>
                </a:solidFill>
              </a:rPr>
              <a:t>Third party observer perspective</a:t>
            </a:r>
            <a:endParaRPr lang="en-US" dirty="0">
              <a:solidFill>
                <a:schemeClr val="tx2"/>
              </a:solidFill>
            </a:endParaRPr>
          </a:p>
        </p:txBody>
      </p:sp>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19</a:t>
            </a:fld>
            <a:endParaRPr lang="en-US" sz="1200"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417638"/>
            <a:ext cx="8229600" cy="5059362"/>
          </a:xfrm>
        </p:spPr>
        <p:txBody>
          <a:bodyPr>
            <a:normAutofit fontScale="92500" lnSpcReduction="20000"/>
          </a:bodyPr>
          <a:lstStyle/>
          <a:p>
            <a:pPr>
              <a:spcAft>
                <a:spcPts val="600"/>
              </a:spcAft>
              <a:buNone/>
            </a:pPr>
            <a:r>
              <a:rPr lang="en-US" sz="2400" dirty="0" smtClean="0"/>
              <a:t>Overview				 </a:t>
            </a:r>
            <a:r>
              <a:rPr lang="en-US" sz="2100" dirty="0" smtClean="0"/>
              <a:t>3</a:t>
            </a:r>
          </a:p>
          <a:p>
            <a:pPr>
              <a:spcAft>
                <a:spcPts val="600"/>
              </a:spcAft>
              <a:buNone/>
            </a:pPr>
            <a:r>
              <a:rPr lang="en-US" sz="2400" dirty="0" smtClean="0"/>
              <a:t>Who did we serve?			</a:t>
            </a:r>
            <a:r>
              <a:rPr lang="en-US" sz="2100" dirty="0" smtClean="0"/>
              <a:t>11</a:t>
            </a:r>
          </a:p>
          <a:p>
            <a:pPr>
              <a:spcAft>
                <a:spcPts val="600"/>
              </a:spcAft>
              <a:buNone/>
            </a:pPr>
            <a:r>
              <a:rPr lang="en-US" sz="2400" dirty="0" smtClean="0"/>
              <a:t>Attendance				</a:t>
            </a:r>
            <a:r>
              <a:rPr lang="en-US" sz="2100" dirty="0" smtClean="0"/>
              <a:t>14</a:t>
            </a:r>
          </a:p>
          <a:p>
            <a:pPr>
              <a:spcAft>
                <a:spcPts val="600"/>
              </a:spcAft>
              <a:buNone/>
            </a:pPr>
            <a:r>
              <a:rPr lang="en-US" sz="2400" dirty="0" smtClean="0"/>
              <a:t>Program Quality			</a:t>
            </a:r>
          </a:p>
          <a:p>
            <a:pPr lvl="1">
              <a:spcAft>
                <a:spcPts val="600"/>
              </a:spcAft>
              <a:buNone/>
            </a:pPr>
            <a:r>
              <a:rPr lang="en-US" sz="2000" dirty="0" smtClean="0"/>
              <a:t>Third party observer perspective	19</a:t>
            </a:r>
          </a:p>
          <a:p>
            <a:pPr lvl="1">
              <a:spcAft>
                <a:spcPts val="600"/>
              </a:spcAft>
              <a:buNone/>
            </a:pPr>
            <a:r>
              <a:rPr lang="en-US" sz="2000" dirty="0" smtClean="0"/>
              <a:t>Youth perspective			</a:t>
            </a:r>
            <a:r>
              <a:rPr lang="en-US" sz="2000" dirty="0"/>
              <a:t>3</a:t>
            </a:r>
            <a:r>
              <a:rPr lang="en-US" sz="2000" dirty="0" smtClean="0"/>
              <a:t>0</a:t>
            </a:r>
          </a:p>
          <a:p>
            <a:pPr>
              <a:spcAft>
                <a:spcPts val="600"/>
              </a:spcAft>
              <a:buNone/>
            </a:pPr>
            <a:r>
              <a:rPr lang="en-US" sz="2400" dirty="0" smtClean="0"/>
              <a:t>Student Skill Growth</a:t>
            </a:r>
          </a:p>
          <a:p>
            <a:pPr lvl="1">
              <a:spcAft>
                <a:spcPts val="600"/>
              </a:spcAft>
              <a:buNone/>
            </a:pPr>
            <a:r>
              <a:rPr lang="en-US" sz="2000" dirty="0" smtClean="0"/>
              <a:t>Teacher perspective			41</a:t>
            </a:r>
          </a:p>
          <a:p>
            <a:pPr lvl="1">
              <a:spcAft>
                <a:spcPts val="600"/>
              </a:spcAft>
              <a:buNone/>
            </a:pPr>
            <a:r>
              <a:rPr lang="en-US" sz="2000" dirty="0" smtClean="0"/>
              <a:t>Youth perspective			48</a:t>
            </a:r>
          </a:p>
          <a:p>
            <a:pPr>
              <a:spcAft>
                <a:spcPts val="600"/>
              </a:spcAft>
              <a:buNone/>
            </a:pPr>
            <a:r>
              <a:rPr lang="en-US" sz="2400" dirty="0" smtClean="0"/>
              <a:t>Impact of Training			</a:t>
            </a:r>
            <a:r>
              <a:rPr lang="en-US" sz="2100" dirty="0" smtClean="0"/>
              <a:t>57</a:t>
            </a:r>
          </a:p>
          <a:p>
            <a:pPr>
              <a:spcAft>
                <a:spcPts val="600"/>
              </a:spcAft>
              <a:buNone/>
            </a:pPr>
            <a:r>
              <a:rPr lang="en-US" sz="2400" dirty="0" smtClean="0"/>
              <a:t>Summary				</a:t>
            </a:r>
            <a:r>
              <a:rPr lang="en-US" sz="2100" dirty="0" smtClean="0"/>
              <a:t>60</a:t>
            </a:r>
          </a:p>
          <a:p>
            <a:pPr>
              <a:spcAft>
                <a:spcPts val="600"/>
              </a:spcAft>
              <a:buNone/>
            </a:pPr>
            <a:r>
              <a:rPr lang="en-US" sz="2400" dirty="0" smtClean="0"/>
              <a:t>Partners</a:t>
            </a:r>
            <a:r>
              <a:rPr lang="en-US" sz="2100" dirty="0" smtClean="0"/>
              <a:t>				61</a:t>
            </a:r>
            <a:endParaRPr lang="en-US" sz="2100" dirty="0"/>
          </a:p>
        </p:txBody>
      </p:sp>
    </p:spTree>
    <p:extLst>
      <p:ext uri="{BB962C8B-B14F-4D97-AF65-F5344CB8AC3E}">
        <p14:creationId xmlns:p14="http://schemas.microsoft.com/office/powerpoint/2010/main" val="976490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Quality: Third Party Perspective</a:t>
            </a:r>
            <a:endParaRPr lang="en-US" dirty="0"/>
          </a:p>
        </p:txBody>
      </p:sp>
      <p:sp>
        <p:nvSpPr>
          <p:cNvPr id="3" name="Content Placeholder 2"/>
          <p:cNvSpPr>
            <a:spLocks noGrp="1"/>
          </p:cNvSpPr>
          <p:nvPr>
            <p:ph idx="1"/>
          </p:nvPr>
        </p:nvSpPr>
        <p:spPr/>
        <p:txBody>
          <a:bodyPr/>
          <a:lstStyle/>
          <a:p>
            <a:r>
              <a:rPr lang="en-US" dirty="0" smtClean="0"/>
              <a:t>The Assessment of Program Practices Tool (APT) by the National Institute on Out of School Time (NIOST) is used by third party observers to rate aspects of program quality.</a:t>
            </a:r>
          </a:p>
          <a:p>
            <a:pPr>
              <a:buNone/>
            </a:pPr>
            <a:endParaRPr lang="en-US" dirty="0" smtClean="0"/>
          </a:p>
          <a:p>
            <a:r>
              <a:rPr lang="en-US" dirty="0" smtClean="0"/>
              <a:t>A score of 3 on a domain is considered the benchmark, meaning the quality practice is observed “most of the time.”</a:t>
            </a:r>
          </a:p>
          <a:p>
            <a:endParaRPr lang="en-US" dirty="0" smtClean="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23171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8361664" cy="5715000"/>
          </a:xfrm>
          <a:prstGeom prst="rect">
            <a:avLst/>
          </a:prstGeom>
        </p:spPr>
      </p:pic>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21</a:t>
            </a:fld>
            <a:endParaRPr lang="en-US" sz="1200" dirty="0">
              <a:solidFill>
                <a:schemeClr val="tx1">
                  <a:lumMod val="65000"/>
                  <a:lumOff val="35000"/>
                </a:schemeClr>
              </a:solidFill>
            </a:endParaRPr>
          </a:p>
        </p:txBody>
      </p:sp>
      <p:sp>
        <p:nvSpPr>
          <p:cNvPr id="4" name="TextBox 3"/>
          <p:cNvSpPr txBox="1"/>
          <p:nvPr/>
        </p:nvSpPr>
        <p:spPr>
          <a:xfrm>
            <a:off x="457200" y="5943600"/>
            <a:ext cx="7772400" cy="307777"/>
          </a:xfrm>
          <a:prstGeom prst="rect">
            <a:avLst/>
          </a:prstGeom>
          <a:noFill/>
        </p:spPr>
        <p:txBody>
          <a:bodyPr wrap="square" rtlCol="0">
            <a:spAutoFit/>
          </a:bodyPr>
          <a:lstStyle/>
          <a:p>
            <a:r>
              <a:rPr lang="en-US" sz="1400" dirty="0" smtClean="0"/>
              <a:t>All three cohorts are performing just at or above the benchmark for all 15 domains.</a:t>
            </a:r>
            <a:endParaRPr lang="en-US" sz="1400" dirty="0"/>
          </a:p>
        </p:txBody>
      </p:sp>
    </p:spTree>
    <p:extLst>
      <p:ext uri="{BB962C8B-B14F-4D97-AF65-F5344CB8AC3E}">
        <p14:creationId xmlns:p14="http://schemas.microsoft.com/office/powerpoint/2010/main" val="3041537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943600"/>
            <a:ext cx="7193659" cy="738664"/>
          </a:xfrm>
          <a:prstGeom prst="rect">
            <a:avLst/>
          </a:prstGeom>
          <a:noFill/>
        </p:spPr>
        <p:txBody>
          <a:bodyPr wrap="square" rtlCol="0">
            <a:spAutoFit/>
          </a:bodyPr>
          <a:lstStyle/>
          <a:p>
            <a:r>
              <a:rPr lang="en-US" sz="1400" dirty="0">
                <a:solidFill>
                  <a:srgbClr val="000000"/>
                </a:solidFill>
              </a:rPr>
              <a:t>T</a:t>
            </a:r>
            <a:r>
              <a:rPr lang="en-US" sz="1400" dirty="0" smtClean="0">
                <a:solidFill>
                  <a:srgbClr val="000000"/>
                </a:solidFill>
              </a:rPr>
              <a:t>he 2014 Summer Learning Community is at or exceeding the program quality benchmark for all program quality areas measured by the APT, and has seen overall improvement from 2013.</a:t>
            </a:r>
            <a:endParaRPr lang="en-US" sz="1400" dirty="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8259"/>
            <a:ext cx="8594583" cy="5791200"/>
          </a:xfrm>
          <a:prstGeom prst="rect">
            <a:avLst/>
          </a:prstGeom>
        </p:spPr>
      </p:pic>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260214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quality results on the PRISM</a:t>
            </a:r>
            <a:endParaRPr lang="en-US" dirty="0"/>
          </a:p>
        </p:txBody>
      </p:sp>
      <p:sp>
        <p:nvSpPr>
          <p:cNvPr id="3" name="Content Placeholder 2"/>
          <p:cNvSpPr>
            <a:spLocks noGrp="1"/>
          </p:cNvSpPr>
          <p:nvPr>
            <p:ph idx="1"/>
          </p:nvPr>
        </p:nvSpPr>
        <p:spPr/>
        <p:txBody>
          <a:bodyPr>
            <a:normAutofit lnSpcReduction="10000"/>
          </a:bodyPr>
          <a:lstStyle/>
          <a:p>
            <a:r>
              <a:rPr lang="en-US" dirty="0" smtClean="0"/>
              <a:t>To make the results more digestible for program providers, domains from the APT and SAYO Y are grouped into three broad categories on their program’s PRISM report:</a:t>
            </a:r>
          </a:p>
          <a:p>
            <a:pPr lvl="1"/>
            <a:r>
              <a:rPr lang="en-US" dirty="0" smtClean="0"/>
              <a:t>Program organization and structure</a:t>
            </a:r>
          </a:p>
          <a:p>
            <a:pPr lvl="1"/>
            <a:r>
              <a:rPr lang="en-US" dirty="0" smtClean="0"/>
              <a:t>Supportive environment</a:t>
            </a:r>
          </a:p>
          <a:p>
            <a:pPr lvl="1"/>
            <a:r>
              <a:rPr lang="en-US" dirty="0" smtClean="0"/>
              <a:t>Engagement in activities and learning</a:t>
            </a:r>
          </a:p>
          <a:p>
            <a:pPr lvl="1">
              <a:buNone/>
            </a:pPr>
            <a:endParaRPr lang="en-US" dirty="0" smtClean="0"/>
          </a:p>
          <a:p>
            <a:r>
              <a:rPr lang="en-US" dirty="0" smtClean="0"/>
              <a:t>An “O” for “observer” indicates an APT item</a:t>
            </a:r>
          </a:p>
          <a:p>
            <a:r>
              <a:rPr lang="en-US" dirty="0" smtClean="0"/>
              <a:t>A “Y” for “youth” indicates a SAYO Y item</a:t>
            </a:r>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r>
              <a:rPr lang="en-US" sz="1200" dirty="0" smtClean="0">
                <a:solidFill>
                  <a:schemeClr val="tx1">
                    <a:lumMod val="65000"/>
                    <a:lumOff val="35000"/>
                  </a:schemeClr>
                </a:solidFil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8200"/>
            <a:ext cx="7924800" cy="5001640"/>
          </a:xfrm>
          <a:prstGeom prst="rect">
            <a:avLst/>
          </a:prstGeom>
        </p:spPr>
      </p:pic>
      <p:sp>
        <p:nvSpPr>
          <p:cNvPr id="7" name="Title 5"/>
          <p:cNvSpPr>
            <a:spLocks noGrp="1"/>
          </p:cNvSpPr>
          <p:nvPr>
            <p:ph type="title"/>
          </p:nvPr>
        </p:nvSpPr>
        <p:spPr>
          <a:xfrm>
            <a:off x="457200" y="0"/>
            <a:ext cx="8229600" cy="1143000"/>
          </a:xfrm>
        </p:spPr>
        <p:txBody>
          <a:bodyPr/>
          <a:lstStyle/>
          <a:p>
            <a:r>
              <a:rPr lang="en-US" dirty="0" smtClean="0"/>
              <a:t>PRISM</a:t>
            </a:r>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24</a:t>
            </a:fld>
            <a:endParaRPr lang="en-US" sz="1200" dirty="0">
              <a:solidFill>
                <a:schemeClr val="tx1">
                  <a:lumMod val="65000"/>
                  <a:lumOff val="35000"/>
                </a:schemeClr>
              </a:solidFill>
            </a:endParaRPr>
          </a:p>
        </p:txBody>
      </p:sp>
      <p:sp>
        <p:nvSpPr>
          <p:cNvPr id="5" name="TextBox 4"/>
          <p:cNvSpPr txBox="1"/>
          <p:nvPr/>
        </p:nvSpPr>
        <p:spPr>
          <a:xfrm>
            <a:off x="381000" y="5943600"/>
            <a:ext cx="7391400" cy="738664"/>
          </a:xfrm>
          <a:prstGeom prst="rect">
            <a:avLst/>
          </a:prstGeom>
          <a:noFill/>
        </p:spPr>
        <p:txBody>
          <a:bodyPr wrap="square" rtlCol="0">
            <a:spAutoFit/>
          </a:bodyPr>
          <a:lstStyle/>
          <a:p>
            <a:r>
              <a:rPr lang="en-US" sz="1400" dirty="0" smtClean="0"/>
              <a:t>An example of how APT results (indicated by an “O” for “observer”) and SAYO Y results (indicated by a “Y” for “youth”) are grouped into three categories on a program’s PRISM report. Comparisons to their cohort, all programs, and their prior years’ score are provided.</a:t>
            </a:r>
            <a:endParaRPr lang="en-US" sz="1400" dirty="0"/>
          </a:p>
        </p:txBody>
      </p:sp>
    </p:spTree>
    <p:extLst>
      <p:ext uri="{BB962C8B-B14F-4D97-AF65-F5344CB8AC3E}">
        <p14:creationId xmlns:p14="http://schemas.microsoft.com/office/powerpoint/2010/main" val="222618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Highlighting APT Program Quality Trends</a:t>
            </a:r>
            <a:endParaRPr lang="en-US" dirty="0"/>
          </a:p>
        </p:txBody>
      </p:sp>
      <p:sp>
        <p:nvSpPr>
          <p:cNvPr id="3" name="Content Placeholder 2"/>
          <p:cNvSpPr>
            <a:spLocks noGrp="1"/>
          </p:cNvSpPr>
          <p:nvPr>
            <p:ph idx="1"/>
          </p:nvPr>
        </p:nvSpPr>
        <p:spPr/>
        <p:txBody>
          <a:bodyPr>
            <a:normAutofit fontScale="85000" lnSpcReduction="10000"/>
          </a:bodyPr>
          <a:lstStyle/>
          <a:p>
            <a:pPr>
              <a:spcAft>
                <a:spcPts val="1200"/>
              </a:spcAft>
            </a:pPr>
            <a:r>
              <a:rPr lang="en-US" dirty="0" smtClean="0"/>
              <a:t>Heat maps were created to visualize the entire summer learning community’s data together (shown on the following slides).</a:t>
            </a:r>
          </a:p>
          <a:p>
            <a:pPr>
              <a:spcAft>
                <a:spcPts val="1200"/>
              </a:spcAft>
            </a:pPr>
            <a:r>
              <a:rPr lang="en-US" dirty="0" smtClean="0"/>
              <a:t>Each row represents an individual program.</a:t>
            </a:r>
          </a:p>
          <a:p>
            <a:pPr>
              <a:spcAft>
                <a:spcPts val="1200"/>
              </a:spcAft>
            </a:pPr>
            <a:r>
              <a:rPr lang="en-US" dirty="0" smtClean="0"/>
              <a:t>Dark green indicates the best score (4) and white indicates the lowest score (1). Gray indicates a missing value.</a:t>
            </a:r>
          </a:p>
          <a:p>
            <a:pPr>
              <a:spcAft>
                <a:spcPts val="1200"/>
              </a:spcAft>
            </a:pPr>
            <a:r>
              <a:rPr lang="en-US" dirty="0" smtClean="0"/>
              <a:t>Areas of common strengths and challenges are easily identified, as well as programs performing well across the board. This information is used to inform Peer Learning Communities and Best Practice sharing.</a:t>
            </a:r>
          </a:p>
        </p:txBody>
      </p:sp>
      <p:sp>
        <p:nvSpPr>
          <p:cNvPr id="4" name="TextBox 3"/>
          <p:cNvSpPr txBox="1"/>
          <p:nvPr/>
        </p:nvSpPr>
        <p:spPr>
          <a:xfrm>
            <a:off x="8763000" y="6581001"/>
            <a:ext cx="381000" cy="276999"/>
          </a:xfrm>
          <a:prstGeom prst="rect">
            <a:avLst/>
          </a:prstGeom>
          <a:noFill/>
        </p:spPr>
        <p:txBody>
          <a:bodyPr wrap="square" rtlCol="0">
            <a:spAutoFit/>
          </a:bodyPr>
          <a:lstStyle/>
          <a:p>
            <a:r>
              <a:rPr lang="en-US" sz="1200" dirty="0" smtClean="0">
                <a:solidFill>
                  <a:schemeClr val="tx1">
                    <a:lumMod val="65000"/>
                    <a:lumOff val="35000"/>
                  </a:schemeClr>
                </a:solidFill>
              </a:rPr>
              <a:t>25</a:t>
            </a:r>
            <a:endParaRPr lang="en-US" sz="1200" dirty="0">
              <a:solidFill>
                <a:schemeClr val="tx1">
                  <a:lumMod val="65000"/>
                  <a:lumOff val="3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4400" y="838200"/>
            <a:ext cx="3886200" cy="3693319"/>
          </a:xfrm>
          <a:prstGeom prst="rect">
            <a:avLst/>
          </a:prstGeom>
        </p:spPr>
        <p:txBody>
          <a:bodyPr wrap="square">
            <a:spAutoFit/>
          </a:bodyPr>
          <a:lstStyle/>
          <a:p>
            <a:r>
              <a:rPr lang="en-US" dirty="0" smtClean="0">
                <a:solidFill>
                  <a:schemeClr val="accent1"/>
                </a:solidFill>
              </a:rPr>
              <a:t>APT:</a:t>
            </a:r>
          </a:p>
          <a:p>
            <a:r>
              <a:rPr lang="en-US" dirty="0" smtClean="0">
                <a:solidFill>
                  <a:schemeClr val="accent1"/>
                </a:solidFill>
              </a:rPr>
              <a:t>Program Organization and Structure</a:t>
            </a:r>
          </a:p>
          <a:p>
            <a:endParaRPr lang="en-US" dirty="0" smtClean="0">
              <a:solidFill>
                <a:schemeClr val="accent1"/>
              </a:solidFill>
            </a:endParaRPr>
          </a:p>
          <a:p>
            <a:pPr marL="285750" indent="-285750">
              <a:buFont typeface="Arial" panose="020B0604020202020204" pitchFamily="34" charset="0"/>
              <a:buChar char="•"/>
            </a:pPr>
            <a:r>
              <a:rPr lang="en-US" dirty="0" smtClean="0"/>
              <a:t>Strengths:</a:t>
            </a:r>
          </a:p>
          <a:p>
            <a:pPr marL="742950" lvl="1" indent="-285750">
              <a:buFont typeface="Arial" panose="020B0604020202020204" pitchFamily="34" charset="0"/>
              <a:buChar char="•"/>
            </a:pPr>
            <a:r>
              <a:rPr lang="en-US" dirty="0" smtClean="0"/>
              <a:t>Organization</a:t>
            </a:r>
          </a:p>
          <a:p>
            <a:pPr marL="742950" lvl="1" indent="-285750">
              <a:buFont typeface="Arial" panose="020B0604020202020204" pitchFamily="34" charset="0"/>
              <a:buChar char="•"/>
            </a:pPr>
            <a:r>
              <a:rPr lang="en-US" dirty="0" smtClean="0"/>
              <a:t>Transitions</a:t>
            </a:r>
          </a:p>
          <a:p>
            <a:pPr marL="742950" lvl="1" indent="-285750">
              <a:buFont typeface="Arial" panose="020B0604020202020204" pitchFamily="34" charset="0"/>
              <a:buChar char="•"/>
            </a:pPr>
            <a:r>
              <a:rPr lang="en-US" dirty="0" smtClean="0"/>
              <a:t>Space adequacy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Room for improvement:</a:t>
            </a:r>
          </a:p>
          <a:p>
            <a:pPr marL="742950" lvl="1" indent="-285750">
              <a:buFont typeface="Arial" panose="020B0604020202020204" pitchFamily="34" charset="0"/>
              <a:buChar char="•"/>
            </a:pPr>
            <a:r>
              <a:rPr lang="en-US" dirty="0" smtClean="0"/>
              <a:t>Nature of activity</a:t>
            </a:r>
          </a:p>
          <a:p>
            <a:pPr marL="742950" lvl="1" indent="-285750">
              <a:buFont typeface="Arial" panose="020B0604020202020204" pitchFamily="34" charset="0"/>
              <a:buChar char="•"/>
            </a:pPr>
            <a:r>
              <a:rPr lang="en-US" dirty="0" smtClean="0"/>
              <a:t>Arrival logistics, greetings</a:t>
            </a:r>
            <a:endParaRPr lang="en-US" dirty="0"/>
          </a:p>
          <a:p>
            <a:pPr marL="742950" lvl="1" indent="-285750">
              <a:buFont typeface="Arial" panose="020B0604020202020204" pitchFamily="34" charset="0"/>
              <a:buChar char="•"/>
            </a:pPr>
            <a:r>
              <a:rPr lang="en-US" dirty="0" smtClean="0"/>
              <a:t>Scheduling/offering</a:t>
            </a:r>
            <a:endParaRPr lang="en-US" dirty="0"/>
          </a:p>
          <a:p>
            <a:r>
              <a:rPr lang="en-US" dirty="0" smtClean="0">
                <a:solidFill>
                  <a:schemeClr val="accent1"/>
                </a:solidFill>
              </a:rPr>
              <a:t> </a:t>
            </a:r>
            <a:endParaRPr lang="en-US" dirty="0">
              <a:solidFill>
                <a:schemeClr val="accent1"/>
              </a:solidFill>
            </a:endParaRPr>
          </a:p>
        </p:txBody>
      </p:sp>
      <p:pic>
        <p:nvPicPr>
          <p:cNvPr id="2" name="Picture 1"/>
          <p:cNvPicPr>
            <a:picLocks noChangeAspect="1"/>
          </p:cNvPicPr>
          <p:nvPr/>
        </p:nvPicPr>
        <p:blipFill>
          <a:blip r:embed="rId3" cstate="print"/>
          <a:stretch>
            <a:fillRect/>
          </a:stretch>
        </p:blipFill>
        <p:spPr>
          <a:xfrm>
            <a:off x="4442250" y="5867400"/>
            <a:ext cx="564300" cy="856800"/>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4765"/>
            <a:ext cx="3505200" cy="675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73038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05400" y="609600"/>
            <a:ext cx="3886200" cy="3139321"/>
          </a:xfrm>
          <a:prstGeom prst="rect">
            <a:avLst/>
          </a:prstGeom>
        </p:spPr>
        <p:txBody>
          <a:bodyPr wrap="square">
            <a:spAutoFit/>
          </a:bodyPr>
          <a:lstStyle/>
          <a:p>
            <a:r>
              <a:rPr lang="en-US" dirty="0" smtClean="0">
                <a:solidFill>
                  <a:schemeClr val="accent1"/>
                </a:solidFill>
              </a:rPr>
              <a:t>APT:</a:t>
            </a:r>
          </a:p>
          <a:p>
            <a:r>
              <a:rPr lang="en-US" dirty="0" smtClean="0">
                <a:solidFill>
                  <a:schemeClr val="accent1"/>
                </a:solidFill>
              </a:rPr>
              <a:t>Supportive Environment</a:t>
            </a:r>
          </a:p>
          <a:p>
            <a:endParaRPr lang="en-US" dirty="0">
              <a:solidFill>
                <a:schemeClr val="accent1"/>
              </a:solidFill>
            </a:endParaRPr>
          </a:p>
          <a:p>
            <a:pPr marL="285750" indent="-285750">
              <a:buFont typeface="Arial" panose="020B0604020202020204" pitchFamily="34" charset="0"/>
              <a:buChar char="•"/>
            </a:pPr>
            <a:r>
              <a:rPr lang="en-US" dirty="0" smtClean="0"/>
              <a:t>Most programs are performing strongly in this category.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Room for improvement:</a:t>
            </a:r>
          </a:p>
          <a:p>
            <a:pPr marL="742950" lvl="1" indent="-285750">
              <a:buFont typeface="Arial" panose="020B0604020202020204" pitchFamily="34" charset="0"/>
              <a:buChar char="•"/>
            </a:pPr>
            <a:r>
              <a:rPr lang="en-US" dirty="0" smtClean="0"/>
              <a:t>Staff build relationships and support individual youth</a:t>
            </a:r>
            <a:endParaRPr lang="en-US" dirty="0" smtClean="0">
              <a:solidFill>
                <a:schemeClr val="accent1"/>
              </a:solidFill>
            </a:endParaRPr>
          </a:p>
          <a:p>
            <a:endParaRPr lang="en-US" dirty="0">
              <a:solidFill>
                <a:schemeClr val="accent1"/>
              </a:solidFill>
            </a:endParaRPr>
          </a:p>
          <a:p>
            <a:r>
              <a:rPr lang="en-US" dirty="0" smtClean="0">
                <a:solidFill>
                  <a:schemeClr val="accent1"/>
                </a:solidFill>
              </a:rPr>
              <a:t> </a:t>
            </a:r>
            <a:endParaRPr lang="en-US" dirty="0">
              <a:solidFill>
                <a:schemeClr val="accent1"/>
              </a:solidFill>
            </a:endParaRPr>
          </a:p>
        </p:txBody>
      </p:sp>
      <p:pic>
        <p:nvPicPr>
          <p:cNvPr id="4" name="Picture 3"/>
          <p:cNvPicPr>
            <a:picLocks noChangeAspect="1"/>
          </p:cNvPicPr>
          <p:nvPr/>
        </p:nvPicPr>
        <p:blipFill>
          <a:blip r:embed="rId2" cstate="print"/>
          <a:stretch>
            <a:fillRect/>
          </a:stretch>
        </p:blipFill>
        <p:spPr>
          <a:xfrm>
            <a:off x="4510208" y="5791200"/>
            <a:ext cx="564300" cy="856800"/>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 y="76200"/>
            <a:ext cx="3688079" cy="671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140792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838200"/>
            <a:ext cx="4267200" cy="3416320"/>
          </a:xfrm>
          <a:prstGeom prst="rect">
            <a:avLst/>
          </a:prstGeom>
        </p:spPr>
        <p:txBody>
          <a:bodyPr wrap="square">
            <a:spAutoFit/>
          </a:bodyPr>
          <a:lstStyle/>
          <a:p>
            <a:r>
              <a:rPr lang="en-US" dirty="0" smtClean="0">
                <a:solidFill>
                  <a:schemeClr val="accent1"/>
                </a:solidFill>
              </a:rPr>
              <a:t>APT:</a:t>
            </a:r>
          </a:p>
          <a:p>
            <a:r>
              <a:rPr lang="en-US" dirty="0" smtClean="0">
                <a:solidFill>
                  <a:schemeClr val="accent1"/>
                </a:solidFill>
              </a:rPr>
              <a:t>Engagement in Activities and Learning</a:t>
            </a:r>
          </a:p>
          <a:p>
            <a:endParaRPr lang="en-US" dirty="0">
              <a:solidFill>
                <a:schemeClr val="accent1"/>
              </a:solidFill>
            </a:endParaRPr>
          </a:p>
          <a:p>
            <a:pPr marL="285750" indent="-285750">
              <a:buFont typeface="Arial" panose="020B0604020202020204" pitchFamily="34" charset="0"/>
              <a:buChar char="•"/>
            </a:pPr>
            <a:r>
              <a:rPr lang="en-US" dirty="0" smtClean="0"/>
              <a:t>More than half of programs are rated well in “youth engagement and behavior”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Room for improvement:</a:t>
            </a:r>
          </a:p>
          <a:p>
            <a:pPr marL="742950" lvl="1" indent="-285750">
              <a:buFont typeface="Arial" panose="020B0604020202020204" pitchFamily="34" charset="0"/>
              <a:buChar char="•"/>
            </a:pPr>
            <a:r>
              <a:rPr lang="en-US" dirty="0" smtClean="0"/>
              <a:t>Staff promote engagement and stimulate thinking</a:t>
            </a:r>
          </a:p>
          <a:p>
            <a:pPr marL="742950" lvl="1" indent="-285750">
              <a:buFont typeface="Arial" panose="020B0604020202020204" pitchFamily="34" charset="0"/>
              <a:buChar char="•"/>
            </a:pPr>
            <a:r>
              <a:rPr lang="en-US" dirty="0" smtClean="0"/>
              <a:t>Youth participation</a:t>
            </a:r>
            <a:endParaRPr lang="en-US" dirty="0">
              <a:solidFill>
                <a:schemeClr val="accent1"/>
              </a:solidFill>
            </a:endParaRPr>
          </a:p>
          <a:p>
            <a:r>
              <a:rPr lang="en-US" dirty="0" smtClean="0">
                <a:solidFill>
                  <a:schemeClr val="accent1"/>
                </a:solidFill>
              </a:rPr>
              <a:t> </a:t>
            </a:r>
            <a:endParaRPr lang="en-US" dirty="0">
              <a:solidFill>
                <a:schemeClr val="accent1"/>
              </a:solidFill>
            </a:endParaRPr>
          </a:p>
        </p:txBody>
      </p:sp>
      <p:pic>
        <p:nvPicPr>
          <p:cNvPr id="3" name="Picture 2"/>
          <p:cNvPicPr>
            <a:picLocks noChangeAspect="1"/>
          </p:cNvPicPr>
          <p:nvPr/>
        </p:nvPicPr>
        <p:blipFill>
          <a:blip r:embed="rId2" cstate="print"/>
          <a:stretch>
            <a:fillRect/>
          </a:stretch>
        </p:blipFill>
        <p:spPr>
          <a:xfrm>
            <a:off x="3200400" y="5867400"/>
            <a:ext cx="564300" cy="856800"/>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0987"/>
            <a:ext cx="2392045" cy="665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33555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APT Observer Program Quality Ratings: </a:t>
            </a:r>
            <a:br>
              <a:rPr lang="en-US" dirty="0" smtClean="0"/>
            </a:br>
            <a:r>
              <a:rPr lang="en-US" dirty="0" smtClean="0"/>
              <a:t>Items to Consider</a:t>
            </a:r>
            <a:endParaRPr lang="en-US" dirty="0"/>
          </a:p>
        </p:txBody>
      </p:sp>
      <p:sp>
        <p:nvSpPr>
          <p:cNvPr id="3" name="Content Placeholder 2"/>
          <p:cNvSpPr>
            <a:spLocks noGrp="1"/>
          </p:cNvSpPr>
          <p:nvPr>
            <p:ph idx="1"/>
          </p:nvPr>
        </p:nvSpPr>
        <p:spPr/>
        <p:txBody>
          <a:bodyPr/>
          <a:lstStyle/>
          <a:p>
            <a:pPr>
              <a:spcAft>
                <a:spcPts val="600"/>
              </a:spcAft>
            </a:pPr>
            <a:r>
              <a:rPr lang="en-US" dirty="0" smtClean="0"/>
              <a:t>How can programs improve the nature, scheduling and offering of activities?</a:t>
            </a:r>
          </a:p>
          <a:p>
            <a:pPr>
              <a:spcAft>
                <a:spcPts val="600"/>
              </a:spcAft>
            </a:pPr>
            <a:r>
              <a:rPr lang="en-US" dirty="0" smtClean="0"/>
              <a:t>How can staff build better relationships with and support youth?</a:t>
            </a:r>
          </a:p>
          <a:p>
            <a:pPr>
              <a:spcAft>
                <a:spcPts val="600"/>
              </a:spcAft>
            </a:pPr>
            <a:r>
              <a:rPr lang="en-US" dirty="0" smtClean="0"/>
              <a:t>What are ways in which staff can promote youth engagement and participation?</a:t>
            </a:r>
          </a:p>
          <a:p>
            <a:pPr lvl="1"/>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29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68257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600200"/>
          </a:xfrm>
        </p:spPr>
        <p:txBody>
          <a:bodyPr>
            <a:noAutofit/>
          </a:bodyPr>
          <a:lstStyle/>
          <a:p>
            <a:pPr algn="ctr"/>
            <a:r>
              <a:rPr lang="en-US" dirty="0" smtClean="0"/>
              <a:t>Summer Learning Community</a:t>
            </a:r>
            <a:br>
              <a:rPr lang="en-US" dirty="0" smtClean="0"/>
            </a:br>
            <a:r>
              <a:rPr lang="en-US" dirty="0" smtClean="0"/>
              <a:t> </a:t>
            </a:r>
            <a:br>
              <a:rPr lang="en-US" dirty="0" smtClean="0"/>
            </a:br>
            <a:r>
              <a:rPr lang="en-US" dirty="0" smtClean="0">
                <a:solidFill>
                  <a:schemeClr val="tx2"/>
                </a:solidFill>
              </a:rPr>
              <a:t>Overview</a:t>
            </a:r>
            <a:endParaRPr lang="en-US" dirty="0">
              <a:solidFill>
                <a:schemeClr val="tx2"/>
              </a:solidFill>
            </a:endParaRPr>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2514600"/>
          </a:xfrm>
        </p:spPr>
        <p:txBody>
          <a:bodyPr>
            <a:noAutofit/>
          </a:bodyPr>
          <a:lstStyle/>
          <a:p>
            <a:pPr algn="ctr"/>
            <a:r>
              <a:rPr lang="en-US" dirty="0" smtClean="0"/>
              <a:t>Summer Learning Community </a:t>
            </a:r>
            <a:br>
              <a:rPr lang="en-US" dirty="0" smtClean="0"/>
            </a:br>
            <a:r>
              <a:rPr lang="en-US" dirty="0" smtClean="0"/>
              <a:t/>
            </a:r>
            <a:br>
              <a:rPr lang="en-US" dirty="0" smtClean="0"/>
            </a:br>
            <a:r>
              <a:rPr lang="en-US" dirty="0" smtClean="0">
                <a:solidFill>
                  <a:schemeClr val="tx2"/>
                </a:solidFill>
              </a:rPr>
              <a:t>Program Quality:</a:t>
            </a:r>
            <a:br>
              <a:rPr lang="en-US" dirty="0" smtClean="0">
                <a:solidFill>
                  <a:schemeClr val="tx2"/>
                </a:solidFill>
              </a:rPr>
            </a:br>
            <a:r>
              <a:rPr lang="en-US" dirty="0" smtClean="0">
                <a:solidFill>
                  <a:schemeClr val="tx2"/>
                </a:solidFill>
              </a:rPr>
              <a:t>Youth perspective</a:t>
            </a:r>
            <a:endParaRPr lang="en-US" dirty="0">
              <a:solidFill>
                <a:schemeClr val="tx2"/>
              </a:solidFill>
            </a:endParaRPr>
          </a:p>
        </p:txBody>
      </p:sp>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30</a:t>
            </a:fld>
            <a:endParaRPr lang="en-US" sz="1200" dirty="0">
              <a:solidFill>
                <a:schemeClr val="tx1">
                  <a:lumMod val="65000"/>
                  <a:lumOff val="3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Quality: Youth Perspective</a:t>
            </a:r>
            <a:endParaRPr lang="en-US" dirty="0"/>
          </a:p>
        </p:txBody>
      </p:sp>
      <p:sp>
        <p:nvSpPr>
          <p:cNvPr id="3" name="Content Placeholder 2"/>
          <p:cNvSpPr>
            <a:spLocks noGrp="1"/>
          </p:cNvSpPr>
          <p:nvPr>
            <p:ph idx="1"/>
          </p:nvPr>
        </p:nvSpPr>
        <p:spPr/>
        <p:txBody>
          <a:bodyPr>
            <a:normAutofit/>
          </a:bodyPr>
          <a:lstStyle/>
          <a:p>
            <a:r>
              <a:rPr lang="en-US" dirty="0" smtClean="0"/>
              <a:t>NIOST’s Survey of Academic and Youth Outcomes Youth Version (SAYO-Y) tool is a survey completed by youth at the end of their program that provides an essential youth perspective on program experiences and quality.</a:t>
            </a:r>
          </a:p>
          <a:p>
            <a:endParaRPr lang="en-US" dirty="0" smtClean="0"/>
          </a:p>
          <a:p>
            <a:r>
              <a:rPr lang="en-US" dirty="0" smtClean="0"/>
              <a:t>A score of 3 on a domain is considered the benchmark, meaning the youth thought the quality practice happened “most of the time.”</a:t>
            </a:r>
          </a:p>
          <a:p>
            <a:pPr>
              <a:buNone/>
            </a:pPr>
            <a:endParaRPr lang="en-US" dirty="0" smtClean="0"/>
          </a:p>
          <a:p>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66726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057" y="5791200"/>
            <a:ext cx="7511343" cy="830997"/>
          </a:xfrm>
          <a:prstGeom prst="rect">
            <a:avLst/>
          </a:prstGeom>
        </p:spPr>
        <p:txBody>
          <a:bodyPr wrap="square">
            <a:spAutoFit/>
          </a:bodyPr>
          <a:lstStyle/>
          <a:p>
            <a:r>
              <a:rPr lang="en-US" sz="1600" dirty="0" smtClean="0">
                <a:solidFill>
                  <a:srgbClr val="000000"/>
                </a:solidFill>
              </a:rPr>
              <a:t>SLP and Aligned sites were rated similarly by youth, whereas District Summer School sites were rated lower. All three cohorts were rated low in “youth leadership” and “youth choice and autonomy.” </a:t>
            </a:r>
            <a:endParaRPr lang="en-US" sz="1600"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1000"/>
            <a:ext cx="8848725" cy="5181600"/>
          </a:xfrm>
          <a:prstGeom prst="rect">
            <a:avLst/>
          </a:prstGeom>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138765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58250" cy="5200650"/>
          </a:xfrm>
          <a:prstGeom prst="rect">
            <a:avLst/>
          </a:prstGeom>
        </p:spPr>
      </p:pic>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33</a:t>
            </a:fld>
            <a:endParaRPr lang="en-US" sz="1200" dirty="0">
              <a:solidFill>
                <a:schemeClr val="tx1">
                  <a:lumMod val="65000"/>
                  <a:lumOff val="35000"/>
                </a:schemeClr>
              </a:solidFill>
            </a:endParaRPr>
          </a:p>
        </p:txBody>
      </p:sp>
      <p:sp>
        <p:nvSpPr>
          <p:cNvPr id="4" name="Rectangle 3"/>
          <p:cNvSpPr/>
          <p:nvPr/>
        </p:nvSpPr>
        <p:spPr>
          <a:xfrm>
            <a:off x="228600" y="5486400"/>
            <a:ext cx="7696200" cy="1077218"/>
          </a:xfrm>
          <a:prstGeom prst="rect">
            <a:avLst/>
          </a:prstGeom>
        </p:spPr>
        <p:txBody>
          <a:bodyPr wrap="square">
            <a:spAutoFit/>
          </a:bodyPr>
          <a:lstStyle/>
          <a:p>
            <a:r>
              <a:rPr lang="en-US" sz="1600" dirty="0" smtClean="0">
                <a:solidFill>
                  <a:srgbClr val="000000"/>
                </a:solidFill>
              </a:rPr>
              <a:t>Over the past four years, the SLP cohort has been slowly but steadily improving in identified challenge areas of “youth leadership” and “youth choice and autonomy.”</a:t>
            </a:r>
          </a:p>
          <a:p>
            <a:r>
              <a:rPr lang="en-US" sz="1600" dirty="0" smtClean="0">
                <a:solidFill>
                  <a:srgbClr val="000000"/>
                </a:solidFill>
              </a:rPr>
              <a:t>This highlights the importance of continual measurement over multiple years to allow time for real trends to emerge, as opposed to slight yearly variations. </a:t>
            </a:r>
            <a:endParaRPr lang="en-US" sz="1600" dirty="0">
              <a:solidFill>
                <a:srgbClr val="000000"/>
              </a:solidFill>
            </a:endParaRPr>
          </a:p>
        </p:txBody>
      </p:sp>
    </p:spTree>
    <p:extLst>
      <p:ext uri="{BB962C8B-B14F-4D97-AF65-F5344CB8AC3E}">
        <p14:creationId xmlns:p14="http://schemas.microsoft.com/office/powerpoint/2010/main" val="2318556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838200"/>
            <a:ext cx="7953375" cy="5019675"/>
          </a:xfrm>
          <a:prstGeom prst="rect">
            <a:avLst/>
          </a:prstGeom>
        </p:spPr>
      </p:pic>
      <p:sp>
        <p:nvSpPr>
          <p:cNvPr id="6" name="Title 5"/>
          <p:cNvSpPr>
            <a:spLocks noGrp="1"/>
          </p:cNvSpPr>
          <p:nvPr>
            <p:ph type="title"/>
          </p:nvPr>
        </p:nvSpPr>
        <p:spPr>
          <a:xfrm>
            <a:off x="457200" y="0"/>
            <a:ext cx="8229600" cy="1143000"/>
          </a:xfrm>
        </p:spPr>
        <p:txBody>
          <a:bodyPr/>
          <a:lstStyle/>
          <a:p>
            <a:r>
              <a:rPr lang="en-US" dirty="0" smtClean="0"/>
              <a:t>PRISM</a:t>
            </a:r>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34</a:t>
            </a:fld>
            <a:endParaRPr lang="en-US" sz="1200" dirty="0">
              <a:solidFill>
                <a:schemeClr val="tx1">
                  <a:lumMod val="65000"/>
                  <a:lumOff val="35000"/>
                </a:schemeClr>
              </a:solidFill>
            </a:endParaRPr>
          </a:p>
        </p:txBody>
      </p:sp>
      <p:sp>
        <p:nvSpPr>
          <p:cNvPr id="7" name="TextBox 6"/>
          <p:cNvSpPr txBox="1"/>
          <p:nvPr/>
        </p:nvSpPr>
        <p:spPr>
          <a:xfrm>
            <a:off x="381000" y="5943600"/>
            <a:ext cx="7391400" cy="738664"/>
          </a:xfrm>
          <a:prstGeom prst="rect">
            <a:avLst/>
          </a:prstGeom>
          <a:noFill/>
        </p:spPr>
        <p:txBody>
          <a:bodyPr wrap="square" rtlCol="0">
            <a:spAutoFit/>
          </a:bodyPr>
          <a:lstStyle/>
          <a:p>
            <a:r>
              <a:rPr lang="en-US" sz="1400" dirty="0" smtClean="0"/>
              <a:t>An example of how SAYO Y results (indicated by a “Y” for “youth”) are grouped into three broad categories of program quality on a program’s PRISM report. Comparisons to their cohort, all programs and their prior years’ score are provided.</a:t>
            </a:r>
            <a:endParaRPr lang="en-US" sz="1400" dirty="0"/>
          </a:p>
        </p:txBody>
      </p:sp>
    </p:spTree>
    <p:extLst>
      <p:ext uri="{BB962C8B-B14F-4D97-AF65-F5344CB8AC3E}">
        <p14:creationId xmlns:p14="http://schemas.microsoft.com/office/powerpoint/2010/main" val="65594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Highlighting SAYO Y Program Quality Trends</a:t>
            </a:r>
            <a:endParaRPr lang="en-US" dirty="0"/>
          </a:p>
        </p:txBody>
      </p:sp>
      <p:sp>
        <p:nvSpPr>
          <p:cNvPr id="3" name="Content Placeholder 2"/>
          <p:cNvSpPr>
            <a:spLocks noGrp="1"/>
          </p:cNvSpPr>
          <p:nvPr>
            <p:ph idx="1"/>
          </p:nvPr>
        </p:nvSpPr>
        <p:spPr/>
        <p:txBody>
          <a:bodyPr>
            <a:normAutofit fontScale="85000" lnSpcReduction="10000"/>
          </a:bodyPr>
          <a:lstStyle/>
          <a:p>
            <a:pPr>
              <a:spcAft>
                <a:spcPts val="1200"/>
              </a:spcAft>
            </a:pPr>
            <a:r>
              <a:rPr lang="en-US" dirty="0" smtClean="0"/>
              <a:t>Heat maps were created to visualize the entire summer learning community’s data together (shown on the following slide).</a:t>
            </a:r>
          </a:p>
          <a:p>
            <a:pPr>
              <a:spcAft>
                <a:spcPts val="1200"/>
              </a:spcAft>
            </a:pPr>
            <a:r>
              <a:rPr lang="en-US" dirty="0" smtClean="0"/>
              <a:t>Each row represents an individual program.</a:t>
            </a:r>
          </a:p>
          <a:p>
            <a:pPr>
              <a:spcAft>
                <a:spcPts val="1200"/>
              </a:spcAft>
            </a:pPr>
            <a:r>
              <a:rPr lang="en-US" dirty="0" smtClean="0"/>
              <a:t>Dark green indicates the best score (4) and white indicates the lowest score (1). Gray indicates a missing value.</a:t>
            </a:r>
          </a:p>
          <a:p>
            <a:pPr>
              <a:spcAft>
                <a:spcPts val="1200"/>
              </a:spcAft>
            </a:pPr>
            <a:r>
              <a:rPr lang="en-US" dirty="0" smtClean="0"/>
              <a:t>Areas of common strengths and challenges are easily identified, as well as programs performing well across the board. This information is used to inform Peer Learning Communities and Best Practice sharing.</a:t>
            </a:r>
          </a:p>
        </p:txBody>
      </p:sp>
      <p:sp>
        <p:nvSpPr>
          <p:cNvPr id="4" name="TextBox 3"/>
          <p:cNvSpPr txBox="1"/>
          <p:nvPr/>
        </p:nvSpPr>
        <p:spPr>
          <a:xfrm>
            <a:off x="8763000" y="6581001"/>
            <a:ext cx="381000" cy="276999"/>
          </a:xfrm>
          <a:prstGeom prst="rect">
            <a:avLst/>
          </a:prstGeom>
          <a:noFill/>
        </p:spPr>
        <p:txBody>
          <a:bodyPr wrap="square" rtlCol="0">
            <a:spAutoFit/>
          </a:bodyPr>
          <a:lstStyle/>
          <a:p>
            <a:r>
              <a:rPr lang="en-US" sz="1200" dirty="0" smtClean="0">
                <a:solidFill>
                  <a:schemeClr val="tx1">
                    <a:lumMod val="65000"/>
                    <a:lumOff val="35000"/>
                  </a:schemeClr>
                </a:solidFill>
              </a:rPr>
              <a:t>35</a:t>
            </a:r>
            <a:endParaRPr lang="en-US" sz="1200" dirty="0">
              <a:solidFill>
                <a:schemeClr val="tx1">
                  <a:lumMod val="65000"/>
                  <a:lumOff val="3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64323" y="152400"/>
            <a:ext cx="4267200" cy="6001643"/>
          </a:xfrm>
          <a:prstGeom prst="rect">
            <a:avLst/>
          </a:prstGeom>
        </p:spPr>
        <p:txBody>
          <a:bodyPr wrap="square">
            <a:spAutoFit/>
          </a:bodyPr>
          <a:lstStyle/>
          <a:p>
            <a:r>
              <a:rPr lang="en-US" dirty="0" smtClean="0">
                <a:solidFill>
                  <a:schemeClr val="accent1"/>
                </a:solidFill>
              </a:rPr>
              <a:t>SAYO Y: Supportive </a:t>
            </a:r>
            <a:r>
              <a:rPr lang="en-US" dirty="0">
                <a:solidFill>
                  <a:schemeClr val="accent1"/>
                </a:solidFill>
              </a:rPr>
              <a:t>Environment</a:t>
            </a:r>
          </a:p>
          <a:p>
            <a:endParaRPr lang="en-US" dirty="0">
              <a:solidFill>
                <a:schemeClr val="accent1"/>
              </a:solidFill>
            </a:endParaRPr>
          </a:p>
          <a:p>
            <a:pPr marL="285750" indent="-285750">
              <a:buFont typeface="Arial" panose="020B0604020202020204" pitchFamily="34" charset="0"/>
              <a:buChar char="•"/>
            </a:pPr>
            <a:r>
              <a:rPr lang="en-US" sz="1600" dirty="0" smtClean="0"/>
              <a:t>Youth rate programs as performing well overall</a:t>
            </a:r>
          </a:p>
          <a:p>
            <a:pPr marL="285750" indent="-285750">
              <a:buFont typeface="Arial" panose="020B0604020202020204" pitchFamily="34" charset="0"/>
              <a:buChar char="•"/>
            </a:pPr>
            <a:r>
              <a:rPr lang="en-US" sz="1600" dirty="0"/>
              <a:t>R</a:t>
            </a:r>
            <a:r>
              <a:rPr lang="en-US" sz="1600" dirty="0" smtClean="0"/>
              <a:t>oom for improvement</a:t>
            </a:r>
          </a:p>
          <a:p>
            <a:pPr marL="742950" lvl="1" indent="-285750">
              <a:buFont typeface="Arial" panose="020B0604020202020204" pitchFamily="34" charset="0"/>
              <a:buChar char="•"/>
            </a:pPr>
            <a:r>
              <a:rPr lang="en-US" sz="1600" dirty="0" smtClean="0"/>
              <a:t>Helps youth socially</a:t>
            </a:r>
            <a:endParaRPr lang="en-US" sz="1600" dirty="0"/>
          </a:p>
          <a:p>
            <a:endParaRPr lang="en-US" dirty="0" smtClean="0">
              <a:solidFill>
                <a:schemeClr val="accent1"/>
              </a:solidFill>
            </a:endParaRPr>
          </a:p>
          <a:p>
            <a:endParaRPr lang="en-US" dirty="0">
              <a:solidFill>
                <a:schemeClr val="accent1"/>
              </a:solidFill>
            </a:endParaRPr>
          </a:p>
          <a:p>
            <a:r>
              <a:rPr lang="en-US" dirty="0" smtClean="0">
                <a:solidFill>
                  <a:schemeClr val="accent1"/>
                </a:solidFill>
              </a:rPr>
              <a:t>SAYO Y: Engagement in Activities </a:t>
            </a:r>
          </a:p>
          <a:p>
            <a:r>
              <a:rPr lang="en-US" dirty="0" smtClean="0">
                <a:solidFill>
                  <a:schemeClr val="accent1"/>
                </a:solidFill>
              </a:rPr>
              <a:t>and Learning</a:t>
            </a:r>
          </a:p>
          <a:p>
            <a:endParaRPr lang="en-US" dirty="0">
              <a:solidFill>
                <a:schemeClr val="accent1"/>
              </a:solidFill>
            </a:endParaRPr>
          </a:p>
          <a:p>
            <a:pPr marL="285750" indent="-285750">
              <a:buFont typeface="Arial" panose="020B0604020202020204" pitchFamily="34" charset="0"/>
              <a:buChar char="•"/>
            </a:pPr>
            <a:r>
              <a:rPr lang="en-US" sz="1600" dirty="0" smtClean="0"/>
              <a:t>Strengths:</a:t>
            </a:r>
          </a:p>
          <a:p>
            <a:pPr marL="742950" lvl="1" indent="-285750">
              <a:buFont typeface="Arial" panose="020B0604020202020204" pitchFamily="34" charset="0"/>
              <a:buChar char="•"/>
            </a:pPr>
            <a:r>
              <a:rPr lang="en-US" sz="1600" dirty="0" smtClean="0"/>
              <a:t>Youth feel challenged</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Wide variation among sites in terms of youth thinking the program helps them academically</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Room for Improvement:</a:t>
            </a:r>
          </a:p>
          <a:p>
            <a:pPr marL="742950" lvl="1" indent="-285750">
              <a:buFont typeface="Arial" panose="020B0604020202020204" pitchFamily="34" charset="0"/>
              <a:buChar char="•"/>
            </a:pPr>
            <a:r>
              <a:rPr lang="en-US" sz="1600" dirty="0" smtClean="0"/>
              <a:t>Opportunities for leadership and responsibility</a:t>
            </a:r>
          </a:p>
          <a:p>
            <a:pPr marL="742950" lvl="1" indent="-285750">
              <a:buFont typeface="Arial" panose="020B0604020202020204" pitchFamily="34" charset="0"/>
              <a:buChar char="•"/>
            </a:pPr>
            <a:r>
              <a:rPr lang="en-US" sz="1600" dirty="0" smtClean="0"/>
              <a:t>Youth </a:t>
            </a:r>
            <a:r>
              <a:rPr lang="en-US" sz="1600" dirty="0"/>
              <a:t>h</a:t>
            </a:r>
            <a:r>
              <a:rPr lang="en-US" sz="1600" dirty="0" smtClean="0"/>
              <a:t>ave </a:t>
            </a:r>
            <a:r>
              <a:rPr lang="en-US" sz="1600" dirty="0"/>
              <a:t>c</a:t>
            </a:r>
            <a:r>
              <a:rPr lang="en-US" sz="1600" dirty="0" smtClean="0"/>
              <a:t>hoice and </a:t>
            </a:r>
            <a:r>
              <a:rPr lang="en-US" sz="1600" dirty="0"/>
              <a:t>a</a:t>
            </a:r>
            <a:r>
              <a:rPr lang="en-US" sz="1600" dirty="0" smtClean="0"/>
              <a:t>utonomy</a:t>
            </a:r>
            <a:endParaRPr lang="en-US" dirty="0">
              <a:solidFill>
                <a:schemeClr val="accent1"/>
              </a:solidFill>
            </a:endParaRPr>
          </a:p>
          <a:p>
            <a:r>
              <a:rPr lang="en-US" dirty="0" smtClean="0">
                <a:solidFill>
                  <a:schemeClr val="accent1"/>
                </a:solidFill>
              </a:rPr>
              <a:t> </a:t>
            </a:r>
            <a:endParaRPr lang="en-US" dirty="0">
              <a:solidFill>
                <a:schemeClr val="accent1"/>
              </a:solidFill>
            </a:endParaRPr>
          </a:p>
        </p:txBody>
      </p:sp>
      <p:pic>
        <p:nvPicPr>
          <p:cNvPr id="8" name="Picture 7"/>
          <p:cNvPicPr>
            <a:picLocks noChangeAspect="1"/>
          </p:cNvPicPr>
          <p:nvPr/>
        </p:nvPicPr>
        <p:blipFill>
          <a:blip r:embed="rId3" cstate="print"/>
          <a:stretch>
            <a:fillRect/>
          </a:stretch>
        </p:blipFill>
        <p:spPr>
          <a:xfrm>
            <a:off x="4964323" y="5960594"/>
            <a:ext cx="564300" cy="856800"/>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
            <a:ext cx="4450911"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403042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 versus Youth Ratings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domains that measure similar concepts on the APT and SAYO Y, to what extent do youth and observers agree with one another on the program quality?</a:t>
            </a:r>
          </a:p>
          <a:p>
            <a:endParaRPr lang="en-US" dirty="0" smtClean="0"/>
          </a:p>
          <a:p>
            <a:r>
              <a:rPr lang="en-US" dirty="0" smtClean="0"/>
              <a:t>Plotting youth ratings against observer ratings on a scatter plot investigates this question (shown on following slides). </a:t>
            </a:r>
          </a:p>
          <a:p>
            <a:endParaRPr lang="en-US" dirty="0" smtClean="0"/>
          </a:p>
          <a:p>
            <a:r>
              <a:rPr lang="en-US" dirty="0" smtClean="0"/>
              <a:t>If youth and observers were in complete agreement, all dots would be along the diagonal line.</a:t>
            </a:r>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r>
              <a:rPr lang="en-US" sz="1200" dirty="0" smtClean="0">
                <a:solidFill>
                  <a:schemeClr val="tx1">
                    <a:lumMod val="65000"/>
                    <a:lumOff val="35000"/>
                  </a:schemeClr>
                </a:solidFill>
              </a:rPr>
              <a:t>37</a:t>
            </a:r>
            <a:endParaRPr lang="en-US" sz="1200" dirty="0">
              <a:solidFill>
                <a:schemeClr val="tx1">
                  <a:lumMod val="65000"/>
                  <a:lumOff val="3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62000" y="152400"/>
            <a:ext cx="6705600" cy="5799438"/>
          </a:xfrm>
          <a:prstGeom prst="rect">
            <a:avLst/>
          </a:prstGeom>
        </p:spPr>
      </p:pic>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38</a:t>
            </a:fld>
            <a:endParaRPr lang="en-US" sz="1200" dirty="0">
              <a:solidFill>
                <a:schemeClr val="tx1">
                  <a:lumMod val="65000"/>
                  <a:lumOff val="35000"/>
                </a:schemeClr>
              </a:solidFill>
            </a:endParaRPr>
          </a:p>
        </p:txBody>
      </p:sp>
      <p:sp>
        <p:nvSpPr>
          <p:cNvPr id="4" name="TextBox 3"/>
          <p:cNvSpPr txBox="1"/>
          <p:nvPr/>
        </p:nvSpPr>
        <p:spPr>
          <a:xfrm>
            <a:off x="152400" y="6019800"/>
            <a:ext cx="7543800" cy="646331"/>
          </a:xfrm>
          <a:prstGeom prst="rect">
            <a:avLst/>
          </a:prstGeom>
          <a:noFill/>
        </p:spPr>
        <p:txBody>
          <a:bodyPr wrap="square" rtlCol="0">
            <a:spAutoFit/>
          </a:bodyPr>
          <a:lstStyle/>
          <a:p>
            <a:r>
              <a:rPr lang="en-US" dirty="0" smtClean="0"/>
              <a:t>For programs that observers (x-axis) rate highly on youth engagement, there is wide variation in how youth (y-axis) rate the same program.</a:t>
            </a:r>
            <a:endParaRPr lang="en-US" dirty="0"/>
          </a:p>
        </p:txBody>
      </p:sp>
    </p:spTree>
    <p:extLst>
      <p:ext uri="{BB962C8B-B14F-4D97-AF65-F5344CB8AC3E}">
        <p14:creationId xmlns:p14="http://schemas.microsoft.com/office/powerpoint/2010/main" val="2664950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3400" y="0"/>
            <a:ext cx="7086600" cy="6128951"/>
          </a:xfrm>
          <a:prstGeom prst="rect">
            <a:avLst/>
          </a:prstGeom>
        </p:spPr>
      </p:pic>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39</a:t>
            </a:fld>
            <a:endParaRPr lang="en-US" sz="1200" dirty="0">
              <a:solidFill>
                <a:schemeClr val="tx1">
                  <a:lumMod val="65000"/>
                  <a:lumOff val="35000"/>
                </a:schemeClr>
              </a:solidFill>
            </a:endParaRPr>
          </a:p>
        </p:txBody>
      </p:sp>
      <p:sp>
        <p:nvSpPr>
          <p:cNvPr id="4" name="TextBox 3"/>
          <p:cNvSpPr txBox="1"/>
          <p:nvPr/>
        </p:nvSpPr>
        <p:spPr>
          <a:xfrm>
            <a:off x="0" y="6172200"/>
            <a:ext cx="7848600" cy="646331"/>
          </a:xfrm>
          <a:prstGeom prst="rect">
            <a:avLst/>
          </a:prstGeom>
          <a:noFill/>
        </p:spPr>
        <p:txBody>
          <a:bodyPr wrap="square" rtlCol="0">
            <a:spAutoFit/>
          </a:bodyPr>
          <a:lstStyle/>
          <a:p>
            <a:r>
              <a:rPr lang="en-US" dirty="0" smtClean="0"/>
              <a:t>In general, youth rate programs lower than observers do. These two charts highlight the importance of taking into account the youth perspective. </a:t>
            </a:r>
            <a:endParaRPr lang="en-US" dirty="0"/>
          </a:p>
        </p:txBody>
      </p:sp>
    </p:spTree>
    <p:extLst>
      <p:ext uri="{BB962C8B-B14F-4D97-AF65-F5344CB8AC3E}">
        <p14:creationId xmlns:p14="http://schemas.microsoft.com/office/powerpoint/2010/main" val="331160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85" y="46038"/>
            <a:ext cx="8229600" cy="639762"/>
          </a:xfrm>
        </p:spPr>
        <p:txBody>
          <a:bodyPr>
            <a:normAutofit fontScale="90000"/>
          </a:bodyPr>
          <a:lstStyle/>
          <a:p>
            <a:pPr algn="ctr"/>
            <a:r>
              <a:rPr lang="en-US" dirty="0" smtClean="0"/>
              <a:t>Boston Summer Learning Community</a:t>
            </a:r>
            <a:endParaRPr lang="en-US" dirty="0"/>
          </a:p>
        </p:txBody>
      </p:sp>
      <p:grpSp>
        <p:nvGrpSpPr>
          <p:cNvPr id="4" name="Group 3"/>
          <p:cNvGrpSpPr/>
          <p:nvPr/>
        </p:nvGrpSpPr>
        <p:grpSpPr>
          <a:xfrm>
            <a:off x="0" y="613042"/>
            <a:ext cx="9143999" cy="4644758"/>
            <a:chOff x="-33292" y="914400"/>
            <a:chExt cx="9177291" cy="4476750"/>
          </a:xfrm>
        </p:grpSpPr>
        <p:pic>
          <p:nvPicPr>
            <p:cNvPr id="5" name="Picture 2" descr="C:\Users\dmcauley\AppData\Local\Microsoft\Windows\Temporary Internet Files\Content.IE5\NA8NU1VB\imag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2" y="914400"/>
              <a:ext cx="9177291" cy="4476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5600" y="4320951"/>
              <a:ext cx="3429000" cy="725009"/>
            </a:xfrm>
            <a:prstGeom prst="rect">
              <a:avLst/>
            </a:prstGeom>
            <a:noFill/>
          </p:spPr>
          <p:txBody>
            <a:bodyPr wrap="square" rtlCol="0">
              <a:spAutoFit/>
            </a:bodyPr>
            <a:lstStyle/>
            <a:p>
              <a:pPr algn="ctr"/>
              <a:r>
                <a:rPr lang="en-US" sz="2300" dirty="0" smtClean="0">
                  <a:solidFill>
                    <a:srgbClr val="FFFFFF"/>
                  </a:solidFill>
                </a:rPr>
                <a:t>Summer Learning Project Sites</a:t>
              </a:r>
              <a:endParaRPr lang="en-US" sz="2300" dirty="0">
                <a:solidFill>
                  <a:srgbClr val="FFFFFF"/>
                </a:solidFill>
              </a:endParaRPr>
            </a:p>
          </p:txBody>
        </p:sp>
        <p:sp>
          <p:nvSpPr>
            <p:cNvPr id="7" name="TextBox 6"/>
            <p:cNvSpPr txBox="1"/>
            <p:nvPr/>
          </p:nvSpPr>
          <p:spPr>
            <a:xfrm>
              <a:off x="2590800" y="2594996"/>
              <a:ext cx="3810000" cy="725009"/>
            </a:xfrm>
            <a:prstGeom prst="rect">
              <a:avLst/>
            </a:prstGeom>
            <a:noFill/>
          </p:spPr>
          <p:txBody>
            <a:bodyPr wrap="square" rtlCol="0">
              <a:spAutoFit/>
            </a:bodyPr>
            <a:lstStyle/>
            <a:p>
              <a:pPr algn="ctr"/>
              <a:r>
                <a:rPr lang="en-US" sz="2300" dirty="0" smtClean="0">
                  <a:solidFill>
                    <a:srgbClr val="FFFFFF"/>
                  </a:solidFill>
                </a:rPr>
                <a:t>Citywide </a:t>
              </a:r>
            </a:p>
            <a:p>
              <a:pPr algn="ctr"/>
              <a:r>
                <a:rPr lang="en-US" sz="2300" dirty="0" smtClean="0">
                  <a:solidFill>
                    <a:srgbClr val="FFFFFF"/>
                  </a:solidFill>
                </a:rPr>
                <a:t>Measurement Support</a:t>
              </a:r>
              <a:endParaRPr lang="en-US" sz="2300" dirty="0">
                <a:solidFill>
                  <a:srgbClr val="FFFFFF"/>
                </a:solidFill>
              </a:endParaRPr>
            </a:p>
          </p:txBody>
        </p:sp>
        <p:sp>
          <p:nvSpPr>
            <p:cNvPr id="8" name="TextBox 7"/>
            <p:cNvSpPr txBox="1"/>
            <p:nvPr/>
          </p:nvSpPr>
          <p:spPr>
            <a:xfrm>
              <a:off x="2307453" y="1490384"/>
              <a:ext cx="4495800" cy="725009"/>
            </a:xfrm>
            <a:prstGeom prst="rect">
              <a:avLst/>
            </a:prstGeom>
            <a:noFill/>
          </p:spPr>
          <p:txBody>
            <a:bodyPr wrap="square" rtlCol="0">
              <a:spAutoFit/>
            </a:bodyPr>
            <a:lstStyle/>
            <a:p>
              <a:pPr algn="ctr"/>
              <a:r>
                <a:rPr lang="en-US" sz="2300" dirty="0" smtClean="0">
                  <a:solidFill>
                    <a:srgbClr val="FFFFFF"/>
                  </a:solidFill>
                </a:rPr>
                <a:t>Professional </a:t>
              </a:r>
            </a:p>
            <a:p>
              <a:pPr algn="ctr"/>
              <a:r>
                <a:rPr lang="en-US" sz="2300" dirty="0" smtClean="0">
                  <a:solidFill>
                    <a:srgbClr val="FFFFFF"/>
                  </a:solidFill>
                </a:rPr>
                <a:t>Learning Community</a:t>
              </a:r>
              <a:endParaRPr lang="en-US" sz="2300" dirty="0">
                <a:solidFill>
                  <a:srgbClr val="FFFFFF"/>
                </a:solidFill>
              </a:endParaRPr>
            </a:p>
          </p:txBody>
        </p:sp>
      </p:grpSp>
      <p:sp>
        <p:nvSpPr>
          <p:cNvPr id="9" name="TextBox 8"/>
          <p:cNvSpPr txBox="1"/>
          <p:nvPr/>
        </p:nvSpPr>
        <p:spPr>
          <a:xfrm>
            <a:off x="228600" y="5334000"/>
            <a:ext cx="7467600" cy="1323439"/>
          </a:xfrm>
          <a:prstGeom prst="rect">
            <a:avLst/>
          </a:prstGeom>
          <a:noFill/>
        </p:spPr>
        <p:txBody>
          <a:bodyPr wrap="square" rtlCol="0">
            <a:spAutoFit/>
          </a:bodyPr>
          <a:lstStyle/>
          <a:p>
            <a:pPr lvl="1"/>
            <a:r>
              <a:rPr lang="en-US" sz="1600" dirty="0" smtClean="0">
                <a:solidFill>
                  <a:srgbClr val="000000"/>
                </a:solidFill>
              </a:rPr>
              <a:t>18 sites in the Summer Learning Project (SLP), a school-community approach to integrated academic and enrichment content</a:t>
            </a:r>
          </a:p>
          <a:p>
            <a:pPr lvl="1"/>
            <a:endParaRPr lang="en-US" sz="1600" dirty="0" smtClean="0">
              <a:solidFill>
                <a:srgbClr val="000000"/>
              </a:solidFill>
            </a:endParaRPr>
          </a:p>
          <a:p>
            <a:pPr lvl="1"/>
            <a:r>
              <a:rPr lang="en-US" sz="1600" dirty="0" smtClean="0">
                <a:solidFill>
                  <a:srgbClr val="000000"/>
                </a:solidFill>
              </a:rPr>
              <a:t>40 additional, citywide “aligned” sites -- with a variety of program models -- voluntarily adopted SLP’s approach to program quality measurement</a:t>
            </a:r>
            <a:endParaRPr lang="en-US" sz="1600" dirty="0">
              <a:solidFill>
                <a:srgbClr val="000000"/>
              </a:solidFill>
            </a:endParaRPr>
          </a:p>
        </p:txBody>
      </p:sp>
      <p:sp>
        <p:nvSpPr>
          <p:cNvPr id="10" name="TextBox 9"/>
          <p:cNvSpPr txBox="1"/>
          <p:nvPr/>
        </p:nvSpPr>
        <p:spPr>
          <a:xfrm>
            <a:off x="8763000" y="6581001"/>
            <a:ext cx="381000" cy="276999"/>
          </a:xfrm>
          <a:prstGeom prst="rect">
            <a:avLst/>
          </a:prstGeom>
          <a:noFill/>
        </p:spPr>
        <p:txBody>
          <a:bodyPr wrap="square" rtlCol="0">
            <a:spAutoFit/>
          </a:bodyPr>
          <a:lstStyle/>
          <a:p>
            <a:r>
              <a:rPr lang="en-US" sz="1200" dirty="0">
                <a:solidFill>
                  <a:schemeClr val="tx1">
                    <a:lumMod val="65000"/>
                    <a:lumOff val="35000"/>
                  </a:schemeClr>
                </a:solidFill>
              </a:rPr>
              <a:t>4</a:t>
            </a:r>
          </a:p>
        </p:txBody>
      </p:sp>
    </p:spTree>
    <p:extLst>
      <p:ext uri="{BB962C8B-B14F-4D97-AF65-F5344CB8AC3E}">
        <p14:creationId xmlns:p14="http://schemas.microsoft.com/office/powerpoint/2010/main" val="2822055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Youth Program Quality Ratings: </a:t>
            </a:r>
            <a:br>
              <a:rPr lang="en-US" dirty="0" smtClean="0"/>
            </a:br>
            <a:r>
              <a:rPr lang="en-US" dirty="0" smtClean="0"/>
              <a:t>Items to Consider</a:t>
            </a:r>
            <a:endParaRPr lang="en-US" dirty="0"/>
          </a:p>
        </p:txBody>
      </p:sp>
      <p:sp>
        <p:nvSpPr>
          <p:cNvPr id="3" name="Content Placeholder 2"/>
          <p:cNvSpPr>
            <a:spLocks noGrp="1"/>
          </p:cNvSpPr>
          <p:nvPr>
            <p:ph idx="1"/>
          </p:nvPr>
        </p:nvSpPr>
        <p:spPr/>
        <p:txBody>
          <a:bodyPr/>
          <a:lstStyle/>
          <a:p>
            <a:pPr>
              <a:spcAft>
                <a:spcPts val="600"/>
              </a:spcAft>
            </a:pPr>
            <a:r>
              <a:rPr lang="en-US" dirty="0" smtClean="0"/>
              <a:t>For programs that youth rate highly in terms of helping them academically, what are best practices that we can learn from?</a:t>
            </a:r>
          </a:p>
          <a:p>
            <a:pPr>
              <a:spcAft>
                <a:spcPts val="600"/>
              </a:spcAft>
            </a:pPr>
            <a:r>
              <a:rPr lang="en-US" dirty="0" smtClean="0"/>
              <a:t>How can programs balance organization and structure with providing youth opportunities for leadership and autonomy?</a:t>
            </a:r>
          </a:p>
          <a:p>
            <a:pPr>
              <a:spcAft>
                <a:spcPts val="600"/>
              </a:spcAft>
            </a:pPr>
            <a:r>
              <a:rPr lang="en-US" dirty="0" smtClean="0"/>
              <a:t>What are strategies for taking into account youth feedback on program quality?</a:t>
            </a:r>
          </a:p>
          <a:p>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37356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2514600"/>
          </a:xfrm>
        </p:spPr>
        <p:txBody>
          <a:bodyPr>
            <a:noAutofit/>
          </a:bodyPr>
          <a:lstStyle/>
          <a:p>
            <a:pPr algn="ctr"/>
            <a:r>
              <a:rPr lang="en-US" dirty="0" smtClean="0"/>
              <a:t>Summer Learning Community </a:t>
            </a:r>
            <a:br>
              <a:rPr lang="en-US" dirty="0" smtClean="0"/>
            </a:br>
            <a:r>
              <a:rPr lang="en-US" dirty="0" smtClean="0"/>
              <a:t/>
            </a:r>
            <a:br>
              <a:rPr lang="en-US" dirty="0" smtClean="0"/>
            </a:br>
            <a:r>
              <a:rPr lang="en-US" dirty="0" smtClean="0">
                <a:solidFill>
                  <a:schemeClr val="tx2"/>
                </a:solidFill>
              </a:rPr>
              <a:t>Student Skill Growth:</a:t>
            </a:r>
            <a:br>
              <a:rPr lang="en-US" dirty="0" smtClean="0">
                <a:solidFill>
                  <a:schemeClr val="tx2"/>
                </a:solidFill>
              </a:rPr>
            </a:br>
            <a:r>
              <a:rPr lang="en-US" dirty="0" smtClean="0">
                <a:solidFill>
                  <a:schemeClr val="tx2"/>
                </a:solidFill>
              </a:rPr>
              <a:t>Teacher perspective</a:t>
            </a:r>
            <a:endParaRPr lang="en-US" dirty="0">
              <a:solidFill>
                <a:schemeClr val="tx2"/>
              </a:solidFill>
            </a:endParaRPr>
          </a:p>
        </p:txBody>
      </p:sp>
      <p:sp>
        <p:nvSpPr>
          <p:cNvPr id="3" name="TextBox 2"/>
          <p:cNvSpPr txBox="1"/>
          <p:nvPr/>
        </p:nvSpPr>
        <p:spPr>
          <a:xfrm>
            <a:off x="8763000" y="6581001"/>
            <a:ext cx="381000" cy="276999"/>
          </a:xfrm>
          <a:prstGeom prst="rect">
            <a:avLst/>
          </a:prstGeom>
          <a:noFill/>
        </p:spPr>
        <p:txBody>
          <a:bodyPr wrap="square" rtlCol="0">
            <a:spAutoFit/>
          </a:bodyPr>
          <a:lstStyle/>
          <a:p>
            <a:r>
              <a:rPr lang="en-US" sz="1200" dirty="0" smtClean="0">
                <a:solidFill>
                  <a:schemeClr val="tx1">
                    <a:lumMod val="65000"/>
                    <a:lumOff val="35000"/>
                  </a:schemeClr>
                </a:solidFill>
              </a:rPr>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Teacher-Rated Student Skill Growth</a:t>
            </a:r>
            <a:endParaRPr lang="en-US" dirty="0"/>
          </a:p>
        </p:txBody>
      </p:sp>
      <p:sp>
        <p:nvSpPr>
          <p:cNvPr id="3" name="Content Placeholder 2"/>
          <p:cNvSpPr>
            <a:spLocks noGrp="1"/>
          </p:cNvSpPr>
          <p:nvPr>
            <p:ph idx="1"/>
          </p:nvPr>
        </p:nvSpPr>
        <p:spPr/>
        <p:txBody>
          <a:bodyPr>
            <a:normAutofit/>
          </a:bodyPr>
          <a:lstStyle/>
          <a:p>
            <a:r>
              <a:rPr lang="en-US" dirty="0" smtClean="0"/>
              <a:t>NIOST’s Survey of Academic and Youth Outcomes Teacher Version (SAYO T) is a pre/post survey that allows teachers to </a:t>
            </a:r>
            <a:r>
              <a:rPr lang="en-US" dirty="0"/>
              <a:t>rate students’ growth in certain academic and social-emotional skills </a:t>
            </a:r>
            <a:r>
              <a:rPr lang="en-US" dirty="0" smtClean="0"/>
              <a:t>and outcomes</a:t>
            </a:r>
          </a:p>
          <a:p>
            <a:pPr>
              <a:buNone/>
            </a:pPr>
            <a:endParaRPr lang="en-US" dirty="0" smtClean="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108608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486400"/>
            <a:ext cx="7391400" cy="584775"/>
          </a:xfrm>
          <a:prstGeom prst="rect">
            <a:avLst/>
          </a:prstGeom>
          <a:noFill/>
        </p:spPr>
        <p:txBody>
          <a:bodyPr wrap="square" rtlCol="0">
            <a:spAutoFit/>
          </a:bodyPr>
          <a:lstStyle/>
          <a:p>
            <a:r>
              <a:rPr lang="en-US" sz="1600" dirty="0" smtClean="0"/>
              <a:t>Overall, teachers rated SLP students as significantly improved in all skills measured by the SAYO T.</a:t>
            </a:r>
            <a:endParaRPr lang="en-US" sz="1600" dirty="0"/>
          </a:p>
        </p:txBody>
      </p:sp>
      <p:graphicFrame>
        <p:nvGraphicFramePr>
          <p:cNvPr id="6" name="Chart 5"/>
          <p:cNvGraphicFramePr/>
          <p:nvPr>
            <p:extLst>
              <p:ext uri="{D42A27DB-BD31-4B8C-83A1-F6EECF244321}">
                <p14:modId xmlns:p14="http://schemas.microsoft.com/office/powerpoint/2010/main" val="2715070611"/>
              </p:ext>
            </p:extLst>
          </p:nvPr>
        </p:nvGraphicFramePr>
        <p:xfrm>
          <a:off x="533400" y="304800"/>
          <a:ext cx="7848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4791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638800"/>
            <a:ext cx="7778814" cy="1077218"/>
          </a:xfrm>
          <a:prstGeom prst="rect">
            <a:avLst/>
          </a:prstGeom>
          <a:noFill/>
        </p:spPr>
        <p:txBody>
          <a:bodyPr wrap="square" rtlCol="0">
            <a:spAutoFit/>
          </a:bodyPr>
          <a:lstStyle/>
          <a:p>
            <a:r>
              <a:rPr lang="en-US" sz="1600" dirty="0" smtClean="0"/>
              <a:t>Overall, SAYO T scores were similar for SLP in 2013 and 2014, with more variation for “Math” and “Initiative” between the two years. Variation between years is expected since each year programs serve a different group of students with unique and variable characteristics.</a:t>
            </a:r>
            <a:endParaRPr lang="en-US" sz="1600" dirty="0"/>
          </a:p>
        </p:txBody>
      </p:sp>
      <p:graphicFrame>
        <p:nvGraphicFramePr>
          <p:cNvPr id="6" name="Chart 5"/>
          <p:cNvGraphicFramePr/>
          <p:nvPr>
            <p:extLst>
              <p:ext uri="{D42A27DB-BD31-4B8C-83A1-F6EECF244321}">
                <p14:modId xmlns:p14="http://schemas.microsoft.com/office/powerpoint/2010/main" val="797627890"/>
              </p:ext>
            </p:extLst>
          </p:nvPr>
        </p:nvGraphicFramePr>
        <p:xfrm>
          <a:off x="152400" y="369570"/>
          <a:ext cx="8839200" cy="51168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164894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18885526"/>
              </p:ext>
            </p:extLst>
          </p:nvPr>
        </p:nvGraphicFramePr>
        <p:xfrm>
          <a:off x="152400" y="152400"/>
          <a:ext cx="88392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45</a:t>
            </a:fld>
            <a:endParaRPr lang="en-US" sz="1200" dirty="0">
              <a:solidFill>
                <a:schemeClr val="tx1">
                  <a:lumMod val="65000"/>
                  <a:lumOff val="35000"/>
                </a:schemeClr>
              </a:solidFill>
            </a:endParaRPr>
          </a:p>
        </p:txBody>
      </p:sp>
      <p:sp>
        <p:nvSpPr>
          <p:cNvPr id="5" name="TextBox 4"/>
          <p:cNvSpPr txBox="1"/>
          <p:nvPr/>
        </p:nvSpPr>
        <p:spPr>
          <a:xfrm>
            <a:off x="152400" y="5903893"/>
            <a:ext cx="7778814" cy="954107"/>
          </a:xfrm>
          <a:prstGeom prst="rect">
            <a:avLst/>
          </a:prstGeom>
          <a:noFill/>
        </p:spPr>
        <p:txBody>
          <a:bodyPr wrap="square" rtlCol="0">
            <a:spAutoFit/>
          </a:bodyPr>
          <a:lstStyle/>
          <a:p>
            <a:r>
              <a:rPr lang="en-US" sz="1400" dirty="0" smtClean="0"/>
              <a:t>Students participating in the SLP have achieved significant skill growth every year, which indicates programs are of sufficient quality to contribute to skill growth. Variation in skill growth between years is expected since each year programs serve a different group of students with unique and variable characteristics.</a:t>
            </a:r>
            <a:endParaRPr lang="en-US" sz="1400" dirty="0"/>
          </a:p>
        </p:txBody>
      </p:sp>
    </p:spTree>
    <p:extLst>
      <p:ext uri="{BB962C8B-B14F-4D97-AF65-F5344CB8AC3E}">
        <p14:creationId xmlns:p14="http://schemas.microsoft.com/office/powerpoint/2010/main" val="1856848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95400"/>
            <a:ext cx="8519667" cy="3657600"/>
          </a:xfrm>
          <a:prstGeom prst="rect">
            <a:avLst/>
          </a:prstGeom>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46</a:t>
            </a:fld>
            <a:endParaRPr lang="en-US" sz="1200" dirty="0">
              <a:solidFill>
                <a:schemeClr val="tx1">
                  <a:lumMod val="65000"/>
                  <a:lumOff val="35000"/>
                </a:schemeClr>
              </a:solidFill>
            </a:endParaRPr>
          </a:p>
        </p:txBody>
      </p:sp>
      <p:sp>
        <p:nvSpPr>
          <p:cNvPr id="6" name="TextBox 5"/>
          <p:cNvSpPr txBox="1"/>
          <p:nvPr/>
        </p:nvSpPr>
        <p:spPr>
          <a:xfrm>
            <a:off x="381000" y="5410200"/>
            <a:ext cx="8492405" cy="584775"/>
          </a:xfrm>
          <a:prstGeom prst="rect">
            <a:avLst/>
          </a:prstGeom>
          <a:noFill/>
        </p:spPr>
        <p:txBody>
          <a:bodyPr wrap="square" rtlCol="0">
            <a:spAutoFit/>
          </a:bodyPr>
          <a:lstStyle/>
          <a:p>
            <a:r>
              <a:rPr lang="en-US" sz="1600" dirty="0" smtClean="0"/>
              <a:t>An example of how the PRISM report shows how an individual program’s students compare to the average of all other programs in its particular cohort.</a:t>
            </a:r>
            <a:endParaRPr lang="en-US" sz="1600" dirty="0"/>
          </a:p>
        </p:txBody>
      </p:sp>
    </p:spTree>
    <p:extLst>
      <p:ext uri="{BB962C8B-B14F-4D97-AF65-F5344CB8AC3E}">
        <p14:creationId xmlns:p14="http://schemas.microsoft.com/office/powerpoint/2010/main" val="4256679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Teacher Rated Skill Growth: </a:t>
            </a:r>
            <a:br>
              <a:rPr lang="en-US" dirty="0" smtClean="0"/>
            </a:br>
            <a:r>
              <a:rPr lang="en-US" dirty="0" smtClean="0"/>
              <a:t>Items to Consider</a:t>
            </a:r>
            <a:endParaRPr lang="en-US" dirty="0"/>
          </a:p>
        </p:txBody>
      </p:sp>
      <p:sp>
        <p:nvSpPr>
          <p:cNvPr id="3" name="Content Placeholder 2"/>
          <p:cNvSpPr>
            <a:spLocks noGrp="1"/>
          </p:cNvSpPr>
          <p:nvPr>
            <p:ph idx="1"/>
          </p:nvPr>
        </p:nvSpPr>
        <p:spPr/>
        <p:txBody>
          <a:bodyPr/>
          <a:lstStyle/>
          <a:p>
            <a:pPr marL="0" indent="0">
              <a:buNone/>
            </a:pPr>
            <a:r>
              <a:rPr lang="en-US" dirty="0"/>
              <a:t>Main takeaway: </a:t>
            </a:r>
            <a:r>
              <a:rPr lang="en-US" dirty="0" smtClean="0"/>
              <a:t>on average, students </a:t>
            </a:r>
            <a:r>
              <a:rPr lang="en-US" dirty="0"/>
              <a:t>are achieving significant </a:t>
            </a:r>
            <a:r>
              <a:rPr lang="en-US" dirty="0" smtClean="0"/>
              <a:t>growth in skill areas</a:t>
            </a:r>
            <a:endParaRPr lang="en-US" dirty="0"/>
          </a:p>
          <a:p>
            <a:pPr marL="0" indent="0">
              <a:buNone/>
            </a:pPr>
            <a:endParaRPr lang="en-US" dirty="0" smtClean="0"/>
          </a:p>
          <a:p>
            <a:pPr>
              <a:spcAft>
                <a:spcPts val="600"/>
              </a:spcAft>
            </a:pPr>
            <a:r>
              <a:rPr lang="en-US" dirty="0" smtClean="0"/>
              <a:t>Are there aspects of program quality that correlate with higher youth skill growth?</a:t>
            </a:r>
          </a:p>
          <a:p>
            <a:pPr>
              <a:spcAft>
                <a:spcPts val="600"/>
              </a:spcAft>
            </a:pPr>
            <a:r>
              <a:rPr lang="en-US" dirty="0" smtClean="0"/>
              <a:t>What instructional strategies impact youth skill growth?</a:t>
            </a:r>
          </a:p>
          <a:p>
            <a:pPr>
              <a:spcAft>
                <a:spcPts val="600"/>
              </a:spcAft>
            </a:pPr>
            <a:r>
              <a:rPr lang="en-US" dirty="0" smtClean="0"/>
              <a:t>How are attendance rates correlated to youth skill growth?</a:t>
            </a:r>
          </a:p>
          <a:p>
            <a:pPr marL="0" indent="0">
              <a:buNone/>
            </a:pPr>
            <a:endParaRPr lang="en-US" dirty="0" smtClean="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808141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2514600"/>
          </a:xfrm>
        </p:spPr>
        <p:txBody>
          <a:bodyPr>
            <a:noAutofit/>
          </a:bodyPr>
          <a:lstStyle/>
          <a:p>
            <a:pPr algn="ctr"/>
            <a:r>
              <a:rPr lang="en-US" dirty="0" smtClean="0"/>
              <a:t>Summer Learning Community </a:t>
            </a:r>
            <a:br>
              <a:rPr lang="en-US" dirty="0" smtClean="0"/>
            </a:br>
            <a:r>
              <a:rPr lang="en-US" dirty="0" smtClean="0"/>
              <a:t/>
            </a:r>
            <a:br>
              <a:rPr lang="en-US" dirty="0" smtClean="0"/>
            </a:br>
            <a:r>
              <a:rPr lang="en-US" dirty="0" smtClean="0">
                <a:solidFill>
                  <a:schemeClr val="tx2"/>
                </a:solidFill>
              </a:rPr>
              <a:t>Student Skill Growth:</a:t>
            </a:r>
            <a:br>
              <a:rPr lang="en-US" dirty="0" smtClean="0">
                <a:solidFill>
                  <a:schemeClr val="tx2"/>
                </a:solidFill>
              </a:rPr>
            </a:br>
            <a:r>
              <a:rPr lang="en-US" dirty="0" smtClean="0">
                <a:solidFill>
                  <a:schemeClr val="tx2"/>
                </a:solidFill>
              </a:rPr>
              <a:t>Youth perspective</a:t>
            </a:r>
            <a:endParaRPr lang="en-US" dirty="0">
              <a:solidFill>
                <a:schemeClr val="tx2"/>
              </a:solidFill>
            </a:endParaRPr>
          </a:p>
        </p:txBody>
      </p:sp>
      <p:sp>
        <p:nvSpPr>
          <p:cNvPr id="3" name="TextBox 2"/>
          <p:cNvSpPr txBox="1"/>
          <p:nvPr/>
        </p:nvSpPr>
        <p:spPr>
          <a:xfrm>
            <a:off x="8763000" y="6581001"/>
            <a:ext cx="381000" cy="276999"/>
          </a:xfrm>
          <a:prstGeom prst="rect">
            <a:avLst/>
          </a:prstGeom>
          <a:noFill/>
        </p:spPr>
        <p:txBody>
          <a:bodyPr wrap="square" rtlCol="0">
            <a:spAutoFit/>
          </a:bodyPr>
          <a:lstStyle/>
          <a:p>
            <a:r>
              <a:rPr lang="en-US" sz="1200" dirty="0" smtClean="0">
                <a:solidFill>
                  <a:schemeClr val="tx1">
                    <a:lumMod val="65000"/>
                    <a:lumOff val="35000"/>
                  </a:schemeClr>
                </a:solidFill>
              </a:rPr>
              <a:t>48</a:t>
            </a:r>
            <a:endParaRPr lang="en-US" sz="1200" dirty="0">
              <a:solidFill>
                <a:schemeClr val="tx1">
                  <a:lumMod val="65000"/>
                  <a:lumOff val="3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Student-Rated Skill Growth</a:t>
            </a: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r>
              <a:rPr lang="en-US" dirty="0"/>
              <a:t>PEAR’s Holistic Student Assessment (HSA) </a:t>
            </a:r>
            <a:r>
              <a:rPr lang="en-US" dirty="0" smtClean="0"/>
              <a:t>has two components:</a:t>
            </a:r>
          </a:p>
          <a:p>
            <a:pPr lvl="1"/>
            <a:r>
              <a:rPr lang="en-US" sz="2000" i="1" dirty="0" smtClean="0"/>
              <a:t>Diagnostic: </a:t>
            </a:r>
            <a:r>
              <a:rPr lang="en-US" sz="2000" dirty="0" smtClean="0"/>
              <a:t>students complete at the start of summer and rate their academic and social-emotional strengths and challenges</a:t>
            </a:r>
          </a:p>
          <a:p>
            <a:pPr marL="457200" lvl="1" indent="0">
              <a:buNone/>
            </a:pPr>
            <a:endParaRPr lang="en-US" sz="2000" dirty="0" smtClean="0"/>
          </a:p>
          <a:p>
            <a:pPr lvl="1"/>
            <a:r>
              <a:rPr lang="en-US" sz="2000" i="1" dirty="0" smtClean="0"/>
              <a:t>Retrospective: </a:t>
            </a:r>
            <a:r>
              <a:rPr lang="en-US" sz="2000" dirty="0"/>
              <a:t>survey completed by youth at the end of their programming </a:t>
            </a:r>
            <a:r>
              <a:rPr lang="en-US" sz="2000" dirty="0" smtClean="0"/>
              <a:t>in which youth self-report </a:t>
            </a:r>
            <a:r>
              <a:rPr lang="en-US" sz="2000" dirty="0"/>
              <a:t>their growth in social-emotional outcomes as a result of participation in their program</a:t>
            </a:r>
            <a:r>
              <a:rPr lang="en-US" sz="2000" dirty="0" smtClean="0"/>
              <a:t>.</a:t>
            </a:r>
          </a:p>
          <a:p>
            <a:pPr marL="0" indent="0">
              <a:buNone/>
            </a:pPr>
            <a:endParaRPr lang="en-US" dirty="0" smtClean="0"/>
          </a:p>
          <a:p>
            <a:r>
              <a:rPr lang="en-US" dirty="0" smtClean="0"/>
              <a:t>The HSA was administered at 10 sites (9 programs): </a:t>
            </a:r>
          </a:p>
          <a:p>
            <a:pPr marL="0" indent="0">
              <a:buNone/>
            </a:pPr>
            <a:r>
              <a:rPr lang="en-US" dirty="0"/>
              <a:t>	</a:t>
            </a:r>
            <a:r>
              <a:rPr lang="en-US" dirty="0" smtClean="0"/>
              <a:t>6 SLP and 4 Aligned</a:t>
            </a:r>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49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545862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762999" cy="1143000"/>
          </a:xfrm>
        </p:spPr>
        <p:txBody>
          <a:bodyPr>
            <a:normAutofit/>
          </a:bodyPr>
          <a:lstStyle/>
          <a:p>
            <a:pPr algn="ctr"/>
            <a:r>
              <a:rPr lang="en-US" sz="3500" dirty="0" smtClean="0"/>
              <a:t>Boston Summer Learning Community</a:t>
            </a:r>
            <a:endParaRPr lang="en-US" sz="3500" dirty="0"/>
          </a:p>
        </p:txBody>
      </p:sp>
      <p:sp>
        <p:nvSpPr>
          <p:cNvPr id="5" name="TextBox 4"/>
          <p:cNvSpPr txBox="1"/>
          <p:nvPr/>
        </p:nvSpPr>
        <p:spPr>
          <a:xfrm>
            <a:off x="304800" y="1371600"/>
            <a:ext cx="8458200" cy="1231106"/>
          </a:xfrm>
          <a:prstGeom prst="rect">
            <a:avLst/>
          </a:prstGeom>
          <a:noFill/>
        </p:spPr>
        <p:txBody>
          <a:bodyPr wrap="square" rtlCol="0">
            <a:spAutoFit/>
          </a:bodyPr>
          <a:lstStyle/>
          <a:p>
            <a:r>
              <a:rPr lang="en-US" sz="2000" dirty="0" smtClean="0">
                <a:solidFill>
                  <a:srgbClr val="000000"/>
                </a:solidFill>
              </a:rPr>
              <a:t>Network of summer providers representing </a:t>
            </a:r>
            <a:r>
              <a:rPr lang="en-US" sz="2000" dirty="0" smtClean="0">
                <a:solidFill>
                  <a:srgbClr val="3F89B7"/>
                </a:solidFill>
              </a:rPr>
              <a:t>58 sites </a:t>
            </a:r>
            <a:r>
              <a:rPr lang="en-US" sz="2000" dirty="0" smtClean="0">
                <a:solidFill>
                  <a:srgbClr val="000000"/>
                </a:solidFill>
              </a:rPr>
              <a:t>in summer 2014 </a:t>
            </a:r>
          </a:p>
          <a:p>
            <a:pPr marL="633413" indent="-58738">
              <a:buFont typeface="Arial" panose="020B0604020202020204" pitchFamily="34" charset="0"/>
              <a:buChar char="•"/>
            </a:pPr>
            <a:r>
              <a:rPr lang="en-US" dirty="0">
                <a:solidFill>
                  <a:srgbClr val="000000"/>
                </a:solidFill>
              </a:rPr>
              <a:t>	</a:t>
            </a:r>
            <a:r>
              <a:rPr lang="en-US" i="1" dirty="0" smtClean="0">
                <a:solidFill>
                  <a:srgbClr val="000000"/>
                </a:solidFill>
              </a:rPr>
              <a:t>Implement common program quality measurement tools </a:t>
            </a:r>
          </a:p>
          <a:p>
            <a:pPr marL="914400" indent="-339725">
              <a:buFont typeface="Arial" panose="020B0604020202020204" pitchFamily="34" charset="0"/>
              <a:buChar char="•"/>
            </a:pPr>
            <a:r>
              <a:rPr lang="en-US" i="1" dirty="0" smtClean="0">
                <a:solidFill>
                  <a:srgbClr val="000000"/>
                </a:solidFill>
              </a:rPr>
              <a:t>Plan year round for ensuing summer, while addressing issues concerning student access to high quality summer learning experiences</a:t>
            </a:r>
            <a:endParaRPr lang="en-US" dirty="0">
              <a:solidFill>
                <a:srgbClr val="000000"/>
              </a:solidFill>
            </a:endParaRPr>
          </a:p>
        </p:txBody>
      </p:sp>
      <p:sp>
        <p:nvSpPr>
          <p:cNvPr id="6" name="TextBox 5"/>
          <p:cNvSpPr txBox="1"/>
          <p:nvPr/>
        </p:nvSpPr>
        <p:spPr>
          <a:xfrm>
            <a:off x="248264" y="3493304"/>
            <a:ext cx="2856271" cy="584775"/>
          </a:xfrm>
          <a:prstGeom prst="rect">
            <a:avLst/>
          </a:prstGeom>
          <a:noFill/>
        </p:spPr>
        <p:txBody>
          <a:bodyPr wrap="square" rtlCol="0">
            <a:spAutoFit/>
          </a:bodyPr>
          <a:lstStyle/>
          <a:p>
            <a:pPr algn="ctr"/>
            <a:r>
              <a:rPr lang="en-US" sz="1600" dirty="0" smtClean="0">
                <a:solidFill>
                  <a:srgbClr val="000000"/>
                </a:solidFill>
              </a:rPr>
              <a:t>Increase Student  Access to Summer Learning </a:t>
            </a:r>
            <a:endParaRPr lang="en-US" sz="1600" dirty="0">
              <a:solidFill>
                <a:srgbClr val="000000"/>
              </a:solidFill>
            </a:endParaRPr>
          </a:p>
        </p:txBody>
      </p:sp>
      <p:sp>
        <p:nvSpPr>
          <p:cNvPr id="7" name="TextBox 6"/>
          <p:cNvSpPr txBox="1"/>
          <p:nvPr/>
        </p:nvSpPr>
        <p:spPr>
          <a:xfrm>
            <a:off x="3344482" y="3493302"/>
            <a:ext cx="2590800" cy="584775"/>
          </a:xfrm>
          <a:prstGeom prst="rect">
            <a:avLst/>
          </a:prstGeom>
          <a:noFill/>
        </p:spPr>
        <p:txBody>
          <a:bodyPr wrap="square" rtlCol="0">
            <a:spAutoFit/>
          </a:bodyPr>
          <a:lstStyle/>
          <a:p>
            <a:pPr algn="ctr"/>
            <a:r>
              <a:rPr lang="en-US" sz="1600" dirty="0" smtClean="0">
                <a:solidFill>
                  <a:srgbClr val="000000"/>
                </a:solidFill>
              </a:rPr>
              <a:t>Improve Quality of Programming  </a:t>
            </a:r>
            <a:endParaRPr lang="en-US" sz="1600" dirty="0">
              <a:solidFill>
                <a:srgbClr val="000000"/>
              </a:solidFill>
            </a:endParaRPr>
          </a:p>
        </p:txBody>
      </p:sp>
      <p:sp>
        <p:nvSpPr>
          <p:cNvPr id="8" name="TextBox 7"/>
          <p:cNvSpPr txBox="1"/>
          <p:nvPr/>
        </p:nvSpPr>
        <p:spPr>
          <a:xfrm>
            <a:off x="5844130" y="3485927"/>
            <a:ext cx="3048000" cy="584775"/>
          </a:xfrm>
          <a:prstGeom prst="rect">
            <a:avLst/>
          </a:prstGeom>
          <a:noFill/>
        </p:spPr>
        <p:txBody>
          <a:bodyPr wrap="square" rtlCol="0">
            <a:spAutoFit/>
          </a:bodyPr>
          <a:lstStyle/>
          <a:p>
            <a:pPr algn="ctr"/>
            <a:r>
              <a:rPr lang="en-US" sz="1600" dirty="0" smtClean="0">
                <a:solidFill>
                  <a:srgbClr val="000000"/>
                </a:solidFill>
              </a:rPr>
              <a:t>Scale &amp; Sustain </a:t>
            </a:r>
          </a:p>
          <a:p>
            <a:pPr algn="ctr"/>
            <a:r>
              <a:rPr lang="en-US" sz="1600" dirty="0" smtClean="0">
                <a:solidFill>
                  <a:srgbClr val="000000"/>
                </a:solidFill>
              </a:rPr>
              <a:t>Best Practices </a:t>
            </a:r>
            <a:endParaRPr lang="en-US" sz="1600" dirty="0">
              <a:solidFill>
                <a:srgbClr val="000000"/>
              </a:solidFill>
            </a:endParaRPr>
          </a:p>
        </p:txBody>
      </p:sp>
      <p:pic>
        <p:nvPicPr>
          <p:cNvPr id="1026" name="Picture 2" descr="https://encrypted-tbn2.gstatic.com/images?q=tbn:ANd9GcTSAVYO29oDE6s8Tvl0AKDErYesk16rXtgRumps13oONWhdIuWX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52" y="4152761"/>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data:image/jpeg;base64,/9j/4AAQSkZJRgABAQAAAQABAAD/2wCEAAkGBxQSEhQUEhQUFBUVFRUUFRcVFRQVFxUVFRQXFxQUFBUYHCggGBwlHBUWJDEhJSkrLi4uFx8zODMsNygtLiwBCgoKDg0OGxAQGi0kHSQwLSwsLCwyLCwsLCwsLSwsLCwsLSwsLCwsLCwsLCwsLCwsLCwsLCwsLCwsLCwsLCwsLP/AABEIAN0A5AMBEQACEQEDEQH/xAAcAAEAAQUBAQAAAAAAAAAAAAAAAQIDBAUGBwj/xABLEAABAwEDBwcGCwYFBQEAAAABAAIDEQQSIQUGEzFBUZEHIlJTYXGSFDKBodLwFSMzNEJicrGys9EWc4OTwcMXJCU14UN0gqLCY//EABoBAQACAwEAAAAAAAAAAAAAAAABBAIDBQb/xAA0EQEAAQMBAwkIAwEBAQEAAAAAAQIDEQQhMVEFEhMUM3GBscEVIjJBUpGh8EJh0TThI/H/2gAMAwEAAhEDEQA/APcUBAQEBAQEBAQEBAQEBAQEBAQEBAQEBAQEBAQEBAQEBAQEBAQEBAQEBAQWbVaWRNL5HBrRrJNApiJnZCJmIjMtbkbOSC0uLYyQ4Vo14oXAfSbjiPX2LKq3VTvYUXKam4WDYICAgICAgICAgICAgICAgIIJQAUEoCAgICAgINRl/OGKyN55vPI5sbfOPaeiO0+tZ0W5qYV1xS8wy1lyW1PvSHAeawea3uG09pVumiKY2KtVU1TtYUcxaQWkgjEEGhB7CsmLvM2s9gaR2ogHUJdQP293fq301qvXZ+dLfRd+VTtb4pXWDuVdYKoKkBAQEBAQEBAQEBAQEBBTrQVICAgICClAag5HlIztfk6KMsZUyucy/hSMgV1HWSK02c0rOiImdrCuZxseOTZ2skcXOvOc41JLgSSrMXKfk0Tbq+ak5zR7jxCdLCOjlH7TR9F3EJ0sHRyn9pY9zuITpYOjl1+Zufb45IoKGRsz42MZeBLC9wFWnYKG8RqoDqJWquaatrZRFVOx7KAtDelAQEBBSUAIKkBAQEBAQEFOtBUgICAgICCKIACDleU/I/lWT5QBV0RZO3b8mavp2mMvHpUTOIllRETXTnjD50zhgDHRhoFSHY91NS06acxK7yjRFM04/v0aZ7HbFZmcOdG1bOkGsYLGK8pmnDZWZlwtL63iW3abDhrxG8jspXaFlM7CmNsPV+TrIolylHMRhBHLId191I428HvP/iqumrmed4OlyhaijmY/v0e1Kw5wgICAgghAAQSgICAgpLkFSAgICAgICAgICAgxcqfIy/u3/hKirczt/HHe8LzQyJBa7fBFaIxIzRWg3SXDECK6atIO/iqmlne6nKdOYiXWZ95jWCz2e9BCIpKkgtMjy4AEXaOcQAS5uOxbtRVilzLVOatjjc2c3onWmFtpjvROc0Oaa0N43WlxaatxcDr2duNW1d9+NrdXR7sux5Rsw7BBYXyw2cMkY+zhjr8rroNoja4AOcRS6XD0q9cqxTLVYo51yIZ3JJrtPdF/cVbS/PwdLlT+Hj6PRVbcgQEBAQEBAQEBAQKICAgICAgICAgICAgxcqfIy/u3/hKirczt/HHe8QzQyi2zWyKeSpYyOVpuirqvDaUB2YLn2bkUTtd7Waeq7Tilk52Z42i0SO0UUIYHfFukfIXXBqqxtGtqcSMTqxwCm5VRcn3plUo0V6iPdxnv/wDGmiy9bbwc6OyOFKU+OaNVNYcTXatfMtfLLKNLqN0838/46zLOeHleTTBKwttBdHWhvRkRzNfW/QGpa3drW+b0TRzZ3otaG5Rd52zH/nc3HJIMbT/C/uLLS/M5U/h4+j0VW3IEBAQEBAQEBAQEBAQEBAQEAoOakz5sgJF55oaVDDQ9o7Ft6Gpq6WlR+3lk3yeAp0NR01KP2+sm+TwFOhqT0tKk8oFj3yeAp0NR0tJ/iDY98n8sqOiqOlpY1v5QbG6N7QZKuY5o+LOsggKKrdUUyztXImunvh5OG0XGeuEFVEABB12YWccNjM2mLhf0d26295t+tfEFd0dM1c7H9OPytVFPMz/fo7D/ABCse+T+WVd6KpxulpByhWPfJ/LP6p0VR0tKRyg2PfJ/LKnoajpaVQz+sm+TwFOhqR0tKf28sm+TwFOhqOmpbnI+WIrS0uiJIaaEEUINK4hYVUzTvZ01RVuZ6xZCAgICAgICAgICDl8/csaGDRtPPlqPss+kfTq9J3LbZozOWq7XiMPLiriqiiCCxQLZiROVBhUYMrMlnPpGxYVxM0zhttVRFdMzxjzUkLh9Wu/TL1nXdP8AXBVTGmuzOOaidfp4jPPga4HGuC2XNHXT8O1oscqWbmed7s/2F4Wrq936ZWOu6f64UPFaUV7RWq6Odzoxu9XI5Vv27vM5lUTjPousC6DjKy3cpAILjSpRK6PfsQb3M7LPk1oBcfi30ZJuArzX+g+ola7lPOpZW6ubL19U1wQEBAQEBAQQSgVQUzyhjS5xo1oLiTsAFSUiMkzh47l7KRtEz5DgDg0dFo80e+0lXqKebGFGqrnTlrFmhCACgFBeko3GmNBTH11WG9luYUrq4lZIY7yAsUsN8hfgMANZ/oO1VNRqYt7I3uho9DVfnM7Kf3cs4sNW4jaK14KrY1kxOK9y/q+TI5ubW/hx/wDWdZG6UgMxJ2LqRMTGXCmJicS2LMnDUHsJ1UxoTuDqUqmTCzo6GhwI1rNgm6gXUFQCAEEoh6tmLlUzQBjzz4gG47WfQd34U9A3qpdpxOVu1VmHTALU2JQEBAQEBBBQUoON5Qcr0As7DiaOkpsb9FvpIr6BvW+zR/JXv1/xcC4KyrwtuCJUKQQXaBoqcTqAxBFDjXtWO9LHea471IxppABiomUw173l+JNGjbv7v1XP1Or5vu07/J1tFyfNz37m7hx/8dRbrXBkmCJz4G2i1ys0jY3+ZCzYXYGh9FSQaEAVWq3aiPeq2y2ajV1VTzLc4pjZs+f7wZuXc6YY7SyzW+zwuhfFG/TRtLHRGQuFcSTdFNYIIGwrZVRTVsmFai9conNMy0+Ucjmx2uSIOwfGdG44VD/NJpqIIIr2dq027lVmrmzuXrtmnV2ukpjFXzX4ZiRzg5rQLrmuoGgBlLo3uLqUIXSpqiqMw4tdE0zipjWqSrydeoV3kAAniFthqlQFKE0RCaICC9GwDF3oG3sKhLOyDlV1nnbKNQ5rwNsZoCO3UD3gKKqedGE01c2cvZYZQ5oc0gtcA4EaiCKghUV1WgICAgICAgxMqW5sET5X6mCvedQaO0mg9KmmMziETOIy8ftFpdK90jzV73Fx9OoDsAoB3K9EYjCjM5nKy5ShaKJUFSK2OArUY7PXwUSLMjydaDGtFoDR7+tRM4ZRGWDcLzed5u7+hXK1Orz7tH3/AMd7RcnYxXdjuj/f8UWt2FAqMOvXudbn/lgMZDa22OyWmCWFo0k0V9zHguOica80Y4DfeXUzmMvMVUzTOJRnjby62R2eOw2S0SSQRFplivO5xcKXtjG0r2AkpKEcoNoa60sjaQdDEyNxGq9iaDuBHFUtTVHOw7XJ1MxbmeMuVljOsHEcO5Y2b9VudjdqtHRfp27+LIslqrg7A9vvqXZtXqbkZh5i/Yrs1c2qGeMO9bmhIRCUF2KgNTq2at6iRS95P9OxTgGoPRuTvK95hs7jiyro+1hPOb6CeB7FWvU4nKxZrzGHZrQ3iAgICAgIPM+UbL7XzCzB4DYiHSYjGQjAegHi7sVmzTERmVe9VM7IcobbGPpt4hbsw0YlS63R9NvEJmDmytm2R9NvEJmE4lBtbOm3iFOYMSoNrZ028QozBiVqe1tAwc0n7QUTKcNe0gmrnDiPeqoaim9c92mNnfG11tFXpbPvVzmrunYu+UN3jiqfU7vD8up7S03GftK1K9p2jiFl1S7w/LCeUdPPz/EszI2cE1lDmxmOSJ9S+GUXozXWRjzSduw7Qt1u1ep2Y/Klfu6a7Oedie6W2tOfs766OOz2cloaZGc+S6NQaSAGgbKgrZVTdxsj8w02+rxPv17O6Wg0rTU3qkkkkmpJOJcTtO9VJ0l2fl+XUp5Q01MYifxKdO3eOKjqd3h+WXtLTcZ+0qJS3WHAHZiMFst2L9ucx5tF/V6S9Tzap/Er1ktexxb33h+q6lFU427Hn7lMRVimcwzBamdNviC2ZhrxKsWlnTb4gmYMSkWtnTb4gpzBiVXlDOm3xBRmDEqm2hnTb4gmYMSyrBlYQyMkY9t5hvDnDHeD2EVHpUTiYxJGYnMPaMm25k8TJYzVr2hw/qD2g1HoVKYxOF2JzGWSoSICAgICDk8t8ntjtU755RIJH3b1yQtButDQabDRoWUVTDGaYctnlyc2OzWOWaLSh7THSshcOdKxpw7iVru3aqaJmFjS2KLl2KKt3/jzcZLbvdxVPrl1145LscJ+64MmMG13H7065dT7L0/Cfuj4OZvdxUdcunsvT8J+58HM+txU9cunsvT8J+6puTWbS6nenXLp7L0/Cfuk5OZ28U65d/o9l6fhP3Bk1n1uKdcu/wBHsvT/AN/dU3JbN7uKdcu/0ey9Pwn7qhklm9ydcuo9l6fhP3T8Ds3uTrl09l6fhP3T8Ds6Tk65dPZmn4T9z4HYNpqp65dR7M0/CfusuyUze7inXLh7L0/CfuoOTGb3cU63cT7L0/CfuDJbNt7io63dPZen4T9w5MZ9binXLqfZen4T90fBbPrcVHW7p7L0/CfukZLZvdxU9bunsvT8J+7f5kZqQ2q1aKUyFmje7mvum8C2mI7zgttnU111YlT1mhtWrfOp35eg/wCE+T90/wDNP6K3z5cvmQ7HJlhZZ4o4YxRkbGsaCamjRQVJ1ntWMzlkyUBAQEBAQEHNco3+3z98X5zFo1HZz+/Nc0H/AEU+PlLxhc56PKkoIqgkIBKACglA0g3pkwkS9qZJhUJe1Mowr0tNuKZMKdJ2oIcaohR3olBKGCqJwkIBKDruS359/Bk/ExWNN2ng5/KXYeMer19dBwBAQEBAQEBBFUHN8orv9Pn74vzmLTqOzn9+a5oP+inx8peLkrnYehbXNOMOtkLXAEEuqCAQfi3HEFbLMf8A0j9+StrJmLFUx/XnCLfyhiKaWMZPszhHLJGCXAF1x5bWmjNK0qujzaeEPP8ATXPqn7yzcq56GGCzTeQWVwtDXOAqBdu3cK6PHzvUnNp4QdNc+qfvLJzXzjblCO2B1jghMMBeCy64kua/6gpS6sa6aebOxss3bnSU+9O+PnPFya5b0y/Yz8YwbL7PxBZU74YV/DPdLt88M6hYJGt8njka5odeLrpqS8UoGHYzXXauhXcxXzIpzOMvNU0zNHOmrG3DTzcpVwMcbJFR4vN551fyu1a6L81zMRTu37Wyq3zYiZrnbu3rlr5RTEQH2SIF1aUkJ1GnVKLep6SJmmnd/wDqblno5iKq96mflGLX6PySK9u0hpUiox0SU6nNvpObsTNmYudHNe1l8oUdXWctaBVkhIA7WfqsdXG2PFd5Mq92rM8PVyQiN28cNRFdqq42OnztuHQZrTtjs9vndEyUwRNlDXgEG62Z1ASDdrdCtaWInnZjh6uZynXVTzObON/o1tg5RdLLHH8HWUaR7GVvA0vuDa00XarfNp4Q5XTXPqn7yyMt5+eTzyQnJ9ldoyAXVArVodq0Z6Sc2nhB01z6p+8sq35Rba8mxWgQRwOdaCy6yhwaJB51BWtFX1NMRRGI+bocm111XZiZmdnrDmlRdp13JZ8+/gyfiYrGm7TwUOUuw8Y9XsC6DgCAgICAgICCk4oOb5Rx/p0/fF+dGtGo7OfDzXNB/wBFPj5S8WXOehbrMz59B9p/5T1tsdpT+/JV1v8Az1eHnDWZUzHtkk872MYWvmmc2sjBg6RxGBOGtdPDzjdZw5o2mWx2CJjWF8Eb2yAyMABIjpQk87zTqTA2GZObr7HHbNK1oLrOLzrweCbshuhrTqAPpqsavhlstdpT3w5u3wAC80AaqgElpDgS1za6gaHDsXLqj5vS0VTnEsew/KR/bZ+IKKd8MrnwT3S3fLBETJHQE81moE7ZdyuVVRGp2z/H1ecppmdPsj+Xo47K1ndobNRriRGa804ebr3FadLXTF27mY3/AOtuopqm3bxE7v8AGTnHAS+KjSfPrQE/9QrTyfXEUV5nh5N2tpmaqcRx81rKcTvLCaGlW40NPkxtS1VHUsZ27fMuUz1vONmzyejZ/wBB5MTX5N4w7bnHu/RW9VvhnybtiqO71cRLJe/oFUmXWiMOizYs7pbHlONvnPs4a2poKuZOBU7Fb0n8vD1crlXdR4+jRZBzHtjJ4JHMZdZLE93xrCbrXgnCuOAVzDkM7O3Mu1zWyeWNjCx7mlpMjAcI2NNQTUYgpIzpsnPs+SIYpQA9tqfUAhw5wlcMRhqIVbVfBHf/AK6PJnaz3esNdZoGtaHODSSC8l1brGA01DziSqcRDrVVTM4h1fJ0xnlgIABMMlC2oa4BzA4Fp80g04rfp8c/wUdfM9Dj+49XqSvOMICAgICAgpJqgkBBzXKT/t0/fF+dGtOo7Of35rmg/wCinx8peKBc7D0LdZln/PQfaf8AlPW2x2lP78pVdb/z1eHnDj87LO0W214D5xN63krovON7nhGDk7JNQPkZPuiUyNxyZW0PZbyQ5r22Zt4ihDg1st1wB1O1+pY1fDLZa7SnvhqLTa7wugUaKUxqaNFBXi4+lcuZy9NTRicqbCfjY/ts/EEpjbBX8M90uk5WrS+OWMscWktaKimqsv6KxdtUXNTiuM+76uBbuV27GaZx73o47KmUZWxWctkcC+Mlxw5x5uJw7VW02mtVXLkTTunZ+W+/qLtNFuYq3xt/DJy/bZI3xhjy0EvqBTH4wrVorFu5RVNcZxjybdXeroqpimcZz5pt0zxai1zyGVbdZsdzASK0w1n0g7isrNi31TpJp97bt8WN29X1nmROzh4Oy5SjjZfsP/tq7q99P7wZ8l/DX4eriyquHVdBkDGwZW/7U/lzq3pP5eHq5PKv8PH0cHm1G3yuy4D5xB+a1W3IbDlAjBylaqgeez8mNTI6mCMNyHZKbbRIf/adVtV8Ed/+ujyZ2s93rDX2e2Nuhr6i6CAQA6rSalrmnWKqnE8XXqonOYdZybWsPt1AD8lKaupUkuZeJAw2Dup2rfp5/wDp4KWvoxZz/cer1dXnEEBAQRVBKCEAIFUHM8pB/wBOnrvi/OjWnUdnPh5reg7enx8peKOP/C570Tc5lH/PWf7Tvy3rbY7SP35Kut/56vDzhj5w51OjtdoZ5JYX3ZpG3pIC57qOOL3XsT2rovONrnJnEY7Hk+QWaxv0sbyWvhLmR0EeELbwug17dQQRmLlk2iPKFYbPDds1fiI9HWrZfOxNdXrKxr+Ge5ss9pT3x5uZquW9SybD8pHvvs/EPWpp3wwufDPdLq+U2wCaZjS4toxrsBXU6Qf1U6zUTYvxVjPu4/Li6ax01nm5xtz+HLWzIQkZG2+4aNpbW7WurHXhqVK1r5t111c34pzvW7mjiummnPwxjcv2/JQmLSXEXS7ANrWshNdfYsbGrmxTMYznHkyvaaL0xOcYz5rGVcnXpdMXnClG3RTBt3Wpt6uYsdDjx/KK9NE3ulz4Oq5S9dl/dyf211tVvpa+S/hr8PVxbVVdV0+a89yx5TeGtdds4ddeKtdSOc0eNoKt6XfV4erkcqbqPH0aLIGdhdaIGeR2Bt6aJt5sBD23ntF5pvYOFagq25LOzvzodFbZ4xZLFJdc0X5IC6R1Y2GrnXhU407gEGzylazNkeyyFkcZdO43Im3WNoZxzW1NNVT2kqvqvgjv/wBdHkztZ7vWHJgqi7jseSr59/Bk/Exb9N2ngoco9j4x6vYlfcEQEBBBagpJQKoIqgIOZ5SP9un74vzo1p1HZz4ea3oe3p8fKXilVz3oG7zK+fWf7Tvy3rbY7SP35K2t7Crw84ZecHJza5rTPKx1nDZJXvbee8Oo5xIqBGacV0cPOs/LuYtqmslhhY6EPs8b2yXnvDSXBgFwhhqOadYCnAjNXNGewRW905iIksxDdG5zqFrZCa1aMOcFhXHuz3NlntKe+PNxgw7/ALly3p12xfKR/bZ+IKad8MbnwT3S77Pf5yz9yPxuWjlbtI7vWXN5N7Oe/wBIaQ6j3FcmN7pfJbgOv0/jesq/37Qxo/fvKxlA80rKhFTc8pgxsv7uT+2vRarfChyX8Nfh6uJJVV1HVZmWJ09myjCyl+WBsbbxoLz2TNFSNQqVa0m+rw9XK5U3UePowsjcmdsinhkc6z3Y5Y3upJITRrw40Gj10CuYclm50cnlrtFrnmjdAGyOaRee8OAEbWkECMjW07UwL+XslSWTJVlglLS9k5qWElvO07hQkA6nDYq+q+CO/wD10OTO1nu9YccqLt5dhyWfPv4Mn4mLfpu08FHlHsfGPV6/VX3CTVBN5AvIJvIKEBAQEHMcpJ/06fvi/PjWnUdnPh5reh7enx8peKhUHoEh5GokdowKI371XlD+m7xFMzxRzKeEHlD+m7xFMzxOZTwhOnd0neI+tTmUc2ngtlYsl2xn4yP7bPxBZU74Y3Pgnul6DnsP8yz91/8AblX5W7SO71lzuTeznv8ASGjfqPcfuXJ+bp/Jas41+n8b1lX+/aGNP795WcoDmn32qbaKtzccprsbKP8A83/216PVb4c/kzdV4eriCqrppZIRqJHcSPuUwTETvV+UP6bvEVOZ4seZTwhHlD+m7xFRmeKeZTwhD5XHW4nvJKZkiIjdCAaIl1/Ja6tu/gyfiYt2n7Tw/wAUeUex8Y9Xr4KvuGlBKAgIJQQgIKSUHOcoELn2GVjQS5xjoBrNJWOPqB4LVepmqiYhZ0ldNF6KqpxG3yeQHI0/UyeEqn0Nzg7XWrP1Qj4GtHUyeEp0NzhJ1qz9UHwNaOpk8JTobnA61Z+qFXwNOP8AoyeFOhucDrVn6oU/A8/UyeEp0NzhJ1qz9UAyRPX5J/Cn3p0Nzgdas/VDoc2sgMc0vnFHh/NF4igbQ1wO/fuVmzp4xmuNrn6vWznm2p2Y2/suqylZGTuDpKEgXRQ0wqT/AFWd7SWr05rj8zCja1Ny3GKZYwyHDuHi/wCVo9mafhP3n/W3r17j+ISMhRbht+kdprv7U9m6fhP3n/Tr17j+IUS5vwkULf8A2P6qY5OsR8vzP+o67e4/iF/LWTY7Tc0orcaWtIJFK0rqOOoK1XZpr3tdnU3LXwy86fkacEjRuNCRUUOraKFc/obkfJ3I1dmf5IOSJ+qf4T6k6G5wZdas/VCPgefqZPCU6G5wk61Z+qD4Gn6mTwp0NzhJ1qz9UJGRp+pk8KdDXwOtWfqhByPaOpk8KdDc4Sdas/VDquTWwSx229JG5oMUjakUFSWmnAFbbFuumvMwp66/brtYpqiZzHq9XBVxyFQQSglAQXKIIuoKS1BQWoNbl6ImLAE84agSpjeiXOaB/Rd4T+izyhGgf0XeEoGgd0XeEpkRondF3hKZFmZrh9F2JoMDt37kBkYbIS4l1AABhgTrPqHFBUyGOpIvCuOsILzWt+t6kFYDfrepBVze31IJAHb6kFTrN391RXggwpIm3TSu3HBBYbG7CgLu4V+5BdbE/ou8JTIuCF3Rd4SmROif0XeEoJ0Dui7wlMjOyPC4StN1wwOsEbConcmHTNCwSqAQVICCUFxAQUuQUoBQQgi6ggtQQWINPluUsaKCuNPUVNKJaU2iutjeCzQCYdBvBBUJh0BwQTph0QgnSjopkXYJBXzcaGnegrEg6I4YjDEk7MUFiZ4qeaO3DbTH1oLuT5fjGgClcPRRRO5MOiaxYJVBiCbiBRBU1qCsBBKCaIJogmiCpAKClAQUlBCAgIIKCQECiBRAogiiBRAogUQKIFECiBRBBCCQ1BNEBBICCUEoCDX2zK7YiA9jxUVHyftqrqNZbsTEV/NEzhZjzhjcQA15JIA+T1k0H01po5SsV1RTGczs3I50M5tpJrRjjQ0NDFgdx566DJOmPVv4x+370QQZz1b+Me6tPP8AeiBpXdW/jH7aBpXdW/jH2/X96oGld1b+MftoGld1b+Mft+9EDSu6t/GP2/eiBpXdW/jH7aBpXdW/jH2/X96oGld1b+MftoGld1b+Mft+9EDSu6t/GP2/eiBpXdW/jH7aBpXdW/jH2/X96oGkd1b+MftoMaTKbWuDHNcHE0FTGPvf69WFNdFpqv26aopqnEyjK9Hab3msce50R+5/vRbKaoq3SlXpXdW/jH7ayDSu6t/GPt+v71QNK7q38Y/bQNK7q38Y/b96IAld1b+Mft+9EE6Z3Vv4x+2gnTO6t/GPt+v71QNM7q38Y/bQSJndW/jH7SDSZxPaJ4r1KXH0rqDqG6T/AOVFx+UKqab9E1cJ+/y/LCrewHWhrpIRWrtNH9K9Rt7VevOrs27NlSqtd2iq5bjOZ50f3szxzPmhmTSsL334JzRzwCwEihlI7KYuvYVweMdg9E2KBNCW1EFqAxbW4anE1JBNT30xGHYQR2iIM51ntOsu80OIcWiuNa1wGO8a0GbFao4XUZDOT5tQyoOo4kkb9vbsQbWyT6Roddc2tcHCjhQkYj0ILyAgICAgICAgICAgtzxB7S06iCOKxroiumaZ+YizQhgphXeBTuWNu3zIwLq2AgINVl6Jrg284N87zmGSuAqaDVTeqGuooqiOdMRv3xnyYyvaBuvSvHm4B9BgMMNlVdp3QyXIYgx1TI41qKOfUVJrgPRh2LIZGkG8cQgnSDeOKCpBYtdjZKKSNDu/WO46wtd2zRdjFcZRMZY1hyPDEatbU73c4jurqWmzorNmc007eO8iIhlugBri7Hc5w+4q0lT5KN7/ABv/AFQT5ON7vG79UECzDe/xu/VBJsw3v8bv1QR5MOk/xu/VA8mG9/jd+qC80UFPvQSgICAgICAgICAgICAgx7ZYmS0vg4VpRxbr16itV2xRdjFXrHkiYynyOOtbja0AqQCaDVj6FsiMbEpFkZSlxtN1BTgpFIsEQ1Rs8IQT5FH0GeEIL6D/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AutoShape 6" descr="data:image/jpeg;base64,/9j/4AAQSkZJRgABAQAAAQABAAD/2wCEAAkGBxQSEhQUEhQUFBUVFRUUFRcVFRQVFxUVFRQXFxQUFBUYHCggGBwlHBUWJDEhJSkrLi4uFx8zODMsNygtLiwBCgoKDg0OGxAQGi0kHSQwLSwsLCwyLCwsLCwsLSwsLCwsLSwsLCwsLCwsLCwsLCwsLCwsLCwsLCwsLCwsLCwsLP/AABEIAN0A5AMBEQACEQEDEQH/xAAcAAEAAQUBAQAAAAAAAAAAAAAAAQIDBAUGBwj/xABLEAABAwEDBwcGCwYFBQEAAAABAAIDEQQSIQUGEzFBUZEHIlJTYXGSFDKBodLwFSMzNEJicrGys9EWc4OTwcMXJCU14UN0gqLCY//EABoBAQACAwEAAAAAAAAAAAAAAAABBAIDBQb/xAA0EQEAAQMBAwkIAwEBAQEAAAAAAQIDEQQhMVEFEhMUM3GBscEVIjJBUpGh8EJh0TThI/H/2gAMAwEAAhEDEQA/APcUBAQEBAQEBAQEBAQEBAQEBAQEBAQEBAQEBAQEBAQEBAQEBAQEBAQEBAQWbVaWRNL5HBrRrJNApiJnZCJmIjMtbkbOSC0uLYyQ4Vo14oXAfSbjiPX2LKq3VTvYUXKam4WDYICAgICAgICAgICAgICAgIIJQAUEoCAgICAgINRl/OGKyN55vPI5sbfOPaeiO0+tZ0W5qYV1xS8wy1lyW1PvSHAeawea3uG09pVumiKY2KtVU1TtYUcxaQWkgjEEGhB7CsmLvM2s9gaR2ogHUJdQP293fq301qvXZ+dLfRd+VTtb4pXWDuVdYKoKkBAQEBAQEBAQEBAQEBBTrQVICAgICClAag5HlIztfk6KMsZUyucy/hSMgV1HWSK02c0rOiImdrCuZxseOTZ2skcXOvOc41JLgSSrMXKfk0Tbq+ak5zR7jxCdLCOjlH7TR9F3EJ0sHRyn9pY9zuITpYOjl1+Zufb45IoKGRsz42MZeBLC9wFWnYKG8RqoDqJWquaatrZRFVOx7KAtDelAQEBBSUAIKkBAQEBAQEFOtBUgICAgICCKIACDleU/I/lWT5QBV0RZO3b8mavp2mMvHpUTOIllRETXTnjD50zhgDHRhoFSHY91NS06acxK7yjRFM04/v0aZ7HbFZmcOdG1bOkGsYLGK8pmnDZWZlwtL63iW3abDhrxG8jspXaFlM7CmNsPV+TrIolylHMRhBHLId191I428HvP/iqumrmed4OlyhaijmY/v0e1Kw5wgICAgghAAQSgICAgpLkFSAgICAgICAgICAgxcqfIy/u3/hKirczt/HHe8LzQyJBa7fBFaIxIzRWg3SXDECK6atIO/iqmlne6nKdOYiXWZ95jWCz2e9BCIpKkgtMjy4AEXaOcQAS5uOxbtRVilzLVOatjjc2c3onWmFtpjvROc0Oaa0N43WlxaatxcDr2duNW1d9+NrdXR7sux5Rsw7BBYXyw2cMkY+zhjr8rroNoja4AOcRS6XD0q9cqxTLVYo51yIZ3JJrtPdF/cVbS/PwdLlT+Hj6PRVbcgQEBAQEBAQEBAQKICAgICAgICAgICAgxcqfIy/u3/hKirczt/HHe8QzQyi2zWyKeSpYyOVpuirqvDaUB2YLn2bkUTtd7Waeq7Tilk52Z42i0SO0UUIYHfFukfIXXBqqxtGtqcSMTqxwCm5VRcn3plUo0V6iPdxnv/wDGmiy9bbwc6OyOFKU+OaNVNYcTXatfMtfLLKNLqN0838/46zLOeHleTTBKwttBdHWhvRkRzNfW/QGpa3drW+b0TRzZ3otaG5Rd52zH/nc3HJIMbT/C/uLLS/M5U/h4+j0VW3IEBAQEBAQEBAQEBAQEBAQEAoOakz5sgJF55oaVDDQ9o7Ft6Gpq6WlR+3lk3yeAp0NR01KP2+sm+TwFOhqT0tKk8oFj3yeAp0NR0tJ/iDY98n8sqOiqOlpY1v5QbG6N7QZKuY5o+LOsggKKrdUUyztXImunvh5OG0XGeuEFVEABB12YWccNjM2mLhf0d26295t+tfEFd0dM1c7H9OPytVFPMz/fo7D/ABCse+T+WVd6KpxulpByhWPfJ/LP6p0VR0tKRyg2PfJ/LKnoajpaVQz+sm+TwFOhqR0tKf28sm+TwFOhqOmpbnI+WIrS0uiJIaaEEUINK4hYVUzTvZ01RVuZ6xZCAgICAgICAgICDl8/csaGDRtPPlqPss+kfTq9J3LbZozOWq7XiMPLiriqiiCCxQLZiROVBhUYMrMlnPpGxYVxM0zhttVRFdMzxjzUkLh9Wu/TL1nXdP8AXBVTGmuzOOaidfp4jPPga4HGuC2XNHXT8O1oscqWbmed7s/2F4Wrq936ZWOu6f64UPFaUV7RWq6Odzoxu9XI5Vv27vM5lUTjPousC6DjKy3cpAILjSpRK6PfsQb3M7LPk1oBcfi30ZJuArzX+g+ola7lPOpZW6ubL19U1wQEBAQEBAQQSgVQUzyhjS5xo1oLiTsAFSUiMkzh47l7KRtEz5DgDg0dFo80e+0lXqKebGFGqrnTlrFmhCACgFBeko3GmNBTH11WG9luYUrq4lZIY7yAsUsN8hfgMANZ/oO1VNRqYt7I3uho9DVfnM7Kf3cs4sNW4jaK14KrY1kxOK9y/q+TI5ubW/hx/wDWdZG6UgMxJ2LqRMTGXCmJicS2LMnDUHsJ1UxoTuDqUqmTCzo6GhwI1rNgm6gXUFQCAEEoh6tmLlUzQBjzz4gG47WfQd34U9A3qpdpxOVu1VmHTALU2JQEBAQEBBBQUoON5Qcr0As7DiaOkpsb9FvpIr6BvW+zR/JXv1/xcC4KyrwtuCJUKQQXaBoqcTqAxBFDjXtWO9LHea471IxppABiomUw173l+JNGjbv7v1XP1Or5vu07/J1tFyfNz37m7hx/8dRbrXBkmCJz4G2i1ys0jY3+ZCzYXYGh9FSQaEAVWq3aiPeq2y2ajV1VTzLc4pjZs+f7wZuXc6YY7SyzW+zwuhfFG/TRtLHRGQuFcSTdFNYIIGwrZVRTVsmFai9conNMy0+Ucjmx2uSIOwfGdG44VD/NJpqIIIr2dq027lVmrmzuXrtmnV2ukpjFXzX4ZiRzg5rQLrmuoGgBlLo3uLqUIXSpqiqMw4tdE0zipjWqSrydeoV3kAAniFthqlQFKE0RCaICC9GwDF3oG3sKhLOyDlV1nnbKNQ5rwNsZoCO3UD3gKKqedGE01c2cvZYZQ5oc0gtcA4EaiCKghUV1WgICAgICAgxMqW5sET5X6mCvedQaO0mg9KmmMziETOIy8ftFpdK90jzV73Fx9OoDsAoB3K9EYjCjM5nKy5ShaKJUFSK2OArUY7PXwUSLMjydaDGtFoDR7+tRM4ZRGWDcLzed5u7+hXK1Orz7tH3/AMd7RcnYxXdjuj/f8UWt2FAqMOvXudbn/lgMZDa22OyWmCWFo0k0V9zHguOica80Y4DfeXUzmMvMVUzTOJRnjby62R2eOw2S0SSQRFplivO5xcKXtjG0r2AkpKEcoNoa60sjaQdDEyNxGq9iaDuBHFUtTVHOw7XJ1MxbmeMuVljOsHEcO5Y2b9VudjdqtHRfp27+LIslqrg7A9vvqXZtXqbkZh5i/Yrs1c2qGeMO9bmhIRCUF2KgNTq2at6iRS95P9OxTgGoPRuTvK95hs7jiyro+1hPOb6CeB7FWvU4nKxZrzGHZrQ3iAgICAgIPM+UbL7XzCzB4DYiHSYjGQjAegHi7sVmzTERmVe9VM7IcobbGPpt4hbsw0YlS63R9NvEJmDmytm2R9NvEJmE4lBtbOm3iFOYMSoNrZ028QozBiVqe1tAwc0n7QUTKcNe0gmrnDiPeqoaim9c92mNnfG11tFXpbPvVzmrunYu+UN3jiqfU7vD8up7S03GftK1K9p2jiFl1S7w/LCeUdPPz/EszI2cE1lDmxmOSJ9S+GUXozXWRjzSduw7Qt1u1ep2Y/Klfu6a7Oedie6W2tOfs766OOz2cloaZGc+S6NQaSAGgbKgrZVTdxsj8w02+rxPv17O6Wg0rTU3qkkkkmpJOJcTtO9VJ0l2fl+XUp5Q01MYifxKdO3eOKjqd3h+WXtLTcZ+0qJS3WHAHZiMFst2L9ucx5tF/V6S9Tzap/Er1ktexxb33h+q6lFU427Hn7lMRVimcwzBamdNviC2ZhrxKsWlnTb4gmYMSkWtnTb4gpzBiVXlDOm3xBRmDEqm2hnTb4gmYMSyrBlYQyMkY9t5hvDnDHeD2EVHpUTiYxJGYnMPaMm25k8TJYzVr2hw/qD2g1HoVKYxOF2JzGWSoSICAgICDk8t8ntjtU755RIJH3b1yQtButDQabDRoWUVTDGaYctnlyc2OzWOWaLSh7THSshcOdKxpw7iVru3aqaJmFjS2KLl2KKt3/jzcZLbvdxVPrl1145LscJ+64MmMG13H7065dT7L0/Cfuj4OZvdxUdcunsvT8J+58HM+txU9cunsvT8J+6puTWbS6nenXLp7L0/Cfuk5OZ28U65d/o9l6fhP3Bk1n1uKdcu/wBHsvT/AN/dU3JbN7uKdcu/0ey9Pwn7qhklm9ydcuo9l6fhP3T8Ds3uTrl09l6fhP3T8Ds6Tk65dPZmn4T9z4HYNpqp65dR7M0/CfusuyUze7inXLh7L0/CfuoOTGb3cU63cT7L0/CfuDJbNt7io63dPZen4T9w5MZ9binXLqfZen4T90fBbPrcVHW7p7L0/CfukZLZvdxU9bunsvT8J+7f5kZqQ2q1aKUyFmje7mvum8C2mI7zgttnU111YlT1mhtWrfOp35eg/wCE+T90/wDNP6K3z5cvmQ7HJlhZZ4o4YxRkbGsaCamjRQVJ1ntWMzlkyUBAQEBAQEHNco3+3z98X5zFo1HZz+/Nc0H/AEU+PlLxhc56PKkoIqgkIBKACglA0g3pkwkS9qZJhUJe1Mowr0tNuKZMKdJ2oIcaohR3olBKGCqJwkIBKDruS359/Bk/ExWNN2ng5/KXYeMer19dBwBAQEBAQEBBFUHN8orv9Pn74vzmLTqOzn9+a5oP+inx8peLkrnYehbXNOMOtkLXAEEuqCAQfi3HEFbLMf8A0j9+StrJmLFUx/XnCLfyhiKaWMZPszhHLJGCXAF1x5bWmjNK0qujzaeEPP8ATXPqn7yzcq56GGCzTeQWVwtDXOAqBdu3cK6PHzvUnNp4QdNc+qfvLJzXzjblCO2B1jghMMBeCy64kua/6gpS6sa6aebOxss3bnSU+9O+PnPFya5b0y/Yz8YwbL7PxBZU74YV/DPdLt88M6hYJGt8njka5odeLrpqS8UoGHYzXXauhXcxXzIpzOMvNU0zNHOmrG3DTzcpVwMcbJFR4vN551fyu1a6L81zMRTu37Wyq3zYiZrnbu3rlr5RTEQH2SIF1aUkJ1GnVKLep6SJmmnd/wDqblno5iKq96mflGLX6PySK9u0hpUiox0SU6nNvpObsTNmYudHNe1l8oUdXWctaBVkhIA7WfqsdXG2PFd5Mq92rM8PVyQiN28cNRFdqq42OnztuHQZrTtjs9vndEyUwRNlDXgEG62Z1ASDdrdCtaWInnZjh6uZynXVTzObON/o1tg5RdLLHH8HWUaR7GVvA0vuDa00XarfNp4Q5XTXPqn7yyMt5+eTzyQnJ9ldoyAXVArVodq0Z6Sc2nhB01z6p+8sq35Rba8mxWgQRwOdaCy6yhwaJB51BWtFX1NMRRGI+bocm111XZiZmdnrDmlRdp13JZ8+/gyfiYrGm7TwUOUuw8Y9XsC6DgCAgICAgICCk4oOb5Rx/p0/fF+dGtGo7OfDzXNB/wBFPj5S8WXOehbrMz59B9p/5T1tsdpT+/JV1v8Az1eHnDWZUzHtkk872MYWvmmc2sjBg6RxGBOGtdPDzjdZw5o2mWx2CJjWF8Eb2yAyMABIjpQk87zTqTA2GZObr7HHbNK1oLrOLzrweCbshuhrTqAPpqsavhlstdpT3w5u3wAC80AaqgElpDgS1za6gaHDsXLqj5vS0VTnEsew/KR/bZ+IKKd8MrnwT3S3fLBETJHQE81moE7ZdyuVVRGp2z/H1ecppmdPsj+Xo47K1ndobNRriRGa804ebr3FadLXTF27mY3/AOtuopqm3bxE7v8AGTnHAS+KjSfPrQE/9QrTyfXEUV5nh5N2tpmaqcRx81rKcTvLCaGlW40NPkxtS1VHUsZ27fMuUz1vONmzyejZ/wBB5MTX5N4w7bnHu/RW9VvhnybtiqO71cRLJe/oFUmXWiMOizYs7pbHlONvnPs4a2poKuZOBU7Fb0n8vD1crlXdR4+jRZBzHtjJ4JHMZdZLE93xrCbrXgnCuOAVzDkM7O3Mu1zWyeWNjCx7mlpMjAcI2NNQTUYgpIzpsnPs+SIYpQA9tqfUAhw5wlcMRhqIVbVfBHf/AK6PJnaz3esNdZoGtaHODSSC8l1brGA01DziSqcRDrVVTM4h1fJ0xnlgIABMMlC2oa4BzA4Fp80g04rfp8c/wUdfM9Dj+49XqSvOMICAgICAgpJqgkBBzXKT/t0/fF+dGtOo7Of35rmg/wCinx8peKBc7D0LdZln/PQfaf8AlPW2x2lP78pVdb/z1eHnDj87LO0W214D5xN63krovON7nhGDk7JNQPkZPuiUyNxyZW0PZbyQ5r22Zt4ihDg1st1wB1O1+pY1fDLZa7SnvhqLTa7wugUaKUxqaNFBXi4+lcuZy9NTRicqbCfjY/ts/EEpjbBX8M90uk5WrS+OWMscWktaKimqsv6KxdtUXNTiuM+76uBbuV27GaZx73o47KmUZWxWctkcC+Mlxw5x5uJw7VW02mtVXLkTTunZ+W+/qLtNFuYq3xt/DJy/bZI3xhjy0EvqBTH4wrVorFu5RVNcZxjybdXeroqpimcZz5pt0zxai1zyGVbdZsdzASK0w1n0g7isrNi31TpJp97bt8WN29X1nmROzh4Oy5SjjZfsP/tq7q99P7wZ8l/DX4eriyquHVdBkDGwZW/7U/lzq3pP5eHq5PKv8PH0cHm1G3yuy4D5xB+a1W3IbDlAjBylaqgeez8mNTI6mCMNyHZKbbRIf/adVtV8Ed/+ujyZ2s93rDX2e2Nuhr6i6CAQA6rSalrmnWKqnE8XXqonOYdZybWsPt1AD8lKaupUkuZeJAw2Dup2rfp5/wDp4KWvoxZz/cer1dXnEEBAQRVBKCEAIFUHM8pB/wBOnrvi/OjWnUdnPh5reg7enx8peKOP/C570Tc5lH/PWf7Tvy3rbY7SP35Kut/56vDzhj5w51OjtdoZ5JYX3ZpG3pIC57qOOL3XsT2rovONrnJnEY7Hk+QWaxv0sbyWvhLmR0EeELbwug17dQQRmLlk2iPKFYbPDds1fiI9HWrZfOxNdXrKxr+Ge5ss9pT3x5uZquW9SybD8pHvvs/EPWpp3wwufDPdLq+U2wCaZjS4toxrsBXU6Qf1U6zUTYvxVjPu4/Li6ax01nm5xtz+HLWzIQkZG2+4aNpbW7WurHXhqVK1r5t111c34pzvW7mjiummnPwxjcv2/JQmLSXEXS7ANrWshNdfYsbGrmxTMYznHkyvaaL0xOcYz5rGVcnXpdMXnClG3RTBt3Wpt6uYsdDjx/KK9NE3ulz4Oq5S9dl/dyf211tVvpa+S/hr8PVxbVVdV0+a89yx5TeGtdds4ddeKtdSOc0eNoKt6XfV4erkcqbqPH0aLIGdhdaIGeR2Bt6aJt5sBD23ntF5pvYOFagq25LOzvzodFbZ4xZLFJdc0X5IC6R1Y2GrnXhU407gEGzylazNkeyyFkcZdO43Im3WNoZxzW1NNVT2kqvqvgjv/wBdHkztZ7vWHJgqi7jseSr59/Bk/Exb9N2ngoco9j4x6vYlfcEQEBBBagpJQKoIqgIOZ5SP9un74vzo1p1HZz4ea3oe3p8fKXilVz3oG7zK+fWf7Tvy3rbY7SP35K2t7Crw84ZecHJza5rTPKx1nDZJXvbee8Oo5xIqBGacV0cPOs/LuYtqmslhhY6EPs8b2yXnvDSXBgFwhhqOadYCnAjNXNGewRW905iIksxDdG5zqFrZCa1aMOcFhXHuz3NlntKe+PNxgw7/ALly3p12xfKR/bZ+IKad8MbnwT3S77Pf5yz9yPxuWjlbtI7vWXN5N7Oe/wBIaQ6j3FcmN7pfJbgOv0/jesq/37Qxo/fvKxlA80rKhFTc8pgxsv7uT+2vRarfChyX8Nfh6uJJVV1HVZmWJ09myjCyl+WBsbbxoLz2TNFSNQqVa0m+rw9XK5U3UePowsjcmdsinhkc6z3Y5Y3upJITRrw40Gj10CuYclm50cnlrtFrnmjdAGyOaRee8OAEbWkECMjW07UwL+XslSWTJVlglLS9k5qWElvO07hQkA6nDYq+q+CO/wD10OTO1nu9YccqLt5dhyWfPv4Mn4mLfpu08FHlHsfGPV6/VX3CTVBN5AvIJvIKEBAQEHMcpJ/06fvi/PjWnUdnPh5reh7enx8peKhUHoEh5GokdowKI371XlD+m7xFMzxRzKeEHlD+m7xFMzxOZTwhOnd0neI+tTmUc2ngtlYsl2xn4yP7bPxBZU74Y3Pgnul6DnsP8yz91/8AblX5W7SO71lzuTeznv8ASGjfqPcfuXJ+bp/Jas41+n8b1lX+/aGNP795WcoDmn32qbaKtzccprsbKP8A83/216PVb4c/kzdV4eriCqrppZIRqJHcSPuUwTETvV+UP6bvEVOZ4seZTwhHlD+m7xFRmeKeZTwhD5XHW4nvJKZkiIjdCAaIl1/Ja6tu/gyfiYt2n7Tw/wAUeUex8Y9Xr4KvuGlBKAgIJQQgIKSUHOcoELn2GVjQS5xjoBrNJWOPqB4LVepmqiYhZ0ldNF6KqpxG3yeQHI0/UyeEqn0Nzg7XWrP1Qj4GtHUyeEp0NzhJ1qz9UHwNaOpk8JTobnA61Z+qFXwNOP8AoyeFOhucDrVn6oU/A8/UyeEp0NzhJ1qz9UAyRPX5J/Cn3p0Nzgdas/VDoc2sgMc0vnFHh/NF4igbQ1wO/fuVmzp4xmuNrn6vWznm2p2Y2/suqylZGTuDpKEgXRQ0wqT/AFWd7SWr05rj8zCja1Ny3GKZYwyHDuHi/wCVo9mafhP3n/W3r17j+ISMhRbht+kdprv7U9m6fhP3n/Tr17j+IUS5vwkULf8A2P6qY5OsR8vzP+o67e4/iF/LWTY7Tc0orcaWtIJFK0rqOOoK1XZpr3tdnU3LXwy86fkacEjRuNCRUUOraKFc/obkfJ3I1dmf5IOSJ+qf4T6k6G5wZdas/VCPgefqZPCU6G5wk61Z+qD4Gn6mTwp0NzhJ1qz9UJGRp+pk8KdDXwOtWfqhByPaOpk8KdDc4Sdas/VDquTWwSx229JG5oMUjakUFSWmnAFbbFuumvMwp66/brtYpqiZzHq9XBVxyFQQSglAQXKIIuoKS1BQWoNbl6ImLAE84agSpjeiXOaB/Rd4T+izyhGgf0XeEoGgd0XeEpkRondF3hKZFmZrh9F2JoMDt37kBkYbIS4l1AABhgTrPqHFBUyGOpIvCuOsILzWt+t6kFYDfrepBVze31IJAHb6kFTrN391RXggwpIm3TSu3HBBYbG7CgLu4V+5BdbE/ou8JTIuCF3Rd4SmROif0XeEoJ0Dui7wlMjOyPC4StN1wwOsEbConcmHTNCwSqAQVICCUFxAQUuQUoBQQgi6ggtQQWINPluUsaKCuNPUVNKJaU2iutjeCzQCYdBvBBUJh0BwQTph0QgnSjopkXYJBXzcaGnegrEg6I4YjDEk7MUFiZ4qeaO3DbTH1oLuT5fjGgClcPRRRO5MOiaxYJVBiCbiBRBU1qCsBBKCaIJogmiCpAKClAQUlBCAgIIKCQECiBRAogiiBRAogUQKIFECiBRBBCCQ1BNEBBICCUEoCDX2zK7YiA9jxUVHyftqrqNZbsTEV/NEzhZjzhjcQA15JIA+T1k0H01po5SsV1RTGczs3I50M5tpJrRjjQ0NDFgdx566DJOmPVv4x+370QQZz1b+Me6tPP8AeiBpXdW/jH7aBpXdW/jH2/X96oGld1b+MftoGld1b+Mft+9EDSu6t/GP2/eiBpXdW/jH7aBpXdW/jH2/X96oGld1b+MftoGld1b+Mft+9EDSu6t/GP2/eiBpXdW/jH7aBpXdW/jH2/X96oGkd1b+MftoMaTKbWuDHNcHE0FTGPvf69WFNdFpqv26aopqnEyjK9Hab3msce50R+5/vRbKaoq3SlXpXdW/jH7ayDSu6t/GPt+v71QNK7q38Y/bQNK7q38Y/b96IAld1b+Mft+9EE6Z3Vv4x+2gnTO6t/GPt+v71QNM7q38Y/bQSJndW/jH7SDSZxPaJ4r1KXH0rqDqG6T/AOVFx+UKqab9E1cJ+/y/LCrewHWhrpIRWrtNH9K9Rt7VevOrs27NlSqtd2iq5bjOZ50f3szxzPmhmTSsL334JzRzwCwEihlI7KYuvYVweMdg9E2KBNCW1EFqAxbW4anE1JBNT30xGHYQR2iIM51ntOsu80OIcWiuNa1wGO8a0GbFao4XUZDOT5tQyoOo4kkb9vbsQbWyT6Roddc2tcHCjhQkYj0ILyAgICAgICAgICAgtzxB7S06iCOKxroiumaZ+YizQhgphXeBTuWNu3zIwLq2AgINVl6Jrg284N87zmGSuAqaDVTeqGuooqiOdMRv3xnyYyvaBuvSvHm4B9BgMMNlVdp3QyXIYgx1TI41qKOfUVJrgPRh2LIZGkG8cQgnSDeOKCpBYtdjZKKSNDu/WO46wtd2zRdjFcZRMZY1hyPDEatbU73c4jurqWmzorNmc007eO8iIhlugBri7Hc5w+4q0lT5KN7/ABv/AFQT5ON7vG79UECzDe/xu/VBJsw3v8bv1QR5MOk/xu/VA8mG9/jd+qC80UFPvQSgICAgICAgICAgICAgx7ZYmS0vg4VpRxbr16itV2xRdjFXrHkiYynyOOtbja0AqQCaDVj6FsiMbEpFkZSlxtN1BTgpFIsEQ1Rs8IQT5FH0GeEIL6D/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AutoShape 8" descr="data:image/jpeg;base64,/9j/4AAQSkZJRgABAQAAAQABAAD/2wCEAAkGBxQSEhQUEhQUFBUVFRUUFRcVFRQVFxUVFRQXFxQUFBUYHCggGBwlHBUWJDEhJSkrLi4uFx8zODMsNygtLiwBCgoKDg0OGxAQGi0kHSQwLSwsLCwyLCwsLCwsLSwsLCwsLSwsLCwsLCwsLCwsLCwsLCwsLCwsLCwsLCwsLCwsLP/AABEIAN0A5AMBEQACEQEDEQH/xAAcAAEAAQUBAQAAAAAAAAAAAAAAAQIDBAUGBwj/xABLEAABAwEDBwcGCwYFBQEAAAABAAIDEQQSIQUGEzFBUZEHIlJTYXGSFDKBodLwFSMzNEJicrGys9EWc4OTwcMXJCU14UN0gqLCY//EABoBAQACAwEAAAAAAAAAAAAAAAABBAIDBQb/xAA0EQEAAQMBAwkIAwEBAQEAAAAAAQIDEQQhMVEFEhMUM3GBscEVIjJBUpGh8EJh0TThI/H/2gAMAwEAAhEDEQA/APcUBAQEBAQEBAQEBAQEBAQEBAQEBAQEBAQEBAQEBAQEBAQEBAQEBAQEBAQWbVaWRNL5HBrRrJNApiJnZCJmIjMtbkbOSC0uLYyQ4Vo14oXAfSbjiPX2LKq3VTvYUXKam4WDYICAgICAgICAgICAgICAgIIJQAUEoCAgICAgINRl/OGKyN55vPI5sbfOPaeiO0+tZ0W5qYV1xS8wy1lyW1PvSHAeawea3uG09pVumiKY2KtVU1TtYUcxaQWkgjEEGhB7CsmLvM2s9gaR2ogHUJdQP293fq301qvXZ+dLfRd+VTtb4pXWDuVdYKoKkBAQEBAQEBAQEBAQEBBTrQVICAgICClAag5HlIztfk6KMsZUyucy/hSMgV1HWSK02c0rOiImdrCuZxseOTZ2skcXOvOc41JLgSSrMXKfk0Tbq+ak5zR7jxCdLCOjlH7TR9F3EJ0sHRyn9pY9zuITpYOjl1+Zufb45IoKGRsz42MZeBLC9wFWnYKG8RqoDqJWquaatrZRFVOx7KAtDelAQEBBSUAIKkBAQEBAQEFOtBUgICAgICCKIACDleU/I/lWT5QBV0RZO3b8mavp2mMvHpUTOIllRETXTnjD50zhgDHRhoFSHY91NS06acxK7yjRFM04/v0aZ7HbFZmcOdG1bOkGsYLGK8pmnDZWZlwtL63iW3abDhrxG8jspXaFlM7CmNsPV+TrIolylHMRhBHLId191I428HvP/iqumrmed4OlyhaijmY/v0e1Kw5wgICAgghAAQSgICAgpLkFSAgICAgICAgICAgxcqfIy/u3/hKirczt/HHe8LzQyJBa7fBFaIxIzRWg3SXDECK6atIO/iqmlne6nKdOYiXWZ95jWCz2e9BCIpKkgtMjy4AEXaOcQAS5uOxbtRVilzLVOatjjc2c3onWmFtpjvROc0Oaa0N43WlxaatxcDr2duNW1d9+NrdXR7sux5Rsw7BBYXyw2cMkY+zhjr8rroNoja4AOcRS6XD0q9cqxTLVYo51yIZ3JJrtPdF/cVbS/PwdLlT+Hj6PRVbcgQEBAQEBAQEBAQKICAgICAgICAgICAgxcqfIy/u3/hKirczt/HHe8QzQyi2zWyKeSpYyOVpuirqvDaUB2YLn2bkUTtd7Waeq7Tilk52Z42i0SO0UUIYHfFukfIXXBqqxtGtqcSMTqxwCm5VRcn3plUo0V6iPdxnv/wDGmiy9bbwc6OyOFKU+OaNVNYcTXatfMtfLLKNLqN0838/46zLOeHleTTBKwttBdHWhvRkRzNfW/QGpa3drW+b0TRzZ3otaG5Rd52zH/nc3HJIMbT/C/uLLS/M5U/h4+j0VW3IEBAQEBAQEBAQEBAQEBAQEAoOakz5sgJF55oaVDDQ9o7Ft6Gpq6WlR+3lk3yeAp0NR01KP2+sm+TwFOhqT0tKk8oFj3yeAp0NR0tJ/iDY98n8sqOiqOlpY1v5QbG6N7QZKuY5o+LOsggKKrdUUyztXImunvh5OG0XGeuEFVEABB12YWccNjM2mLhf0d26295t+tfEFd0dM1c7H9OPytVFPMz/fo7D/ABCse+T+WVd6KpxulpByhWPfJ/LP6p0VR0tKRyg2PfJ/LKnoajpaVQz+sm+TwFOhqR0tKf28sm+TwFOhqOmpbnI+WIrS0uiJIaaEEUINK4hYVUzTvZ01RVuZ6xZCAgICAgICAgICDl8/csaGDRtPPlqPss+kfTq9J3LbZozOWq7XiMPLiriqiiCCxQLZiROVBhUYMrMlnPpGxYVxM0zhttVRFdMzxjzUkLh9Wu/TL1nXdP8AXBVTGmuzOOaidfp4jPPga4HGuC2XNHXT8O1oscqWbmed7s/2F4Wrq936ZWOu6f64UPFaUV7RWq6Odzoxu9XI5Vv27vM5lUTjPousC6DjKy3cpAILjSpRK6PfsQb3M7LPk1oBcfi30ZJuArzX+g+ola7lPOpZW6ubL19U1wQEBAQEBAQQSgVQUzyhjS5xo1oLiTsAFSUiMkzh47l7KRtEz5DgDg0dFo80e+0lXqKebGFGqrnTlrFmhCACgFBeko3GmNBTH11WG9luYUrq4lZIY7yAsUsN8hfgMANZ/oO1VNRqYt7I3uho9DVfnM7Kf3cs4sNW4jaK14KrY1kxOK9y/q+TI5ubW/hx/wDWdZG6UgMxJ2LqRMTGXCmJicS2LMnDUHsJ1UxoTuDqUqmTCzo6GhwI1rNgm6gXUFQCAEEoh6tmLlUzQBjzz4gG47WfQd34U9A3qpdpxOVu1VmHTALU2JQEBAQEBBBQUoON5Qcr0As7DiaOkpsb9FvpIr6BvW+zR/JXv1/xcC4KyrwtuCJUKQQXaBoqcTqAxBFDjXtWO9LHea471IxppABiomUw173l+JNGjbv7v1XP1Or5vu07/J1tFyfNz37m7hx/8dRbrXBkmCJz4G2i1ys0jY3+ZCzYXYGh9FSQaEAVWq3aiPeq2y2ajV1VTzLc4pjZs+f7wZuXc6YY7SyzW+zwuhfFG/TRtLHRGQuFcSTdFNYIIGwrZVRTVsmFai9conNMy0+Ucjmx2uSIOwfGdG44VD/NJpqIIIr2dq027lVmrmzuXrtmnV2ukpjFXzX4ZiRzg5rQLrmuoGgBlLo3uLqUIXSpqiqMw4tdE0zipjWqSrydeoV3kAAniFthqlQFKE0RCaICC9GwDF3oG3sKhLOyDlV1nnbKNQ5rwNsZoCO3UD3gKKqedGE01c2cvZYZQ5oc0gtcA4EaiCKghUV1WgICAgICAgxMqW5sET5X6mCvedQaO0mg9KmmMziETOIy8ftFpdK90jzV73Fx9OoDsAoB3K9EYjCjM5nKy5ShaKJUFSK2OArUY7PXwUSLMjydaDGtFoDR7+tRM4ZRGWDcLzed5u7+hXK1Orz7tH3/AMd7RcnYxXdjuj/f8UWt2FAqMOvXudbn/lgMZDa22OyWmCWFo0k0V9zHguOica80Y4DfeXUzmMvMVUzTOJRnjby62R2eOw2S0SSQRFplivO5xcKXtjG0r2AkpKEcoNoa60sjaQdDEyNxGq9iaDuBHFUtTVHOw7XJ1MxbmeMuVljOsHEcO5Y2b9VudjdqtHRfp27+LIslqrg7A9vvqXZtXqbkZh5i/Yrs1c2qGeMO9bmhIRCUF2KgNTq2at6iRS95P9OxTgGoPRuTvK95hs7jiyro+1hPOb6CeB7FWvU4nKxZrzGHZrQ3iAgICAgIPM+UbL7XzCzB4DYiHSYjGQjAegHi7sVmzTERmVe9VM7IcobbGPpt4hbsw0YlS63R9NvEJmDmytm2R9NvEJmE4lBtbOm3iFOYMSoNrZ028QozBiVqe1tAwc0n7QUTKcNe0gmrnDiPeqoaim9c92mNnfG11tFXpbPvVzmrunYu+UN3jiqfU7vD8up7S03GftK1K9p2jiFl1S7w/LCeUdPPz/EszI2cE1lDmxmOSJ9S+GUXozXWRjzSduw7Qt1u1ep2Y/Klfu6a7Oedie6W2tOfs766OOz2cloaZGc+S6NQaSAGgbKgrZVTdxsj8w02+rxPv17O6Wg0rTU3qkkkkmpJOJcTtO9VJ0l2fl+XUp5Q01MYifxKdO3eOKjqd3h+WXtLTcZ+0qJS3WHAHZiMFst2L9ucx5tF/V6S9Tzap/Er1ktexxb33h+q6lFU427Hn7lMRVimcwzBamdNviC2ZhrxKsWlnTb4gmYMSkWtnTb4gpzBiVXlDOm3xBRmDEqm2hnTb4gmYMSyrBlYQyMkY9t5hvDnDHeD2EVHpUTiYxJGYnMPaMm25k8TJYzVr2hw/qD2g1HoVKYxOF2JzGWSoSICAgICDk8t8ntjtU755RIJH3b1yQtButDQabDRoWUVTDGaYctnlyc2OzWOWaLSh7THSshcOdKxpw7iVru3aqaJmFjS2KLl2KKt3/jzcZLbvdxVPrl1145LscJ+64MmMG13H7065dT7L0/Cfuj4OZvdxUdcunsvT8J+58HM+txU9cunsvT8J+6puTWbS6nenXLp7L0/Cfuk5OZ28U65d/o9l6fhP3Bk1n1uKdcu/wBHsvT/AN/dU3JbN7uKdcu/0ey9Pwn7qhklm9ydcuo9l6fhP3T8Ds3uTrl09l6fhP3T8Ds6Tk65dPZmn4T9z4HYNpqp65dR7M0/CfusuyUze7inXLh7L0/CfuoOTGb3cU63cT7L0/CfuDJbNt7io63dPZen4T9w5MZ9binXLqfZen4T90fBbPrcVHW7p7L0/CfukZLZvdxU9bunsvT8J+7f5kZqQ2q1aKUyFmje7mvum8C2mI7zgttnU111YlT1mhtWrfOp35eg/wCE+T90/wDNP6K3z5cvmQ7HJlhZZ4o4YxRkbGsaCamjRQVJ1ntWMzlkyUBAQEBAQEHNco3+3z98X5zFo1HZz+/Nc0H/AEU+PlLxhc56PKkoIqgkIBKACglA0g3pkwkS9qZJhUJe1Mowr0tNuKZMKdJ2oIcaohR3olBKGCqJwkIBKDruS359/Bk/ExWNN2ng5/KXYeMer19dBwBAQEBAQEBBFUHN8orv9Pn74vzmLTqOzn9+a5oP+inx8peLkrnYehbXNOMOtkLXAEEuqCAQfi3HEFbLMf8A0j9+StrJmLFUx/XnCLfyhiKaWMZPszhHLJGCXAF1x5bWmjNK0qujzaeEPP8ATXPqn7yzcq56GGCzTeQWVwtDXOAqBdu3cK6PHzvUnNp4QdNc+qfvLJzXzjblCO2B1jghMMBeCy64kua/6gpS6sa6aebOxss3bnSU+9O+PnPFya5b0y/Yz8YwbL7PxBZU74YV/DPdLt88M6hYJGt8njka5odeLrpqS8UoGHYzXXauhXcxXzIpzOMvNU0zNHOmrG3DTzcpVwMcbJFR4vN551fyu1a6L81zMRTu37Wyq3zYiZrnbu3rlr5RTEQH2SIF1aUkJ1GnVKLep6SJmmnd/wDqblno5iKq96mflGLX6PySK9u0hpUiox0SU6nNvpObsTNmYudHNe1l8oUdXWctaBVkhIA7WfqsdXG2PFd5Mq92rM8PVyQiN28cNRFdqq42OnztuHQZrTtjs9vndEyUwRNlDXgEG62Z1ASDdrdCtaWInnZjh6uZynXVTzObON/o1tg5RdLLHH8HWUaR7GVvA0vuDa00XarfNp4Q5XTXPqn7yyMt5+eTzyQnJ9ldoyAXVArVodq0Z6Sc2nhB01z6p+8sq35Rba8mxWgQRwOdaCy6yhwaJB51BWtFX1NMRRGI+bocm111XZiZmdnrDmlRdp13JZ8+/gyfiYrGm7TwUOUuw8Y9XsC6DgCAgICAgICCk4oOb5Rx/p0/fF+dGtGo7OfDzXNB/wBFPj5S8WXOehbrMz59B9p/5T1tsdpT+/JV1v8Az1eHnDWZUzHtkk872MYWvmmc2sjBg6RxGBOGtdPDzjdZw5o2mWx2CJjWF8Eb2yAyMABIjpQk87zTqTA2GZObr7HHbNK1oLrOLzrweCbshuhrTqAPpqsavhlstdpT3w5u3wAC80AaqgElpDgS1za6gaHDsXLqj5vS0VTnEsew/KR/bZ+IKKd8MrnwT3S3fLBETJHQE81moE7ZdyuVVRGp2z/H1ecppmdPsj+Xo47K1ndobNRriRGa804ebr3FadLXTF27mY3/AOtuopqm3bxE7v8AGTnHAS+KjSfPrQE/9QrTyfXEUV5nh5N2tpmaqcRx81rKcTvLCaGlW40NPkxtS1VHUsZ27fMuUz1vONmzyejZ/wBB5MTX5N4w7bnHu/RW9VvhnybtiqO71cRLJe/oFUmXWiMOizYs7pbHlONvnPs4a2poKuZOBU7Fb0n8vD1crlXdR4+jRZBzHtjJ4JHMZdZLE93xrCbrXgnCuOAVzDkM7O3Mu1zWyeWNjCx7mlpMjAcI2NNQTUYgpIzpsnPs+SIYpQA9tqfUAhw5wlcMRhqIVbVfBHf/AK6PJnaz3esNdZoGtaHODSSC8l1brGA01DziSqcRDrVVTM4h1fJ0xnlgIABMMlC2oa4BzA4Fp80g04rfp8c/wUdfM9Dj+49XqSvOMICAgICAgpJqgkBBzXKT/t0/fF+dGtOo7Of35rmg/wCinx8peKBc7D0LdZln/PQfaf8AlPW2x2lP78pVdb/z1eHnDj87LO0W214D5xN63krovON7nhGDk7JNQPkZPuiUyNxyZW0PZbyQ5r22Zt4ihDg1st1wB1O1+pY1fDLZa7SnvhqLTa7wugUaKUxqaNFBXi4+lcuZy9NTRicqbCfjY/ts/EEpjbBX8M90uk5WrS+OWMscWktaKimqsv6KxdtUXNTiuM+76uBbuV27GaZx73o47KmUZWxWctkcC+Mlxw5x5uJw7VW02mtVXLkTTunZ+W+/qLtNFuYq3xt/DJy/bZI3xhjy0EvqBTH4wrVorFu5RVNcZxjybdXeroqpimcZz5pt0zxai1zyGVbdZsdzASK0w1n0g7isrNi31TpJp97bt8WN29X1nmROzh4Oy5SjjZfsP/tq7q99P7wZ8l/DX4eriyquHVdBkDGwZW/7U/lzq3pP5eHq5PKv8PH0cHm1G3yuy4D5xB+a1W3IbDlAjBylaqgeez8mNTI6mCMNyHZKbbRIf/adVtV8Ed/+ujyZ2s93rDX2e2Nuhr6i6CAQA6rSalrmnWKqnE8XXqonOYdZybWsPt1AD8lKaupUkuZeJAw2Dup2rfp5/wDp4KWvoxZz/cer1dXnEEBAQRVBKCEAIFUHM8pB/wBOnrvi/OjWnUdnPh5reg7enx8peKOP/C570Tc5lH/PWf7Tvy3rbY7SP35Kut/56vDzhj5w51OjtdoZ5JYX3ZpG3pIC57qOOL3XsT2rovONrnJnEY7Hk+QWaxv0sbyWvhLmR0EeELbwug17dQQRmLlk2iPKFYbPDds1fiI9HWrZfOxNdXrKxr+Ge5ss9pT3x5uZquW9SybD8pHvvs/EPWpp3wwufDPdLq+U2wCaZjS4toxrsBXU6Qf1U6zUTYvxVjPu4/Li6ax01nm5xtz+HLWzIQkZG2+4aNpbW7WurHXhqVK1r5t111c34pzvW7mjiummnPwxjcv2/JQmLSXEXS7ANrWshNdfYsbGrmxTMYznHkyvaaL0xOcYz5rGVcnXpdMXnClG3RTBt3Wpt6uYsdDjx/KK9NE3ulz4Oq5S9dl/dyf211tVvpa+S/hr8PVxbVVdV0+a89yx5TeGtdds4ddeKtdSOc0eNoKt6XfV4erkcqbqPH0aLIGdhdaIGeR2Bt6aJt5sBD23ntF5pvYOFagq25LOzvzodFbZ4xZLFJdc0X5IC6R1Y2GrnXhU407gEGzylazNkeyyFkcZdO43Im3WNoZxzW1NNVT2kqvqvgjv/wBdHkztZ7vWHJgqi7jseSr59/Bk/Exb9N2ngoco9j4x6vYlfcEQEBBBagpJQKoIqgIOZ5SP9un74vzo1p1HZz4ea3oe3p8fKXilVz3oG7zK+fWf7Tvy3rbY7SP35K2t7Crw84ZecHJza5rTPKx1nDZJXvbee8Oo5xIqBGacV0cPOs/LuYtqmslhhY6EPs8b2yXnvDSXBgFwhhqOadYCnAjNXNGewRW905iIksxDdG5zqFrZCa1aMOcFhXHuz3NlntKe+PNxgw7/ALly3p12xfKR/bZ+IKad8MbnwT3S77Pf5yz9yPxuWjlbtI7vWXN5N7Oe/wBIaQ6j3FcmN7pfJbgOv0/jesq/37Qxo/fvKxlA80rKhFTc8pgxsv7uT+2vRarfChyX8Nfh6uJJVV1HVZmWJ09myjCyl+WBsbbxoLz2TNFSNQqVa0m+rw9XK5U3UePowsjcmdsinhkc6z3Y5Y3upJITRrw40Gj10CuYclm50cnlrtFrnmjdAGyOaRee8OAEbWkECMjW07UwL+XslSWTJVlglLS9k5qWElvO07hQkA6nDYq+q+CO/wD10OTO1nu9YccqLt5dhyWfPv4Mn4mLfpu08FHlHsfGPV6/VX3CTVBN5AvIJvIKEBAQEHMcpJ/06fvi/PjWnUdnPh5reh7enx8peKhUHoEh5GokdowKI371XlD+m7xFMzxRzKeEHlD+m7xFMzxOZTwhOnd0neI+tTmUc2ngtlYsl2xn4yP7bPxBZU74Y3Pgnul6DnsP8yz91/8AblX5W7SO71lzuTeznv8ASGjfqPcfuXJ+bp/Jas41+n8b1lX+/aGNP795WcoDmn32qbaKtzccprsbKP8A83/216PVb4c/kzdV4eriCqrppZIRqJHcSPuUwTETvV+UP6bvEVOZ4seZTwhHlD+m7xFRmeKeZTwhD5XHW4nvJKZkiIjdCAaIl1/Ja6tu/gyfiYt2n7Tw/wAUeUex8Y9Xr4KvuGlBKAgIJQQgIKSUHOcoELn2GVjQS5xjoBrNJWOPqB4LVepmqiYhZ0ldNF6KqpxG3yeQHI0/UyeEqn0Nzg7XWrP1Qj4GtHUyeEp0NzhJ1qz9UHwNaOpk8JTobnA61Z+qFXwNOP8AoyeFOhucDrVn6oU/A8/UyeEp0NzhJ1qz9UAyRPX5J/Cn3p0Nzgdas/VDoc2sgMc0vnFHh/NF4igbQ1wO/fuVmzp4xmuNrn6vWznm2p2Y2/suqylZGTuDpKEgXRQ0wqT/AFWd7SWr05rj8zCja1Ny3GKZYwyHDuHi/wCVo9mafhP3n/W3r17j+ISMhRbht+kdprv7U9m6fhP3n/Tr17j+IUS5vwkULf8A2P6qY5OsR8vzP+o67e4/iF/LWTY7Tc0orcaWtIJFK0rqOOoK1XZpr3tdnU3LXwy86fkacEjRuNCRUUOraKFc/obkfJ3I1dmf5IOSJ+qf4T6k6G5wZdas/VCPgefqZPCU6G5wk61Z+qD4Gn6mTwp0NzhJ1qz9UJGRp+pk8KdDXwOtWfqhByPaOpk8KdDc4Sdas/VDquTWwSx229JG5oMUjakUFSWmnAFbbFuumvMwp66/brtYpqiZzHq9XBVxyFQQSglAQXKIIuoKS1BQWoNbl6ImLAE84agSpjeiXOaB/Rd4T+izyhGgf0XeEoGgd0XeEpkRondF3hKZFmZrh9F2JoMDt37kBkYbIS4l1AABhgTrPqHFBUyGOpIvCuOsILzWt+t6kFYDfrepBVze31IJAHb6kFTrN391RXggwpIm3TSu3HBBYbG7CgLu4V+5BdbE/ou8JTIuCF3Rd4SmROif0XeEoJ0Dui7wlMjOyPC4StN1wwOsEbConcmHTNCwSqAQVICCUFxAQUuQUoBQQgi6ggtQQWINPluUsaKCuNPUVNKJaU2iutjeCzQCYdBvBBUJh0BwQTph0QgnSjopkXYJBXzcaGnegrEg6I4YjDEk7MUFiZ4qeaO3DbTH1oLuT5fjGgClcPRRRO5MOiaxYJVBiCbiBRBU1qCsBBKCaIJogmiCpAKClAQUlBCAgIIKCQECiBRAogiiBRAogUQKIFECiBRBBCCQ1BNEBBICCUEoCDX2zK7YiA9jxUVHyftqrqNZbsTEV/NEzhZjzhjcQA15JIA+T1k0H01po5SsV1RTGczs3I50M5tpJrRjjQ0NDFgdx566DJOmPVv4x+370QQZz1b+Me6tPP8AeiBpXdW/jH7aBpXdW/jH2/X96oGld1b+MftoGld1b+Mft+9EDSu6t/GP2/eiBpXdW/jH7aBpXdW/jH2/X96oGld1b+MftoGld1b+Mft+9EDSu6t/GP2/eiBpXdW/jH7aBpXdW/jH2/X96oGkd1b+MftoMaTKbWuDHNcHE0FTGPvf69WFNdFpqv26aopqnEyjK9Hab3msce50R+5/vRbKaoq3SlXpXdW/jH7ayDSu6t/GPt+v71QNK7q38Y/bQNK7q38Y/b96IAld1b+Mft+9EE6Z3Vv4x+2gnTO6t/GPt+v71QNM7q38Y/bQSJndW/jH7SDSZxPaJ4r1KXH0rqDqG6T/AOVFx+UKqab9E1cJ+/y/LCrewHWhrpIRWrtNH9K9Rt7VevOrs27NlSqtd2iq5bjOZ50f3szxzPmhmTSsL334JzRzwCwEihlI7KYuvYVweMdg9E2KBNCW1EFqAxbW4anE1JBNT30xGHYQR2iIM51ntOsu80OIcWiuNa1wGO8a0GbFao4XUZDOT5tQyoOo4kkb9vbsQbWyT6Roddc2tcHCjhQkYj0ILyAgICAgICAgICAgtzxB7S06iCOKxroiumaZ+YizQhgphXeBTuWNu3zIwLq2AgINVl6Jrg284N87zmGSuAqaDVTeqGuooqiOdMRv3xnyYyvaBuvSvHm4B9BgMMNlVdp3QyXIYgx1TI41qKOfUVJrgPRh2LIZGkG8cQgnSDeOKCpBYtdjZKKSNDu/WO46wtd2zRdjFcZRMZY1hyPDEatbU73c4jurqWmzorNmc007eO8iIhlugBri7Hc5w+4q0lT5KN7/ABv/AFQT5ON7vG79UECzDe/xu/VBJsw3v8bv1QR5MOk/xu/VA8mG9/jd+qC80UFPvQSgICAgICAgICAgICAgx7ZYmS0vg4VpRxbr16itV2xRdjFXrHkiYynyOOtbja0AqQCaDVj6FsiMbEpFkZSlxtN1BTgpFIsEQ1Rs8IQT5FH0GeEIL6D/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AutoShape 12" descr="data:image/jpeg;base64,/9j/4AAQSkZJRgABAQAAAQABAAD/2wCEAAkGBxQTEhUTExIUFBMXFhQXGRcXGBcZFxYXGhgXGBUYHBcZHCkgGBolGxUUITEhJSkrLi4uFx8zODMsNygtLisBCgoKDg0OGxAQGy8kICQ3LDQvLDQvLDQ1LCwvLCw0LDA0LCw3LCwsLCwsNCwsLCwsLCwsLC00LCwsLCwsLCwsLP/AABEIAOEA4QMBEQACEQEDEQH/xAAbAAEBAQADAQEAAAAAAAAAAAAABgUDBAcBAv/EAEYQAAEDAgIGBwQFCAoDAAAAAAEAAgMEESExBQYSQVFhEyIycYGRoRSxwdEHQlJykiMzYoKTorLCFiRDU2Nz0tPh8RU08P/EABoBAQADAQEBAAAAAAAAAAAAAAADBAUCAQb/xAA4EQACAQICBggFBAEFAQAAAAAAAQIDBBExBRIhQVHwE2FxgZGhsdEUIzLB4RUiQlIzJDRDYvGC/9oADAMBAAIRAxEAPwD3FAEAQBAEAQBAEAQBAfiWVrRdzg0cSQB5lepN7EeSkorFsy6nWelZnM0/du71aCFYjaVpfxKc9IW0M5+G30M9+u8F7MZK/ua34uv6KZaPqb2kV3pejjhFN935H9LScqOc/qn4BPglvmh+pvdSl4D+lrt9HOPA/JPgl/dD9Te+lLwA12hBs+KZne1v+q6fp839LTH6vSX1Rku5e53afWqlf/ahv3g5vqRb1UUrOtH+JPDSVtL+WHbsNWCoY8XY5rhxaQR6KvKLjsawLkZxmsYvE5VydBAEAQBAEAQBAEAQBAEAQBAEAQBAEAQGHpPWmCI7IJlflssxx4F2XhieSt0rOpPa9i6yhX0jRpPVX7nwXP5OgJtIVHZa2ljO93bt4i/o1S6trSzes+ed5X176vklBefPcjkh1NYTtTzSzO5kge8u9V47+S2U4pI6joqDeNWTk+e/zNWm0DTM7MEdxvI2j5uuVXlc1ZZyZchZ0IZQXr6mgxgGAAA5KFvEsJJZH6Xh6EB8IvmgOjU6Fp39qCMnjsgHzGKmjXqxykyvO0oT2ygvAyZ9TIb7UL5IXbi1xPv63qrEb+plNJrnnIpz0VSxxptxfU+X5nD0ekKfJzapg3Ht28cb+Ll1ja1c/wBr553HGrfUMmprz572drR+tsTzsSh0Em8Pyv8Ae3frAKOpZTisYfuXVz6E1HSdKT1an7X18+uBQNcCLg3CpminifUAQBAEAQBAEAQBAEAQBAEAQGZpnTkVMOubvOTG4uPyHMqejbzqvZlxKtzeU7dfue3gYgpautxlcaeA/UHacOe/zw/RVrXoW/0/ulx5+3iUOjubzbUepDhvfPX4G9ovQsMA/JsAP2ji4+Jy7hgqlW4qVfqZoULSlQX7F37zQUJZCAIAgCAIAgCAIAgOnpHRkU4tKwO4HJw7nDEKSnWnTeMWQ1renWWE1jzxJ5+iKmk61K8yxZmF+J524+Fj3q6q9KvsqrB8eeewzXa3FrtoPWj/AFfPph3mpoXWKOfqG8cozjdnffY7+7Pkq9e1nS25riW7W+p1/wBuUuD5/PUbKrF0IAgCAIAgCAIAgCAIAgJrTGsDi/2ekHSTG4Ls2s48iRxOA5nBXqNslHpKuxepl3N9Jz6G32y48OfBduw59CattiPSynpZyblzsQ0/o338zj3ZLivdua1YbI8CS1sI03r1HrT4+3v6G8qhoBAEAQBAEAQBAEAQBAEAQBAY+nNX46jrdiUZSNzwyvxHrwIVmhdTpbM1wKV1Y06+3KXHnngZtBpySneIK3D7E31XDmd/fu38VPUt4VY9JR71zzwKtK8qUJ9Fc90uPPHx4lSCs81z6gCAIAgCAIAgCAICV0zpWSokNLSn/Ml3NGRAPx8AtCjRjSj0tXuRkXNzOvPoKHfLhz+EbWhdER0zNhgxw2nHNx+A4DcqtavKrLGRetrWFvDVj3viaChLIQBAEAQBAEAQBAEAQBAEAQBAEB1dI0DJ2Fkjbg+YO4g7ipKdSVOWtEirUYVo6s1sJmirJKCQQTnap3fm5Ps8jwHEbsxgr06cbmPSU/q3oyqVWdlNUqu2DyfDny7Mq8G+IyWabR9QBAEAQBAEAQE1rNpV5cKSnxmf2iPqNPPcbY33DmQr1tRil01TJeZl31zNy+Ho/U8+pc+C68DV0JollNGGMxObnb3Hj3cBuVevWlVlrMuWttC3hqx73xNBQlgIAgCAIAgCAIAgCAIAgCAIAgCAIAgOtpGhZNGY5Bdp8wdxB3ELunUlTlrRIq1GNWDhPInNBVr6WX2Oc3afzL9xG5vyG44cFer041odNT71zzv4mZaVZW1T4arl/F/bnJ7OBWLONgIAgCAIAgMvWLSwpoS/N56rBxd8hmf+VPb0XVnhu3lW8uVb03Lfu7Traq6IMTDLLczy9ZxOYBx2e/eefcFJdV1N6sfpWRDYWrpR15/XLP29/wAG6qhoBAEAQBAEAQBAEAQBAEAQBAEAQBAEAQBAZWsWiBUxFuT24sdwdwvwOXruVi2rulPHdvKl5aq4p4b1kzg1V0sZmGOS4niOy8HM2wDu/Cx5jmF3d0VCWtH6XkR2Fy6sHCf1R2Pn16zcVQvhAEAQBASNCPbax0xxggNmDc52d/PrfgWjP/T0dRfVLPny8TGpf6y5dR/RDLrfO3wK5ZxshAEAQBAEAQBAEAQGNWa0U0Z2TJtEZhgLreIw9VahZ1ZrHDxKVTSNvTeDli+rb+D7Q6z00p2RJsuOQeC2/icL8rrydpVgsWhS0hb1HgpYPr2GwqxdCAIAgCAIAgCAIAgJPWWE007K2MYXDZQN4OF/EYd4atC2kqtN0Zd3PO8yL2Lt6quYdkueduBUwyhzQ5pu1wBB4g4gqg008Ga0ZKSUlkz9rw9CAIDC1x0gYoC1v5yU7DbZ49o+WHeQrdnSU6mLyW0oaRrunRwjnLYuedp3tBaOEEDI94F3Hi44u+XcAoq9XpajkT2tBUKSh49p31CWAgCAIAgCAIAgCAi9etNOB9nYbCwMhGZvkzutieNxzWpYUE10ku73MPSt20+hj3+3uRa0zECAt9RtNOdenkN7C7Cc7DNvhmOV+Cyr63S+ZHvN3Rd3KXyp93t7Fis02ggCAIAgCAIAgCA4K2lbLG6N3ZcCD47+8ZruE3CSktxHVpqpBwlkzA1LqXNElLJ24XEDm0ndyv6OCt3sE2qscpepn6NqSSlQnnH058sCmVE1AgCAlJB7RpIDOOmbflt4HzuW/s1oL5Vrjvl6c+pkP598luh68+hVrPNcIAgCAIAgCAIAgCA8s1pv7XNfPaHlstt6WW/a/wCGPO8+Tvv9zPt+yMpWCoEBr6og+2Q24v8ALo33Va8/wy7vVFzR+PxMMOv0Z6isE+rCAIAgCAIAgCAIAgJTTY9nroagYNl/Jv8AQXPgWn9RaFD5tvKnvW1c85mRc/Iu4VllLY+fDwKtZ5rhAfieUNa5xyaCT3AXK9isXgjmUlFOT3E5qJCTFJO7tTSOPgCf5i9Xb+WElBZJc+WBmaKi3TlVecm+fHEplRNUIAgCAIAgCAIAgCAj9d9BuefaIxcgWe0Z2GTgN9sjytwWlY3Cj8uXcYulLOUn0sO9fch1qmEEBd6kaDdHeeQbLnCzGnMNOJJG4mw8O9ZN9cKX7I95v6LtJQ+bNYN5Lq/JWrONgwdP6zx052AOkl+yDYN4bR48vcrdvaSqrWexGfd6QhQeqtsuHDtJo671F77MVuGy737Svfp9LDNmW9L18cl4P3N3Qet7JXBkjejecAb3Y48L/VPI+aqV7GUFrR2o0LXScKr1ZrB+TKZUTUCAIAgCAIDC10pOkpH8WWePDtfulyt2U9WsuvZz3lDSdLpLeXVt9/LE0NC1fSwRSHNzBf7wwd6gqGvDUqOJYtqnSUYz4rz3ndUROY2t8+xSS/pAN/EQD6EqzZx1q0SlpGepbS69nidnV+n6OmhbkQxpPeRd3qSuLiWtVk+sltIalCEepfk0FCWAgCAIAgPhNsTkgPPtYNbJJHFkDiyMYbQwc/nfNo4Wx9y2beyjFYzWL9D5y70lOo3Gk8I8d79id9ofe+2+/HaN/O6u6scsDN6SeOOL8WUGgda5InBszjJEcLnF7Od83DkceHA07iyjNYwWD9TRtNJVKbUajxj5r3PQ2uBAINwcQeIWK1gfRp4rFGTV6zU0bix0vWGey1zgOV2gi/JWYWlaaxS9CnU0hb05aspbexv0MWtrdFynaf2t5ayZpPfsgX8VahTvILBeq+5Rq1tHVXjLPqUl6H2hr9GRHaZ2txcyZxHcXA28F5Up3k1hL1X2FKvo6k8Y59kn6mtFrXSONumt95r2jzLbBV3ZVksdX0LsdJW0nhreKa9Ud/SFaI4Xyizg1jnDgcLjHngoadPWqKD4litVUKUqi24LE8kkkLiXON3EkknMk5lfRpJLBHx7bk8XmflDwID07VHSJmp2lxu9hLHHjaxB79kt8brCvKSp1dmT2n1Ojq7q0U5ZrY+ew2lVLwQBAEAQHHPEHtc05OBae4ixXsXqtNHMoqUXF7ye1BlPs7oznHI5tu+x95crukEukUlvRm6Jk+hcHnFtFKqJqExr+bwxsH15Wj913xIV/R+yblwRlaW20ow4tejKZosLKgaqPqAIAgCAIDF1wnLKSUjM7LfBzgHehKtWcVKssSjpGbjbSw37PFnmK3T5YIAgKmXSkrdGxBrrXe6Iu37I2i0A7sBbwVBUYO6lius1ZXFSNjBReba7tv2JZXzKCAIAgKzVUulpKqnGJAu0c3NNgOA2mfvLPusIVoVPHuNewxqW9Wis93evdEmtAyAgCA9B+j+Einc45PkcR3ANb7w7yWPpCSdRLgj6LREGqLk979l6lOqBqhAEAQBAEBL6q9WqrY93SBw8XPPuIV+720qcur2Mqw/bcVodePjiVCoGqS+uWMlI3jMP4mD4q/ZfTUfV7mVpL66S/wCy9UVCoGqEAQBAEAQGfp6h6ankjHaIu37wIc31AU1vU6OopFe7o9NRlBZ7u1ZHlDmkEgixBIIOYIzC+hPkMtjPiAAbhicrcTuCAptYKYw0tLTZyFznkDPaNxbzkIHcqNvPXqzqbsufA1Lyn0VClR359/LwRP1tMY3ujdbaabG2V96uQmpxUlvM6rTdObg9xwro4CA56GlMsjY222nXAvlcAm3pZcVJqEXJ7iSlTdSags2dzQmlXUk20Rhi17DgbA4/rAj3jeo69FV4YeDJba5la1MX2Nc70a2lNDsqb1FG5r74viuA4OOZAORPA+BVelXlR+XWWHBl2vawuMats0+K6yekoZWmzopAeBY75K4qkHtTXiZro1E8HF+DNXQ+q00zgXtMUe9zhZxHBrTjfmcO/JV615TprY8WW7fR1Wq/3LVXF/Ze56NTU7Y2NYwWa0AAcgsWUnJuTzPpoQjCKjHJHKuToIAgCAIAgJfRGGkqocWtPoz5q/W22sHzvMq22X1VdnoioVA1SX1xwlozwmH8TPkr9n9FRdXuZWkvrov/ALL1RUKgaoQBAEAQBAEBgad1WjqCXtPRyHNwFw77zePMequULyVJar2ozrrR1Ou9ZbJevaid/oPPf85Ds8bvv5bPxVz9Qp4ZPyM39IrY5rDv9MPubejdWBTjpGgTzjs7R2GNPEZ48z6KrVvHV/a/2x8S/Q0eqC11+6W7HYvudCh0ZUvrmTVMeAJNwWlos07AFibAHHHf3qapWoxoOFN87yvSt7id2qlaPph1E1p116mb/Nk9HEK9QWFKPYjLunjXn2s6KlIAgKDUzRr5J2yjBkRuTxNsGjnj4Kne1Ywp6u9mjo2hKpVU1lHnA1dL61RxvcKeKNzietIRgTluxflnfdvVejZzlFOo2urnIt3GkoQk1Rim975zM1muc4x6ODwY4fzqd2FN734/gqrStdbo+D9zmGvM2+OL975rn9Op8WSfrFX+q8zkbr3JvhZ+Ij4Ln9Oj/ZnX6xP+i8TQ0ZrtG9wbKzor/WB2m+OALfVQ1dHyisYPEsUNLwk8Ki1evNfgqgb4jJZ5rn1AEAQBAEBL6Jx0nVHgxo9I/kr9X/aw54mVb7b6q+peiKhUDVJfX3COGT7MzT6OP8oV+w2ylHijK0tshCfCS+5UAqgaoQBAEAQHXrqxkMbpHmzWjH4AcSTgu6cJTkoxzI6tWNKDnLJHnOltZ55nHZe6Jm5rDY25uGJPotqjaU6a2rFnzVxpCtVex6q4L35Rm+3y/wB9L+0f81P0cP6rwRV6ar/Z+LHt8v8AfS/tH/NOjh/VeCHTVf7PxY9vl/vpf2j/AJp0cP6rwQ6ar/Z+LNHROss8Lhd7pGb2vJOHJxxB9OShq2lOossH1Fm3v61J7XiuD9zvaxaKZJH7ZT4sdd0jd7ST1ncscx45KG3rSjLoamay59CxeW0Jw+Jo5PNer9/EmFfMo/UUZc4NaLucQAOJJsAvG0liz2MXJpLNlfrHUCkp2UkR6zm3e4Z2Pa/Eb+AI4LOtoutUdaWW7nqNm8mrajG3hm83zx9COWkYoQBAEAQFpqJpk/8ArPO4mMnlmz4jx5LMv6H/ACR7/c29FXX/AAy7vb2LRZZuBAEAQBAS+rJ2qytfwcG+RcP5Qr91so01zuMqy/dc1pdaXr7FQqBqmHrpBt0kn6Oy7ycL+hKt2UtWsihpOGvbS6sGaGhqjpIIn73RsJ77C/rdQ1o6tSS6yxbT16MZcUjuKInCAIAgPPdedKdJL0LT1I8+byMfIG3eStmxo6sNd5v0PnNKXGvU6NZR9fx7kyArxlhAEAQAhAUepWktiUwvxjlwsctu1h5jq+SpXtLWhrrNehpaMr6lTo5ZS9fzl4GXp3R/QTvj+qMW82Hs+WI8FYoVelpqXOJVuqHQVXDdu7OdhoakUwfVAnJjXP5XwaP4ifBQ309Wlhx2FjRdPXuE3uTf2+5maYremmkk3Ocdn7owb6AKejT6OCiVbit01WU+OXZuO/o/Q96SapeMALRjncAv+A8eShqV/nRpx7/YsUbXG3nWl3e/2RiK0UQgCA06TRRkppJm32onYjizZBJ7xie66gnW1Kqg8n6lqnbOpQlUjnF+WH2OhTzuY9r2mzmkOHeMfJTSipJxe8rwm4SUo5o9eo6gSRtkbk5ocPEXXzc4uEnF7j7KnNVIKayZzLk7CAID8yPABJyAJPcF6li8DxvBYsmtQmkwySnOSVx9B8S5Xr94TUVuRl6JTdKVR/ybfPfiU6oGqcNZTiSN7Dk5rm+YsuoS1ZKS3HFSCnBxe/YYWolQTTmN3aie5pHC52veXDwVu/jhU1lk0Z+ipt0dR5xbRRqkaYQBAcFbUCON8hyY1zvIErqEdaSjxOKs1CDm9yxPH5JCSXONySSTxJNyfNfSpJbEfFuTbbZU1uivZ9H3cPykj4y7iBe7W+HvJWfCt0tzsyWJrVbboLLb9Umsfsu71JVaBkhAEBVaM0V7Ro87I/KRyPLOeDSW+I9bLPq1uiuNuTSxNahbdPZ7PqTeHt3ks1xBBBsRYg8CMitBrHYzJTa2o9XpmR1EUcj42O2mNPWaDa4uRiOJK+ek50puMW1gfXwVOvTjOUU8Us0cOkoY6eCZ8cbGHo3YtaG3NrNyHEhdU5Tq1Ixk29pxWjToUZyhFLY8keYU8Je5rBm5zWjvJAHvW9KWqnJ7j5SEdaSit+C8T0bWqJsdA9jRZrRE0DltsCxbRudwm+v0Z9LfxVO0cY5LBeaPNltnzIQBAW30dHqzDmz1DvksvSOcX2m7of6ZrsJnT9B0FRJGOyDdv3XC4Hhe3gr1vU6SmpMyruj0NaUFlu7HzgXGo1RtUrRvY57fXaHo4LKvo4VseJvaLnrW6XDFfcoFTNEIAgMfWyr6OllO9w2B+tgfQk+Cs2kNetHx8ClpCp0dvJ8dnic2rlL0VNEwix2QT3u6x9SubmevVkySzp9HQjHq83tZpKAshAStJ/V9JPZkyobtD7+J94k/EFoT+baqW+PpzgZFP5F847p7e/nHyKpZ5rhAEBh66VGxSP4uLWDxIv6Aq3ZR1qy6ihpKerby68Fz3EHq9TdJUwsOW2Ce5oLyP3VrXE9WlJ87T5+zhr14RfH02ll9IDv6s3nK3+FxWZo9fNfZ7G3pd/IXavueerZPnAgCAv8A6PHf1eQcJT/AxZGkV8xdn3Z9Dod/Jkuv7Ik9Zqbo6qVoFhtbQ/WAd7yR4LQtZ61KL52GRe09S4ku/wAdpbaj1G1SNG9jnt9doejgsu+jhWb4m7ouetbpcMVz3Ha1moZJqd0ceztEtzNrgEG17Z4BR21SNOopSJb2jOtRcIZ7CL0JoiWOshbLE5vWJva7eq1zh1hhuWnXrwlRk4sw7W2qwuYKcWtvonvyKrXk/wBUdzdH/ED8FQsf8y7/AENbSn+2favU82W2fMhAEBZfRw7Gccoj/Gs3SS2R7/sbWhntmuz7nW+kKG08b/tR2/C4/wCoLvR0sabXWRaYjhVjLivR/k7v0dOdaUFp2TsOBsbE4h2OW5qi0iljF7yfQ7lhNYbNj9/sWSzDbCAICV1o/L1NPSjEX6R/dj/KH/iC0LX5dKdXuXPgZF986vTobs3z2Y+RVLPNcIAgJ3XWjJibOz85A4PB/RuL+RDT3Aq7ZTSm4SykZmk6TdNVY5w293O02NGVomiZK3Jwv3HJw8DceCrVabpzcXuL1CqqtNTW87SjJQgMnWLQ3tUYZt7Gy7aGFwTYjEXHEqxbV+hljhiU7y1+Igo44YbTE1c1blgqQ9+y5gY+zmnebAYGxGF1aubuFWlhHMo2dhVoV9aWDWD2+BzfSI78jGP8X3Mf81zo7632fdHemX8qK6/syCWufPhAEBd/R078lKP8QHzaPksnSP1x7Df0P/jl2/Y/Os2rktRU7bNkM6NoLnH6wLriwuThsr22uoUqWEs8Ty9satevrRwwwW3xNjVzQvsrHN6Tb2jtHCwBtbAXPAKtc3HTSTwwwLtlafDxccccTXVYuBAdPSujmTxmN97Eg3BsQRkf+1JSqypS1okNehGtDUlkRtdqPK3GJ7Xjg7qu+IPotOGkIP6lgYlXRFRfQ0+3Zz5GVJq3VDOB3gWn3OVhXdF/y9So7C5X8H5e59i1aqnZQOHeWD3lHd0V/L1CsLl/w9PcrdUdAyUxe6Qs64aLNJNrE5m3NZ15cwqpKO42NHWdSg5OeG3A3p6ON7muexrnNvslwB2b2va+WQVSM5RTSeGJoSpQm05JNrI51wSBAEB+JpQxpc42a0Ek8ABclexTk8EcykoxcnkiZ1QjMsk1Y8YyOLWX3NFr+5o/VKvXjUIxordmZejourOdzLfsXZzgu4qVQNYIAgPy9oIIIuCLEcQc16nhtR40msGSur7zS1L6N56jjtxE893kLd7TxWhcLpqSrLNbGZFm3bV5W8sntjzztT4lYs42AgCAIDiqKdr27L2tc07nAEeRXUZOLxi8DmcIzWrJYowKvUundi3bj+6648nX9Fbhf1Vng+eozqmiaEvpxXZ+cTonUMbpz+Af6lN+pP8Ar5kH6Mv7+RzQaixDtyyO5DZaPcSuJaRnuSO46Hpr6pN+BQaN0ZFA0tibsg4nEkk8ySqdWtOo8ZM0aFvTorCCwO4oyYIAgCAIAgCAIAgCAIAgCAmNb6p0hZRxduUgu/RZnj5Enk3mr9nBRTrSyWXaZWkakpuNtTzln1Lnb2LrKCipWxRtjb2WgAeG/vVKc3OTk95pUqcacFCOSOdcnYQBAEBia1aJM0YdHhNGdphGZtiW+gI5gK1aV1TlhLJ5lC/tnWhrQ+qO1c87Tm1c0uKmLaOEjeq9vB3G3A/Mblzc0HSnhu3ElldKvTx3rPtNVVy2EAQBAEAQBAEAQBAEAQBAEAQBAEAQBAEB0tL6RbTxOkduwA3uccgP/srqWjSdWaiiC4rxoU3OX/rMjVLR7utVTYyy4j9Fm7uvYeAHNWbuqtlKGS9Sno+hLbXqfVLyXPlgUiommEAQBAEAQEnp2kfSze2QC7T+eZuIObvHjuOO8rRoTjWh0M89zMe7pStqnxNLL+S+/OT28SkoK1kzBJGbtPmDvBG4hUalOVOWrI1KVWNWCnB7GdhcEgQBAEAQBAEAQBAEAQBAEAQBAEAQBAcc8zWNLnENa0XJOQC9jFyeCOZzUIuUngkSdJG7SE/SvBFLGbMafrnn8fAcVozataepH6nn1c/ngY9OLvqvSS/xxyXHnf4cSwWabQQBAEAQBAEB8c0EWIuDu4oGsSQq6aTR8hmhBfSuPXj+xzHwPgdxWlCcbqOpPZJZPjz+TFqU52M+kprGDzXDnd4PcyooaxkzBJG7aafTiCNx5KhUpyhLVlma1KrCrFTg8UdhcEgQBAEAQBAEAQBAEAQBAEAQBAEBxzzNY0ueQ1oFyTkAvYxcngjmU4wTlJ4JEi90mkpLDaZSMOJyMhHx5bszjYLSSjaRxe2b8ufMxm56QngtlNefPl2ldTwNY0MYA1rRYAZALNlJyeLzNmEIwioxWCRyLw6CAIAgCAIAgCA+OaCCCLg4EHIhE8DxrHYyTrNFS0bzPSXdGcXw4nDkN49RzGC0YVoV46lbPczIqW1W1k6tvtW+PP8A6utbDb0LpuKpbdhs4dph7Q+Y5hVa9vOk9uXEvW13TuFjHPejSUBaCAIAgCAIAgCAIAgCAIAgCA6elNJx07NuR1uAzc48AN6lpUZ1XhFEFe4p0I603+SbipptIOD5bxUoN2sGb+f/AD5cVdc6dqsIbZceHP8A6ZkadW+etU/bT3Ljzx8OJWU8DWNDGNDWgWAGQCzpScni8zYhCMIqMVgkci8OggCAIAgCAIAgCAIAgMDTOrTZHdLC7oZwb7TcATzAyPMeN1co3bgtSaxiZ9zYRqS6Sm9WXHn18cTqU+scsDhHWxkbhK0Xa7mQMD4Y8gpJWsKi1qD7ueesghf1KL1LqP8A9Lfz1eCKWlqWSNDo3Ne072m4/wC1RlCUHhJYGpCpGotaDxRyrk7CAIAgCAIAgCAIAgPxLK1oLnODWjMkgAd5K9SbeCOZSUVjJ4Im63Wgvd0VHGZpPtW6jefPvNh3q9CzUVrVngjMq6Rc5dHbrWfHcue5H70Zqzd/TVb+ml4HsN5W391gOW9eVbvZqUlgvPnzOqGj8ZdJcPWl5Lnw6ikVE0wgCAIAgCAIAgCAIAgCAIAgOOeBr2lr2hzTmCLg+BXsZOLxTOZwjNasliicqdVCxxkpJnQu+ySS08uNu/a7leje6y1ascVzzuMyejdSWvbycXw3c9uPYcf/AJyrp8Kmn22j+0j4cTbDz2V78PRq/wCKWD4Pn3OfjLmh/nhiuK59jRotaaWT+1DDwf1fU9X1UM7OtDdj2FmlpG3qfyw7dn4NiOQOF2kEcQbj0VZprMuqSaxR+l4ehAEAQHxzgBckAcSiWJ43hmZVZrJTR5zNceDOsf3cB4qxC0qzyiVKl/b085Lu2+hlnWSefCkpnEf3knZ99v3vBWPhKdP/ACz7lz9ip8fWrbLen3vnDz7j7HqxJMQ+snc/f0bMGjxw9AO9HdwprCjHDrPVo+pVetczx6llz2JdpRUdGyJuzGwMbwA9TxPMqlOcpvGTxNKnShTjqwWCOdcEgQBAEAQBAEAQBAEAQBAEAQBAEAQBAZ9boWCXF8LCTvAs78TbFTQuKkPpkV6tpRqbZRXPWZMmpcIO1FJLEf0Xf8X9VYV/PDCSTKb0TSTxhJx7Hy/M/I1fq29ivefvAn3uK9+Joy+qnz5HnwVzH6az71+WP/H6SGVVGe8D/bTpbT+j57x0F+sqifPYPYNJHOqiHcB/tp0tp/R89550F+/+Rc9wOgax3brnD7oPwLU+JoLKnz5nvwd1L6q3gvbA+t1MjcbzTTSnmcPW59U+PkvoikFomEttSTlz4+ZqUer9NF2YW3G93WPm69lXnc1Z5yLdOyoU/pivX1NNQFoIAgCAIAgCAIAgCAIAgCAIAgCAIAgCAIAgCAIAgCAIAgCAIAgCAIAgCAIAgCAIAgCA/9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AutoShape 14" descr="data:image/jpeg;base64,/9j/4AAQSkZJRgABAQAAAQABAAD/2wCEAAkGBxQTEhUTExIUFBMXFhQXGRcXGBcZFxYXGhgXGBUYHBcZHCkgGBolGxUUITEhJSkrLi4uFx8zODMsNygtLisBCgoKDg0OGxAQGy8kICQ3LDQvLDQvLDQ1LCwvLCw0LDA0LCw3LCwsLCwsNCwsLCwsLCwsLC00LCwsLCwsLCwsLP/AABEIAOEA4QMBEQACEQEDEQH/xAAbAAEBAQADAQEAAAAAAAAAAAAABgUDBAcBAv/EAEYQAAEDAgIGBwQFCAoDAAAAAAEAAgMEESExBQYSQVFhEyIycYGRoRSxwdEHQlJykiMzYoKTorLCFiRDU2Nz0tPh8RU08P/EABoBAQADAQEBAAAAAAAAAAAAAAADBAUCAQb/xAA4EQACAQICBggFBAEFAQAAAAAAAQIDBBExBRIhQVHwE2FxgZGhsdEUIzLB4RUiQlIzJDRDYvGC/9oADAMBAAIRAxEAPwD3FAEAQBAEAQBAEAQBAfiWVrRdzg0cSQB5lepN7EeSkorFsy6nWelZnM0/du71aCFYjaVpfxKc9IW0M5+G30M9+u8F7MZK/ua34uv6KZaPqb2kV3pejjhFN935H9LScqOc/qn4BPglvmh+pvdSl4D+lrt9HOPA/JPgl/dD9Te+lLwA12hBs+KZne1v+q6fp839LTH6vSX1Rku5e53afWqlf/ahv3g5vqRb1UUrOtH+JPDSVtL+WHbsNWCoY8XY5rhxaQR6KvKLjsawLkZxmsYvE5VydBAEAQBAEAQBAEAQBAEAQBAEAQBAEAQGHpPWmCI7IJlflssxx4F2XhieSt0rOpPa9i6yhX0jRpPVX7nwXP5OgJtIVHZa2ljO93bt4i/o1S6trSzes+ed5X176vklBefPcjkh1NYTtTzSzO5kge8u9V47+S2U4pI6joqDeNWTk+e/zNWm0DTM7MEdxvI2j5uuVXlc1ZZyZchZ0IZQXr6mgxgGAAA5KFvEsJJZH6Xh6EB8IvmgOjU6Fp39qCMnjsgHzGKmjXqxykyvO0oT2ygvAyZ9TIb7UL5IXbi1xPv63qrEb+plNJrnnIpz0VSxxptxfU+X5nD0ekKfJzapg3Ht28cb+Ll1ja1c/wBr553HGrfUMmprz572drR+tsTzsSh0Em8Pyv8Ae3frAKOpZTisYfuXVz6E1HSdKT1an7X18+uBQNcCLg3CpminifUAQBAEAQBAEAQBAEAQBAEAQGZpnTkVMOubvOTG4uPyHMqejbzqvZlxKtzeU7dfue3gYgpautxlcaeA/UHacOe/zw/RVrXoW/0/ulx5+3iUOjubzbUepDhvfPX4G9ovQsMA/JsAP2ji4+Jy7hgqlW4qVfqZoULSlQX7F37zQUJZCAIAgCAIAgCAIAgOnpHRkU4tKwO4HJw7nDEKSnWnTeMWQ1renWWE1jzxJ5+iKmk61K8yxZmF+J524+Fj3q6q9KvsqrB8eeewzXa3FrtoPWj/AFfPph3mpoXWKOfqG8cozjdnffY7+7Pkq9e1nS25riW7W+p1/wBuUuD5/PUbKrF0IAgCAIAgCAIAgCAIAgJrTGsDi/2ekHSTG4Ls2s48iRxOA5nBXqNslHpKuxepl3N9Jz6G32y48OfBduw59CattiPSynpZyblzsQ0/o338zj3ZLivdua1YbI8CS1sI03r1HrT4+3v6G8qhoBAEAQBAEAQBAEAQBAEAQBAY+nNX46jrdiUZSNzwyvxHrwIVmhdTpbM1wKV1Y06+3KXHnngZtBpySneIK3D7E31XDmd/fu38VPUt4VY9JR71zzwKtK8qUJ9Fc90uPPHx4lSCs81z6gCAIAgCAIAgCAICV0zpWSokNLSn/Ml3NGRAPx8AtCjRjSj0tXuRkXNzOvPoKHfLhz+EbWhdER0zNhgxw2nHNx+A4DcqtavKrLGRetrWFvDVj3viaChLIQBAEAQBAEAQBAEAQBAEAQBAEB1dI0DJ2Fkjbg+YO4g7ipKdSVOWtEirUYVo6s1sJmirJKCQQTnap3fm5Ps8jwHEbsxgr06cbmPSU/q3oyqVWdlNUqu2DyfDny7Mq8G+IyWabR9QBAEAQBAEAQE1rNpV5cKSnxmf2iPqNPPcbY33DmQr1tRil01TJeZl31zNy+Ho/U8+pc+C68DV0JollNGGMxObnb3Hj3cBuVevWlVlrMuWttC3hqx73xNBQlgIAgCAIAgCAIAgCAIAgCAIAgCAIAgOtpGhZNGY5Bdp8wdxB3ELunUlTlrRIq1GNWDhPInNBVr6WX2Oc3afzL9xG5vyG44cFer041odNT71zzv4mZaVZW1T4arl/F/bnJ7OBWLONgIAgCAIAgMvWLSwpoS/N56rBxd8hmf+VPb0XVnhu3lW8uVb03Lfu7Traq6IMTDLLczy9ZxOYBx2e/eefcFJdV1N6sfpWRDYWrpR15/XLP29/wAG6qhoBAEAQBAEAQBAEAQBAEAQBAEAQBAEAQBAZWsWiBUxFuT24sdwdwvwOXruVi2rulPHdvKl5aq4p4b1kzg1V0sZmGOS4niOy8HM2wDu/Cx5jmF3d0VCWtH6XkR2Fy6sHCf1R2Pn16zcVQvhAEAQBASNCPbax0xxggNmDc52d/PrfgWjP/T0dRfVLPny8TGpf6y5dR/RDLrfO3wK5ZxshAEAQBAEAQBAEAQGNWa0U0Z2TJtEZhgLreIw9VahZ1ZrHDxKVTSNvTeDli+rb+D7Q6z00p2RJsuOQeC2/icL8rrydpVgsWhS0hb1HgpYPr2GwqxdCAIAgCAIAgCAIAgJPWWE007K2MYXDZQN4OF/EYd4atC2kqtN0Zd3PO8yL2Lt6quYdkueduBUwyhzQ5pu1wBB4g4gqg008Ga0ZKSUlkz9rw9CAIDC1x0gYoC1v5yU7DbZ49o+WHeQrdnSU6mLyW0oaRrunRwjnLYuedp3tBaOEEDI94F3Hi44u+XcAoq9XpajkT2tBUKSh49p31CWAgCAIAgCAIAgCAi9etNOB9nYbCwMhGZvkzutieNxzWpYUE10ku73MPSt20+hj3+3uRa0zECAt9RtNOdenkN7C7Cc7DNvhmOV+Cyr63S+ZHvN3Rd3KXyp93t7Fis02ggCAIAgCAIAgCA4K2lbLG6N3ZcCD47+8ZruE3CSktxHVpqpBwlkzA1LqXNElLJ24XEDm0ndyv6OCt3sE2qscpepn6NqSSlQnnH058sCmVE1AgCAlJB7RpIDOOmbflt4HzuW/s1oL5Vrjvl6c+pkP598luh68+hVrPNcIAgCAIAgCAIAgCA8s1pv7XNfPaHlstt6WW/a/wCGPO8+Tvv9zPt+yMpWCoEBr6og+2Q24v8ALo33Va8/wy7vVFzR+PxMMOv0Z6isE+rCAIAgCAIAgCAIAgJTTY9nroagYNl/Jv8AQXPgWn9RaFD5tvKnvW1c85mRc/Iu4VllLY+fDwKtZ5rhAfieUNa5xyaCT3AXK9isXgjmUlFOT3E5qJCTFJO7tTSOPgCf5i9Xb+WElBZJc+WBmaKi3TlVecm+fHEplRNUIAgCAIAgCAIAgCAj9d9BuefaIxcgWe0Z2GTgN9sjytwWlY3Cj8uXcYulLOUn0sO9fch1qmEEBd6kaDdHeeQbLnCzGnMNOJJG4mw8O9ZN9cKX7I95v6LtJQ+bNYN5Lq/JWrONgwdP6zx052AOkl+yDYN4bR48vcrdvaSqrWexGfd6QhQeqtsuHDtJo671F77MVuGy737Svfp9LDNmW9L18cl4P3N3Qet7JXBkjejecAb3Y48L/VPI+aqV7GUFrR2o0LXScKr1ZrB+TKZUTUCAIAgCAIDC10pOkpH8WWePDtfulyt2U9WsuvZz3lDSdLpLeXVt9/LE0NC1fSwRSHNzBf7wwd6gqGvDUqOJYtqnSUYz4rz3ndUROY2t8+xSS/pAN/EQD6EqzZx1q0SlpGepbS69nidnV+n6OmhbkQxpPeRd3qSuLiWtVk+sltIalCEepfk0FCWAgCAIAgPhNsTkgPPtYNbJJHFkDiyMYbQwc/nfNo4Wx9y2beyjFYzWL9D5y70lOo3Gk8I8d79id9ofe+2+/HaN/O6u6scsDN6SeOOL8WUGgda5InBszjJEcLnF7Od83DkceHA07iyjNYwWD9TRtNJVKbUajxj5r3PQ2uBAINwcQeIWK1gfRp4rFGTV6zU0bix0vWGey1zgOV2gi/JWYWlaaxS9CnU0hb05aspbexv0MWtrdFynaf2t5ayZpPfsgX8VahTvILBeq+5Rq1tHVXjLPqUl6H2hr9GRHaZ2txcyZxHcXA28F5Up3k1hL1X2FKvo6k8Y59kn6mtFrXSONumt95r2jzLbBV3ZVksdX0LsdJW0nhreKa9Ud/SFaI4Xyizg1jnDgcLjHngoadPWqKD4litVUKUqi24LE8kkkLiXON3EkknMk5lfRpJLBHx7bk8XmflDwID07VHSJmp2lxu9hLHHjaxB79kt8brCvKSp1dmT2n1Ojq7q0U5ZrY+ew2lVLwQBAEAQHHPEHtc05OBae4ixXsXqtNHMoqUXF7ye1BlPs7oznHI5tu+x95crukEukUlvRm6Jk+hcHnFtFKqJqExr+bwxsH15Wj913xIV/R+yblwRlaW20ow4tejKZosLKgaqPqAIAgCAIDF1wnLKSUjM7LfBzgHehKtWcVKssSjpGbjbSw37PFnmK3T5YIAgKmXSkrdGxBrrXe6Iu37I2i0A7sBbwVBUYO6lius1ZXFSNjBReba7tv2JZXzKCAIAgKzVUulpKqnGJAu0c3NNgOA2mfvLPusIVoVPHuNewxqW9Wis93evdEmtAyAgCA9B+j+Einc45PkcR3ANb7w7yWPpCSdRLgj6LREGqLk979l6lOqBqhAEAQBAEBL6q9WqrY93SBw8XPPuIV+720qcur2Mqw/bcVodePjiVCoGqS+uWMlI3jMP4mD4q/ZfTUfV7mVpL66S/wCy9UVCoGqEAQBAEAQGfp6h6ankjHaIu37wIc31AU1vU6OopFe7o9NRlBZ7u1ZHlDmkEgixBIIOYIzC+hPkMtjPiAAbhicrcTuCAptYKYw0tLTZyFznkDPaNxbzkIHcqNvPXqzqbsufA1Lyn0VClR359/LwRP1tMY3ujdbaabG2V96uQmpxUlvM6rTdObg9xwro4CA56GlMsjY222nXAvlcAm3pZcVJqEXJ7iSlTdSags2dzQmlXUk20Rhi17DgbA4/rAj3jeo69FV4YeDJba5la1MX2Nc70a2lNDsqb1FG5r74viuA4OOZAORPA+BVelXlR+XWWHBl2vawuMats0+K6yekoZWmzopAeBY75K4qkHtTXiZro1E8HF+DNXQ+q00zgXtMUe9zhZxHBrTjfmcO/JV615TprY8WW7fR1Wq/3LVXF/Ze56NTU7Y2NYwWa0AAcgsWUnJuTzPpoQjCKjHJHKuToIAgCAIAgJfRGGkqocWtPoz5q/W22sHzvMq22X1VdnoioVA1SX1xwlozwmH8TPkr9n9FRdXuZWkvrov/ALL1RUKgaoQBAEAQBAEBgad1WjqCXtPRyHNwFw77zePMequULyVJar2ozrrR1Ou9ZbJevaid/oPPf85Ds8bvv5bPxVz9Qp4ZPyM39IrY5rDv9MPubejdWBTjpGgTzjs7R2GNPEZ48z6KrVvHV/a/2x8S/Q0eqC11+6W7HYvudCh0ZUvrmTVMeAJNwWlos07AFibAHHHf3qapWoxoOFN87yvSt7id2qlaPph1E1p116mb/Nk9HEK9QWFKPYjLunjXn2s6KlIAgKDUzRr5J2yjBkRuTxNsGjnj4Kne1Ywp6u9mjo2hKpVU1lHnA1dL61RxvcKeKNzietIRgTluxflnfdvVejZzlFOo2urnIt3GkoQk1Rim975zM1muc4x6ODwY4fzqd2FN734/gqrStdbo+D9zmGvM2+OL975rn9Op8WSfrFX+q8zkbr3JvhZ+Ij4Ln9Oj/ZnX6xP+i8TQ0ZrtG9wbKzor/WB2m+OALfVQ1dHyisYPEsUNLwk8Ki1evNfgqgb4jJZ5rn1AEAQBAEBL6Jx0nVHgxo9I/kr9X/aw54mVb7b6q+peiKhUDVJfX3COGT7MzT6OP8oV+w2ylHijK0tshCfCS+5UAqgaoQBAEAQHXrqxkMbpHmzWjH4AcSTgu6cJTkoxzI6tWNKDnLJHnOltZ55nHZe6Jm5rDY25uGJPotqjaU6a2rFnzVxpCtVex6q4L35Rm+3y/wB9L+0f81P0cP6rwRV6ar/Z+LHt8v8AfS/tH/NOjh/VeCHTVf7PxY9vl/vpf2j/AJp0cP6rwQ6ar/Z+LNHROss8Lhd7pGb2vJOHJxxB9OShq2lOossH1Fm3v61J7XiuD9zvaxaKZJH7ZT4sdd0jd7ST1ncscx45KG3rSjLoamay59CxeW0Jw+Jo5PNer9/EmFfMo/UUZc4NaLucQAOJJsAvG0liz2MXJpLNlfrHUCkp2UkR6zm3e4Z2Pa/Eb+AI4LOtoutUdaWW7nqNm8mrajG3hm83zx9COWkYoQBAEAQFpqJpk/8ArPO4mMnlmz4jx5LMv6H/ACR7/c29FXX/AAy7vb2LRZZuBAEAQBAS+rJ2qytfwcG+RcP5Qr91so01zuMqy/dc1pdaXr7FQqBqmHrpBt0kn6Oy7ycL+hKt2UtWsihpOGvbS6sGaGhqjpIIn73RsJ77C/rdQ1o6tSS6yxbT16MZcUjuKInCAIAgPPdedKdJL0LT1I8+byMfIG3eStmxo6sNd5v0PnNKXGvU6NZR9fx7kyArxlhAEAQAhAUepWktiUwvxjlwsctu1h5jq+SpXtLWhrrNehpaMr6lTo5ZS9fzl4GXp3R/QTvj+qMW82Hs+WI8FYoVelpqXOJVuqHQVXDdu7OdhoakUwfVAnJjXP5XwaP4ifBQ309Wlhx2FjRdPXuE3uTf2+5maYremmkk3Ocdn7owb6AKejT6OCiVbit01WU+OXZuO/o/Q96SapeMALRjncAv+A8eShqV/nRpx7/YsUbXG3nWl3e/2RiK0UQgCA06TRRkppJm32onYjizZBJ7xie66gnW1Kqg8n6lqnbOpQlUjnF+WH2OhTzuY9r2mzmkOHeMfJTSipJxe8rwm4SUo5o9eo6gSRtkbk5ocPEXXzc4uEnF7j7KnNVIKayZzLk7CAID8yPABJyAJPcF6li8DxvBYsmtQmkwySnOSVx9B8S5Xr94TUVuRl6JTdKVR/ybfPfiU6oGqcNZTiSN7Dk5rm+YsuoS1ZKS3HFSCnBxe/YYWolQTTmN3aie5pHC52veXDwVu/jhU1lk0Z+ipt0dR5xbRRqkaYQBAcFbUCON8hyY1zvIErqEdaSjxOKs1CDm9yxPH5JCSXONySSTxJNyfNfSpJbEfFuTbbZU1uivZ9H3cPykj4y7iBe7W+HvJWfCt0tzsyWJrVbboLLb9Umsfsu71JVaBkhAEBVaM0V7Ro87I/KRyPLOeDSW+I9bLPq1uiuNuTSxNahbdPZ7PqTeHt3ks1xBBBsRYg8CMitBrHYzJTa2o9XpmR1EUcj42O2mNPWaDa4uRiOJK+ek50puMW1gfXwVOvTjOUU8Us0cOkoY6eCZ8cbGHo3YtaG3NrNyHEhdU5Tq1Ixk29pxWjToUZyhFLY8keYU8Je5rBm5zWjvJAHvW9KWqnJ7j5SEdaSit+C8T0bWqJsdA9jRZrRE0DltsCxbRudwm+v0Z9LfxVO0cY5LBeaPNltnzIQBAW30dHqzDmz1DvksvSOcX2m7of6ZrsJnT9B0FRJGOyDdv3XC4Hhe3gr1vU6SmpMyruj0NaUFlu7HzgXGo1RtUrRvY57fXaHo4LKvo4VseJvaLnrW6XDFfcoFTNEIAgMfWyr6OllO9w2B+tgfQk+Cs2kNetHx8ClpCp0dvJ8dnic2rlL0VNEwix2QT3u6x9SubmevVkySzp9HQjHq83tZpKAshAStJ/V9JPZkyobtD7+J94k/EFoT+baqW+PpzgZFP5F847p7e/nHyKpZ5rhAEBh66VGxSP4uLWDxIv6Aq3ZR1qy6ihpKerby68Fz3EHq9TdJUwsOW2Ce5oLyP3VrXE9WlJ87T5+zhr14RfH02ll9IDv6s3nK3+FxWZo9fNfZ7G3pd/IXavueerZPnAgCAv8A6PHf1eQcJT/AxZGkV8xdn3Z9Dod/Jkuv7Ik9Zqbo6qVoFhtbQ/WAd7yR4LQtZ61KL52GRe09S4ku/wAdpbaj1G1SNG9jnt9doejgsu+jhWb4m7ouetbpcMVz3Ha1moZJqd0ceztEtzNrgEG17Z4BR21SNOopSJb2jOtRcIZ7CL0JoiWOshbLE5vWJva7eq1zh1hhuWnXrwlRk4sw7W2qwuYKcWtvonvyKrXk/wBUdzdH/ED8FQsf8y7/AENbSn+2favU82W2fMhAEBZfRw7Gccoj/Gs3SS2R7/sbWhntmuz7nW+kKG08b/tR2/C4/wCoLvR0sabXWRaYjhVjLivR/k7v0dOdaUFp2TsOBsbE4h2OW5qi0iljF7yfQ7lhNYbNj9/sWSzDbCAICV1o/L1NPSjEX6R/dj/KH/iC0LX5dKdXuXPgZF986vTobs3z2Y+RVLPNcIAgJ3XWjJibOz85A4PB/RuL+RDT3Aq7ZTSm4SykZmk6TdNVY5w293O02NGVomiZK3Jwv3HJw8DceCrVabpzcXuL1CqqtNTW87SjJQgMnWLQ3tUYZt7Gy7aGFwTYjEXHEqxbV+hljhiU7y1+Igo44YbTE1c1blgqQ9+y5gY+zmnebAYGxGF1aubuFWlhHMo2dhVoV9aWDWD2+BzfSI78jGP8X3Mf81zo7632fdHemX8qK6/syCWufPhAEBd/R078lKP8QHzaPksnSP1x7Df0P/jl2/Y/Os2rktRU7bNkM6NoLnH6wLriwuThsr22uoUqWEs8Ty9satevrRwwwW3xNjVzQvsrHN6Tb2jtHCwBtbAXPAKtc3HTSTwwwLtlafDxccccTXVYuBAdPSujmTxmN97Eg3BsQRkf+1JSqypS1okNehGtDUlkRtdqPK3GJ7Xjg7qu+IPotOGkIP6lgYlXRFRfQ0+3Zz5GVJq3VDOB3gWn3OVhXdF/y9So7C5X8H5e59i1aqnZQOHeWD3lHd0V/L1CsLl/w9PcrdUdAyUxe6Qs64aLNJNrE5m3NZ15cwqpKO42NHWdSg5OeG3A3p6ON7muexrnNvslwB2b2va+WQVSM5RTSeGJoSpQm05JNrI51wSBAEB+JpQxpc42a0Ek8ABclexTk8EcykoxcnkiZ1QjMsk1Y8YyOLWX3NFr+5o/VKvXjUIxordmZejourOdzLfsXZzgu4qVQNYIAgPy9oIIIuCLEcQc16nhtR40msGSur7zS1L6N56jjtxE893kLd7TxWhcLpqSrLNbGZFm3bV5W8sntjzztT4lYs42AgCAIDiqKdr27L2tc07nAEeRXUZOLxi8DmcIzWrJYowKvUundi3bj+6648nX9Fbhf1Vng+eozqmiaEvpxXZ+cTonUMbpz+Af6lN+pP8Ar5kH6Mv7+RzQaixDtyyO5DZaPcSuJaRnuSO46Hpr6pN+BQaN0ZFA0tibsg4nEkk8ySqdWtOo8ZM0aFvTorCCwO4oyYIAgCAIAgCAIAgCAIAgCAmNb6p0hZRxduUgu/RZnj5Enk3mr9nBRTrSyWXaZWkakpuNtTzln1Lnb2LrKCipWxRtjb2WgAeG/vVKc3OTk95pUqcacFCOSOdcnYQBAEBia1aJM0YdHhNGdphGZtiW+gI5gK1aV1TlhLJ5lC/tnWhrQ+qO1c87Tm1c0uKmLaOEjeq9vB3G3A/Mblzc0HSnhu3ElldKvTx3rPtNVVy2EAQBAEAQBAEAQBAEAQBAEAQBAEAQBAEB0tL6RbTxOkduwA3uccgP/srqWjSdWaiiC4rxoU3OX/rMjVLR7utVTYyy4j9Fm7uvYeAHNWbuqtlKGS9Sno+hLbXqfVLyXPlgUiommEAQBAEAQEnp2kfSze2QC7T+eZuIObvHjuOO8rRoTjWh0M89zMe7pStqnxNLL+S+/OT28SkoK1kzBJGbtPmDvBG4hUalOVOWrI1KVWNWCnB7GdhcEgQBAEAQBAEAQBAEAQBAEAQBAEAQBAcc8zWNLnENa0XJOQC9jFyeCOZzUIuUngkSdJG7SE/SvBFLGbMafrnn8fAcVozataepH6nn1c/ngY9OLvqvSS/xxyXHnf4cSwWabQQBAEAQBAEB8c0EWIuDu4oGsSQq6aTR8hmhBfSuPXj+xzHwPgdxWlCcbqOpPZJZPjz+TFqU52M+kprGDzXDnd4PcyooaxkzBJG7aafTiCNx5KhUpyhLVlma1KrCrFTg8UdhcEgQBAEAQBAEAQBAEAQBAEAQBAEBxzzNY0ueQ1oFyTkAvYxcngjmU4wTlJ4JEi90mkpLDaZSMOJyMhHx5bszjYLSSjaRxe2b8ufMxm56QngtlNefPl2ldTwNY0MYA1rRYAZALNlJyeLzNmEIwioxWCRyLw6CAIAgCAIAgCA+OaCCCLg4EHIhE8DxrHYyTrNFS0bzPSXdGcXw4nDkN49RzGC0YVoV46lbPczIqW1W1k6tvtW+PP8A6utbDb0LpuKpbdhs4dph7Q+Y5hVa9vOk9uXEvW13TuFjHPejSUBaCAIAgCAIAgCAIAgCAIAgCA6elNJx07NuR1uAzc48AN6lpUZ1XhFEFe4p0I603+SbipptIOD5bxUoN2sGb+f/AD5cVdc6dqsIbZceHP8A6ZkadW+etU/bT3Ljzx8OJWU8DWNDGNDWgWAGQCzpScni8zYhCMIqMVgkci8OggCAIAgCAIAgCAIAgMDTOrTZHdLC7oZwb7TcATzAyPMeN1co3bgtSaxiZ9zYRqS6Sm9WXHn18cTqU+scsDhHWxkbhK0Xa7mQMD4Y8gpJWsKi1qD7ueesghf1KL1LqP8A9Lfz1eCKWlqWSNDo3Ne072m4/wC1RlCUHhJYGpCpGotaDxRyrk7CAIAgCAIAgCAIAgPxLK1oLnODWjMkgAd5K9SbeCOZSUVjJ4Im63Wgvd0VHGZpPtW6jefPvNh3q9CzUVrVngjMq6Rc5dHbrWfHcue5H70Zqzd/TVb+ml4HsN5W391gOW9eVbvZqUlgvPnzOqGj8ZdJcPWl5Lnw6ikVE0wgCAIAgCAIAgCAIAgCAIAgOOeBr2lr2hzTmCLg+BXsZOLxTOZwjNasliicqdVCxxkpJnQu+ySS08uNu/a7leje6y1ascVzzuMyejdSWvbycXw3c9uPYcf/AJyrp8Kmn22j+0j4cTbDz2V78PRq/wCKWD4Pn3OfjLmh/nhiuK59jRotaaWT+1DDwf1fU9X1UM7OtDdj2FmlpG3qfyw7dn4NiOQOF2kEcQbj0VZprMuqSaxR+l4ehAEAQHxzgBckAcSiWJ43hmZVZrJTR5zNceDOsf3cB4qxC0qzyiVKl/b085Lu2+hlnWSefCkpnEf3knZ99v3vBWPhKdP/ACz7lz9ip8fWrbLen3vnDz7j7HqxJMQ+snc/f0bMGjxw9AO9HdwprCjHDrPVo+pVetczx6llz2JdpRUdGyJuzGwMbwA9TxPMqlOcpvGTxNKnShTjqwWCOdcEgQBAEAQBAEAQBAEAQBAEAQBAEAQBAZ9boWCXF8LCTvAs78TbFTQuKkPpkV6tpRqbZRXPWZMmpcIO1FJLEf0Xf8X9VYV/PDCSTKb0TSTxhJx7Hy/M/I1fq29ivefvAn3uK9+Joy+qnz5HnwVzH6az71+WP/H6SGVVGe8D/bTpbT+j57x0F+sqifPYPYNJHOqiHcB/tp0tp/R89550F+/+Rc9wOgax3brnD7oPwLU+JoLKnz5nvwd1L6q3gvbA+t1MjcbzTTSnmcPW59U+PkvoikFomEttSTlz4+ZqUer9NF2YW3G93WPm69lXnc1Z5yLdOyoU/pivX1NNQFoIAgCAIAgCAIAgCAIAgCAIAgCAIAgCAIAgCAIAgCAIAgCAIAgCAIAgCAIAgCAIAgCA/9k="/>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040" name="Picture 16" descr="https://encrypted-tbn0.gstatic.com/images?q=tbn:ANd9GcR9S8yrZYnhic_9nI773RE6GELR0duRpbdrTQzwdzzDmaj8WCX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440" y="4152761"/>
            <a:ext cx="1853381" cy="185338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773904" y="4242618"/>
            <a:ext cx="1731955" cy="1624781"/>
            <a:chOff x="3821278" y="2203556"/>
            <a:chExt cx="1328262" cy="1257797"/>
          </a:xfrm>
        </p:grpSpPr>
        <p:pic>
          <p:nvPicPr>
            <p:cNvPr id="18" name="Picture 1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85" t="45238" r="63637" b="8337"/>
            <a:stretch/>
          </p:blipFill>
          <p:spPr bwMode="auto">
            <a:xfrm>
              <a:off x="3821278" y="2203556"/>
              <a:ext cx="1328262" cy="125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106" r="19918"/>
            <a:stretch/>
          </p:blipFill>
          <p:spPr bwMode="auto">
            <a:xfrm>
              <a:off x="4366178" y="2601586"/>
              <a:ext cx="192594" cy="25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381000" y="3004066"/>
            <a:ext cx="6324600" cy="369332"/>
          </a:xfrm>
          <a:prstGeom prst="rect">
            <a:avLst/>
          </a:prstGeom>
          <a:noFill/>
        </p:spPr>
        <p:txBody>
          <a:bodyPr wrap="square" rtlCol="0">
            <a:spAutoFit/>
          </a:bodyPr>
          <a:lstStyle/>
          <a:p>
            <a:r>
              <a:rPr lang="en-US" u="sng" dirty="0" smtClean="0">
                <a:solidFill>
                  <a:srgbClr val="000000"/>
                </a:solidFill>
              </a:rPr>
              <a:t>Goals</a:t>
            </a:r>
            <a:r>
              <a:rPr lang="en-US" dirty="0" smtClean="0">
                <a:solidFill>
                  <a:srgbClr val="000000"/>
                </a:solidFill>
              </a:rPr>
              <a:t>:</a:t>
            </a:r>
            <a:endParaRPr lang="en-US" dirty="0">
              <a:solidFill>
                <a:srgbClr val="000000"/>
              </a:solidFill>
            </a:endParaRPr>
          </a:p>
        </p:txBody>
      </p:sp>
      <p:sp>
        <p:nvSpPr>
          <p:cNvPr id="20" name="TextBox 19"/>
          <p:cNvSpPr txBox="1"/>
          <p:nvPr/>
        </p:nvSpPr>
        <p:spPr>
          <a:xfrm>
            <a:off x="8763000" y="6581001"/>
            <a:ext cx="381000" cy="276999"/>
          </a:xfrm>
          <a:prstGeom prst="rect">
            <a:avLst/>
          </a:prstGeom>
          <a:noFill/>
        </p:spPr>
        <p:txBody>
          <a:bodyPr wrap="square" rtlCol="0">
            <a:spAutoFit/>
          </a:bodyPr>
          <a:lstStyle/>
          <a:p>
            <a:r>
              <a:rPr lang="en-US" sz="1200" dirty="0">
                <a:solidFill>
                  <a:schemeClr val="tx1">
                    <a:lumMod val="65000"/>
                    <a:lumOff val="35000"/>
                  </a:schemeClr>
                </a:solidFill>
              </a:rPr>
              <a:t>5</a:t>
            </a:r>
          </a:p>
        </p:txBody>
      </p:sp>
    </p:spTree>
    <p:extLst>
      <p:ext uri="{BB962C8B-B14F-4D97-AF65-F5344CB8AC3E}">
        <p14:creationId xmlns:p14="http://schemas.microsoft.com/office/powerpoint/2010/main" val="1010526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867775" cy="5572125"/>
          </a:xfrm>
          <a:prstGeom prst="rect">
            <a:avLst/>
          </a:prstGeom>
        </p:spPr>
      </p:pic>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50</a:t>
            </a:fld>
            <a:endParaRPr lang="en-US" sz="1200" dirty="0">
              <a:solidFill>
                <a:schemeClr val="tx1">
                  <a:lumMod val="65000"/>
                  <a:lumOff val="35000"/>
                </a:schemeClr>
              </a:solidFill>
            </a:endParaRPr>
          </a:p>
        </p:txBody>
      </p:sp>
      <p:sp>
        <p:nvSpPr>
          <p:cNvPr id="4" name="TextBox 3"/>
          <p:cNvSpPr txBox="1"/>
          <p:nvPr/>
        </p:nvSpPr>
        <p:spPr>
          <a:xfrm>
            <a:off x="152400" y="6096000"/>
            <a:ext cx="7102752" cy="523220"/>
          </a:xfrm>
          <a:prstGeom prst="rect">
            <a:avLst/>
          </a:prstGeom>
          <a:noFill/>
        </p:spPr>
        <p:txBody>
          <a:bodyPr wrap="square" rtlCol="0">
            <a:spAutoFit/>
          </a:bodyPr>
          <a:lstStyle/>
          <a:p>
            <a:r>
              <a:rPr lang="en-US" sz="1400" dirty="0" smtClean="0"/>
              <a:t>The social-emotional need level of students varied across sites, with students on average reporting more strengths than challenges.</a:t>
            </a:r>
            <a:endParaRPr lang="en-US" sz="1400" dirty="0"/>
          </a:p>
        </p:txBody>
      </p:sp>
    </p:spTree>
    <p:extLst>
      <p:ext uri="{BB962C8B-B14F-4D97-AF65-F5344CB8AC3E}">
        <p14:creationId xmlns:p14="http://schemas.microsoft.com/office/powerpoint/2010/main" val="812137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14553" y="514792"/>
            <a:ext cx="7102751" cy="4581609"/>
          </a:xfrm>
          <a:prstGeom prst="rect">
            <a:avLst/>
          </a:prstGeom>
        </p:spPr>
      </p:pic>
      <p:sp>
        <p:nvSpPr>
          <p:cNvPr id="5" name="TextBox 4"/>
          <p:cNvSpPr txBox="1"/>
          <p:nvPr/>
        </p:nvSpPr>
        <p:spPr>
          <a:xfrm>
            <a:off x="892720" y="5410200"/>
            <a:ext cx="7239000" cy="954107"/>
          </a:xfrm>
          <a:prstGeom prst="rect">
            <a:avLst/>
          </a:prstGeom>
          <a:noFill/>
        </p:spPr>
        <p:txBody>
          <a:bodyPr wrap="square" rtlCol="0">
            <a:spAutoFit/>
          </a:bodyPr>
          <a:lstStyle/>
          <a:p>
            <a:r>
              <a:rPr lang="en-US" sz="1400" dirty="0" smtClean="0"/>
              <a:t>Based on the number of social-emotional strengths and challenges each student has, they are assigned to a “support need tier” which allows for a summative view of the overall social-emotional support need of a group of students.</a:t>
            </a:r>
          </a:p>
          <a:p>
            <a:r>
              <a:rPr lang="en-US" sz="1400" dirty="0" smtClean="0"/>
              <a:t>The Summer Learning Community served more low-need students in 2014 than in 2013. </a:t>
            </a:r>
            <a:endParaRPr lang="en-US" sz="1400" dirty="0"/>
          </a:p>
        </p:txBody>
      </p:sp>
      <p:sp>
        <p:nvSpPr>
          <p:cNvPr id="6" name="TextBox 5"/>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343884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90600" y="609600"/>
            <a:ext cx="7162800" cy="4806172"/>
          </a:xfrm>
          <a:prstGeom prst="rect">
            <a:avLst/>
          </a:prstGeom>
        </p:spPr>
      </p:pic>
      <p:sp>
        <p:nvSpPr>
          <p:cNvPr id="3" name="TextBox 2"/>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52</a:t>
            </a:fld>
            <a:endParaRPr lang="en-US" sz="1200" dirty="0">
              <a:solidFill>
                <a:schemeClr val="tx1">
                  <a:lumMod val="65000"/>
                  <a:lumOff val="35000"/>
                </a:schemeClr>
              </a:solidFill>
            </a:endParaRPr>
          </a:p>
        </p:txBody>
      </p:sp>
      <p:sp>
        <p:nvSpPr>
          <p:cNvPr id="4" name="TextBox 3"/>
          <p:cNvSpPr txBox="1"/>
          <p:nvPr/>
        </p:nvSpPr>
        <p:spPr>
          <a:xfrm>
            <a:off x="990600" y="5715000"/>
            <a:ext cx="7102752" cy="523220"/>
          </a:xfrm>
          <a:prstGeom prst="rect">
            <a:avLst/>
          </a:prstGeom>
          <a:noFill/>
        </p:spPr>
        <p:txBody>
          <a:bodyPr wrap="square" rtlCol="0">
            <a:spAutoFit/>
          </a:bodyPr>
          <a:lstStyle/>
          <a:p>
            <a:r>
              <a:rPr lang="en-US" sz="1400" dirty="0" smtClean="0"/>
              <a:t>The SLP and Aligned programs served slightly different student populations in terms of social-emotional support need.</a:t>
            </a:r>
            <a:endParaRPr lang="en-US" sz="1400" dirty="0"/>
          </a:p>
        </p:txBody>
      </p:sp>
    </p:spTree>
    <p:extLst>
      <p:ext uri="{BB962C8B-B14F-4D97-AF65-F5344CB8AC3E}">
        <p14:creationId xmlns:p14="http://schemas.microsoft.com/office/powerpoint/2010/main" val="3782257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010527"/>
            <a:ext cx="7655839" cy="830997"/>
          </a:xfrm>
          <a:prstGeom prst="rect">
            <a:avLst/>
          </a:prstGeom>
          <a:noFill/>
        </p:spPr>
        <p:txBody>
          <a:bodyPr wrap="square" rtlCol="0">
            <a:spAutoFit/>
          </a:bodyPr>
          <a:lstStyle/>
          <a:p>
            <a:r>
              <a:rPr lang="en-US" sz="1600" dirty="0" smtClean="0">
                <a:solidFill>
                  <a:srgbClr val="000000"/>
                </a:solidFill>
              </a:rPr>
              <a:t>Students reported significant growth in all skills measured by the HSA at the end of their summer programming. Growth in all skill areas was significant in 2013 and 2014, although growth was higher in 2014.</a:t>
            </a:r>
            <a:endParaRPr lang="en-US" sz="1600"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3127"/>
            <a:ext cx="8867775" cy="5867400"/>
          </a:xfrm>
          <a:prstGeom prst="rect">
            <a:avLst/>
          </a:prstGeom>
        </p:spPr>
      </p:pic>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1465916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010527"/>
            <a:ext cx="7655839" cy="584775"/>
          </a:xfrm>
          <a:prstGeom prst="rect">
            <a:avLst/>
          </a:prstGeom>
          <a:noFill/>
        </p:spPr>
        <p:txBody>
          <a:bodyPr wrap="square" rtlCol="0">
            <a:spAutoFit/>
          </a:bodyPr>
          <a:lstStyle/>
          <a:p>
            <a:r>
              <a:rPr lang="en-US" sz="1600" dirty="0" smtClean="0">
                <a:solidFill>
                  <a:srgbClr val="000000"/>
                </a:solidFill>
              </a:rPr>
              <a:t>Students reported significant growth in 9 new skills measured by the HSA in 2014 at the end of their summer programming. </a:t>
            </a:r>
            <a:endParaRPr lang="en-US" sz="1600"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62" y="166296"/>
            <a:ext cx="8848725" cy="5848350"/>
          </a:xfrm>
          <a:prstGeom prst="rect">
            <a:avLst/>
          </a:prstGeom>
        </p:spPr>
      </p:pic>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64404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2303719"/>
            <a:ext cx="5257800" cy="286868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99" t="810" r="5790"/>
          <a:stretch/>
        </p:blipFill>
        <p:spPr>
          <a:xfrm>
            <a:off x="152400" y="2329016"/>
            <a:ext cx="3392264" cy="2852583"/>
          </a:xfrm>
          <a:prstGeom prst="rect">
            <a:avLst/>
          </a:prstGeom>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55</a:t>
            </a:fld>
            <a:endParaRPr lang="en-US" sz="1200" dirty="0">
              <a:solidFill>
                <a:schemeClr val="tx1">
                  <a:lumMod val="65000"/>
                  <a:lumOff val="35000"/>
                </a:schemeClr>
              </a:solidFill>
            </a:endParaRPr>
          </a:p>
        </p:txBody>
      </p:sp>
      <p:sp>
        <p:nvSpPr>
          <p:cNvPr id="6" name="TextBox 5"/>
          <p:cNvSpPr txBox="1"/>
          <p:nvPr/>
        </p:nvSpPr>
        <p:spPr>
          <a:xfrm>
            <a:off x="304800" y="5486400"/>
            <a:ext cx="8492405" cy="584775"/>
          </a:xfrm>
          <a:prstGeom prst="rect">
            <a:avLst/>
          </a:prstGeom>
          <a:noFill/>
        </p:spPr>
        <p:txBody>
          <a:bodyPr wrap="square" rtlCol="0">
            <a:spAutoFit/>
          </a:bodyPr>
          <a:lstStyle/>
          <a:p>
            <a:r>
              <a:rPr lang="en-US" sz="1600" dirty="0" smtClean="0"/>
              <a:t>An example of how the PRISM report shows how an individual program’s students compare to the average of all other programs in its particular cohort.</a:t>
            </a:r>
            <a:endParaRPr lang="en-US" sz="1600" dirty="0"/>
          </a:p>
        </p:txBody>
      </p:sp>
    </p:spTree>
    <p:extLst>
      <p:ext uri="{BB962C8B-B14F-4D97-AF65-F5344CB8AC3E}">
        <p14:creationId xmlns:p14="http://schemas.microsoft.com/office/powerpoint/2010/main" val="3479620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Student-reported skill growth:</a:t>
            </a:r>
            <a:br>
              <a:rPr lang="en-US" dirty="0" smtClean="0"/>
            </a:br>
            <a:r>
              <a:rPr lang="en-US" dirty="0" smtClean="0"/>
              <a:t>Items to consider</a:t>
            </a:r>
            <a:endParaRPr lang="en-US" dirty="0"/>
          </a:p>
        </p:txBody>
      </p:sp>
      <p:sp>
        <p:nvSpPr>
          <p:cNvPr id="3" name="Content Placeholder 2"/>
          <p:cNvSpPr>
            <a:spLocks noGrp="1"/>
          </p:cNvSpPr>
          <p:nvPr>
            <p:ph idx="1"/>
          </p:nvPr>
        </p:nvSpPr>
        <p:spPr/>
        <p:txBody>
          <a:bodyPr/>
          <a:lstStyle/>
          <a:p>
            <a:pPr marL="0" indent="0">
              <a:buNone/>
            </a:pPr>
            <a:r>
              <a:rPr lang="en-US" dirty="0" smtClean="0"/>
              <a:t>Main takeaway: on average, students self-report significant growth in all skill areas as a result of participating in their summer programs</a:t>
            </a:r>
          </a:p>
          <a:p>
            <a:pPr marL="0" indent="0">
              <a:buNone/>
            </a:pPr>
            <a:endParaRPr lang="en-US" dirty="0"/>
          </a:p>
          <a:p>
            <a:r>
              <a:rPr lang="en-US" dirty="0" smtClean="0"/>
              <a:t>How do youth perspectives on program quality relate to youth-reported skill growth?</a:t>
            </a:r>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5583829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600200"/>
          </a:xfrm>
        </p:spPr>
        <p:txBody>
          <a:bodyPr>
            <a:noAutofit/>
          </a:bodyPr>
          <a:lstStyle/>
          <a:p>
            <a:pPr algn="ctr"/>
            <a:r>
              <a:rPr lang="en-US" dirty="0" smtClean="0"/>
              <a:t>Summer Learning Community</a:t>
            </a:r>
            <a:br>
              <a:rPr lang="en-US" dirty="0" smtClean="0"/>
            </a:br>
            <a:r>
              <a:rPr lang="en-US" dirty="0" smtClean="0"/>
              <a:t> </a:t>
            </a:r>
            <a:br>
              <a:rPr lang="en-US" dirty="0" smtClean="0"/>
            </a:br>
            <a:r>
              <a:rPr lang="en-US" dirty="0" smtClean="0">
                <a:solidFill>
                  <a:schemeClr val="tx2"/>
                </a:solidFill>
              </a:rPr>
              <a:t>Impact of Training</a:t>
            </a:r>
            <a:endParaRPr lang="en-US" dirty="0">
              <a:solidFill>
                <a:schemeClr val="tx2"/>
              </a:solidFill>
            </a:endParaRPr>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527924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Skills</a:t>
            </a:r>
            <a:br>
              <a:rPr lang="en-US" dirty="0" smtClean="0"/>
            </a:br>
            <a:r>
              <a:rPr lang="en-US" sz="2200" dirty="0" smtClean="0"/>
              <a:t>Critical Thinking, Perseverance, Relationships with Peers</a:t>
            </a:r>
            <a:endParaRPr lang="en-US" sz="2200" dirty="0"/>
          </a:p>
        </p:txBody>
      </p:sp>
      <p:sp>
        <p:nvSpPr>
          <p:cNvPr id="6" name="TextBox 5"/>
          <p:cNvSpPr txBox="1"/>
          <p:nvPr/>
        </p:nvSpPr>
        <p:spPr>
          <a:xfrm>
            <a:off x="269504" y="5326102"/>
            <a:ext cx="8688835" cy="1169551"/>
          </a:xfrm>
          <a:prstGeom prst="rect">
            <a:avLst/>
          </a:prstGeom>
          <a:noFill/>
        </p:spPr>
        <p:txBody>
          <a:bodyPr wrap="square" rtlCol="0">
            <a:spAutoFit/>
          </a:bodyPr>
          <a:lstStyle/>
          <a:p>
            <a:r>
              <a:rPr lang="en-US" sz="1400" dirty="0" smtClean="0">
                <a:solidFill>
                  <a:srgbClr val="000000"/>
                </a:solidFill>
              </a:rPr>
              <a:t>Programs focused on how to help student development and growth in three power skills (critical thinking, perseverance and relationships with peers) during training workshops and peer learning communities leading up to summer 2014. As rated by students on the HSA and by teachers on the SAYO-T, students achieved significant growth in these three power skills during summer 2014.  </a:t>
            </a:r>
          </a:p>
          <a:p>
            <a:endParaRPr lang="en-US" sz="1400"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82" y="1508789"/>
            <a:ext cx="5622351" cy="3726162"/>
          </a:xfrm>
          <a:prstGeom prst="rect">
            <a:avLst/>
          </a:prstGeom>
        </p:spPr>
      </p:pic>
      <p:sp>
        <p:nvSpPr>
          <p:cNvPr id="7" name="TextBox 6"/>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58</a:t>
            </a:fld>
            <a:endParaRPr lang="en-US" sz="1200" dirty="0">
              <a:solidFill>
                <a:schemeClr val="tx1">
                  <a:lumMod val="65000"/>
                  <a:lumOff val="35000"/>
                </a:schemeClr>
              </a:solidFill>
            </a:endParaRPr>
          </a:p>
        </p:txBody>
      </p:sp>
      <p:pic>
        <p:nvPicPr>
          <p:cNvPr id="4" name="Picture 3"/>
          <p:cNvPicPr>
            <a:picLocks noChangeAspect="1"/>
          </p:cNvPicPr>
          <p:nvPr/>
        </p:nvPicPr>
        <p:blipFill>
          <a:blip r:embed="rId4"/>
          <a:stretch>
            <a:fillRect/>
          </a:stretch>
        </p:blipFill>
        <p:spPr>
          <a:xfrm>
            <a:off x="5864619" y="1527670"/>
            <a:ext cx="3090940" cy="3688400"/>
          </a:xfrm>
          <a:prstGeom prst="rect">
            <a:avLst/>
          </a:prstGeom>
        </p:spPr>
      </p:pic>
    </p:spTree>
    <p:extLst>
      <p:ext uri="{BB962C8B-B14F-4D97-AF65-F5344CB8AC3E}">
        <p14:creationId xmlns:p14="http://schemas.microsoft.com/office/powerpoint/2010/main" val="4251092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Program Improvements Across Years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83199654"/>
              </p:ext>
            </p:extLst>
          </p:nvPr>
        </p:nvGraphicFramePr>
        <p:xfrm>
          <a:off x="1752600" y="1219200"/>
          <a:ext cx="5257800" cy="4645595"/>
        </p:xfrm>
        <a:graphic>
          <a:graphicData uri="http://schemas.openxmlformats.org/drawingml/2006/table">
            <a:tbl>
              <a:tblPr firstRow="1" bandRow="1">
                <a:tableStyleId>{5C22544A-7EE6-4342-B048-85BDC9FD1C3A}</a:tableStyleId>
              </a:tblPr>
              <a:tblGrid>
                <a:gridCol w="3048000"/>
                <a:gridCol w="2209800"/>
              </a:tblGrid>
              <a:tr h="840807">
                <a:tc>
                  <a:txBody>
                    <a:bodyPr/>
                    <a:lstStyle/>
                    <a:p>
                      <a:endParaRPr lang="en-US" dirty="0"/>
                    </a:p>
                  </a:txBody>
                  <a:tcPr anchor="ctr">
                    <a:solidFill>
                      <a:schemeClr val="bg1"/>
                    </a:solidFill>
                  </a:tcPr>
                </a:tc>
                <a:tc>
                  <a:txBody>
                    <a:bodyPr/>
                    <a:lstStyle/>
                    <a:p>
                      <a:pPr algn="ctr"/>
                      <a:r>
                        <a:rPr lang="en-US" sz="1600" dirty="0" smtClean="0"/>
                        <a:t>% of Programs </a:t>
                      </a:r>
                    </a:p>
                    <a:p>
                      <a:pPr algn="ctr"/>
                      <a:r>
                        <a:rPr lang="en-US" sz="1600" dirty="0" smtClean="0"/>
                        <a:t>who</a:t>
                      </a:r>
                      <a:r>
                        <a:rPr lang="en-US" sz="1600" baseline="0" dirty="0" smtClean="0"/>
                        <a:t> maintained or i</a:t>
                      </a:r>
                      <a:r>
                        <a:rPr lang="en-US" sz="1600" dirty="0" smtClean="0"/>
                        <a:t>mproved</a:t>
                      </a:r>
                      <a:r>
                        <a:rPr lang="en-US" sz="1600" baseline="0" dirty="0" smtClean="0"/>
                        <a:t> scores </a:t>
                      </a:r>
                      <a:r>
                        <a:rPr lang="en-US" sz="1600" dirty="0" smtClean="0"/>
                        <a:t> </a:t>
                      </a:r>
                    </a:p>
                    <a:p>
                      <a:pPr algn="ctr"/>
                      <a:r>
                        <a:rPr lang="en-US" sz="1600" dirty="0" smtClean="0"/>
                        <a:t>(2013 – 2014)</a:t>
                      </a:r>
                      <a:endParaRPr lang="en-US" sz="1600" dirty="0"/>
                    </a:p>
                  </a:txBody>
                  <a:tcPr anchor="ctr"/>
                </a:tc>
              </a:tr>
              <a:tr h="715759">
                <a:tc>
                  <a:txBody>
                    <a:bodyPr/>
                    <a:lstStyle/>
                    <a:p>
                      <a:pPr lvl="0"/>
                      <a:r>
                        <a:rPr lang="en-US" sz="1600" b="1" dirty="0" smtClean="0">
                          <a:solidFill>
                            <a:schemeClr val="bg1"/>
                          </a:solidFill>
                        </a:rPr>
                        <a:t>O: Arrivals &amp; Logistics</a:t>
                      </a:r>
                    </a:p>
                  </a:txBody>
                  <a:tcPr anchor="ctr">
                    <a:solidFill>
                      <a:schemeClr val="accent1"/>
                    </a:solidFill>
                  </a:tcPr>
                </a:tc>
                <a:tc>
                  <a:txBody>
                    <a:bodyPr/>
                    <a:lstStyle/>
                    <a:p>
                      <a:pPr lvl="0" algn="ctr"/>
                      <a:r>
                        <a:rPr lang="en-US" sz="1600" baseline="0" dirty="0" smtClean="0"/>
                        <a:t>45%</a:t>
                      </a:r>
                      <a:endParaRPr lang="en-US" sz="1600" dirty="0" smtClean="0"/>
                    </a:p>
                  </a:txBody>
                  <a:tcPr anchor="ctr"/>
                </a:tc>
              </a:tr>
              <a:tr h="715759">
                <a:tc>
                  <a:txBody>
                    <a:bodyPr/>
                    <a:lstStyle/>
                    <a:p>
                      <a:pPr lvl="0"/>
                      <a:r>
                        <a:rPr lang="en-US" sz="1600" b="1" dirty="0" smtClean="0">
                          <a:solidFill>
                            <a:schemeClr val="bg1"/>
                          </a:solidFill>
                        </a:rPr>
                        <a:t>O: Activities’ Transitions</a:t>
                      </a:r>
                    </a:p>
                  </a:txBody>
                  <a:tcPr anchor="ctr">
                    <a:solidFill>
                      <a:schemeClr val="accent1"/>
                    </a:solidFill>
                  </a:tcPr>
                </a:tc>
                <a:tc>
                  <a:txBody>
                    <a:bodyPr/>
                    <a:lstStyle/>
                    <a:p>
                      <a:pPr lvl="0" algn="ctr"/>
                      <a:r>
                        <a:rPr lang="en-US" sz="1600" dirty="0" smtClean="0">
                          <a:solidFill>
                            <a:schemeClr val="tx1"/>
                          </a:solidFill>
                        </a:rPr>
                        <a:t>67%</a:t>
                      </a:r>
                    </a:p>
                  </a:txBody>
                  <a:tcPr anchor="ctr"/>
                </a:tc>
              </a:tr>
              <a:tr h="715759">
                <a:tc>
                  <a:txBody>
                    <a:bodyPr/>
                    <a:lstStyle/>
                    <a:p>
                      <a:r>
                        <a:rPr lang="en-US" sz="1600" b="1" dirty="0" smtClean="0">
                          <a:solidFill>
                            <a:schemeClr val="bg1"/>
                          </a:solidFill>
                        </a:rPr>
                        <a:t>O: Relationships w/</a:t>
                      </a:r>
                      <a:r>
                        <a:rPr lang="en-US" sz="1600" b="1" baseline="0" dirty="0" smtClean="0">
                          <a:solidFill>
                            <a:schemeClr val="bg1"/>
                          </a:solidFill>
                        </a:rPr>
                        <a:t> </a:t>
                      </a:r>
                      <a:r>
                        <a:rPr lang="en-US" sz="1600" b="1" dirty="0" smtClean="0">
                          <a:solidFill>
                            <a:schemeClr val="bg1"/>
                          </a:solidFill>
                        </a:rPr>
                        <a:t>Peers</a:t>
                      </a:r>
                      <a:endParaRPr lang="en-US" sz="1600" b="1" dirty="0">
                        <a:solidFill>
                          <a:schemeClr val="bg1"/>
                        </a:solidFill>
                      </a:endParaRPr>
                    </a:p>
                  </a:txBody>
                  <a:tcPr anchor="ctr">
                    <a:solidFill>
                      <a:schemeClr val="accent1"/>
                    </a:solidFill>
                  </a:tcPr>
                </a:tc>
                <a:tc>
                  <a:txBody>
                    <a:bodyPr/>
                    <a:lstStyle/>
                    <a:p>
                      <a:pPr algn="ctr"/>
                      <a:r>
                        <a:rPr lang="en-US" sz="1600" dirty="0" smtClean="0"/>
                        <a:t>67%</a:t>
                      </a:r>
                      <a:endParaRPr lang="en-US" sz="1600" dirty="0"/>
                    </a:p>
                  </a:txBody>
                  <a:tcPr anchor="ctr"/>
                </a:tc>
              </a:tr>
              <a:tr h="715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Y: Youth Leadership</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48%</a:t>
                      </a:r>
                    </a:p>
                  </a:txBody>
                  <a:tcPr anchor="ctr"/>
                </a:tc>
              </a:tr>
              <a:tr h="715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Y: Youth Choice &amp; Autonomy</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61%</a:t>
                      </a:r>
                    </a:p>
                  </a:txBody>
                  <a:tcPr anchor="ctr"/>
                </a:tc>
              </a:tr>
            </a:tbl>
          </a:graphicData>
        </a:graphic>
      </p:graphicFrame>
      <p:sp>
        <p:nvSpPr>
          <p:cNvPr id="6" name="TextBox 5"/>
          <p:cNvSpPr txBox="1"/>
          <p:nvPr/>
        </p:nvSpPr>
        <p:spPr>
          <a:xfrm>
            <a:off x="152400" y="5934670"/>
            <a:ext cx="7696200" cy="830997"/>
          </a:xfrm>
          <a:prstGeom prst="rect">
            <a:avLst/>
          </a:prstGeom>
          <a:noFill/>
        </p:spPr>
        <p:txBody>
          <a:bodyPr wrap="square" rtlCol="0">
            <a:spAutoFit/>
          </a:bodyPr>
          <a:lstStyle/>
          <a:p>
            <a:r>
              <a:rPr lang="en-US" sz="1600" dirty="0" smtClean="0"/>
              <a:t>One half to two-thirds of the programs with data from both years (n = 22 to 24) either maintained or improved their scores in 2014 in program quality areas that were topics of summer planning sessions.</a:t>
            </a:r>
            <a:endParaRPr lang="en-US" sz="1600" dirty="0"/>
          </a:p>
        </p:txBody>
      </p:sp>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59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32920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Summer Learning Community 2014</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023" t="35461" r="9451" b="37205"/>
          <a:stretch/>
        </p:blipFill>
        <p:spPr bwMode="auto">
          <a:xfrm>
            <a:off x="1219200" y="1616969"/>
            <a:ext cx="1419457" cy="144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096000" y="1717615"/>
            <a:ext cx="1573657" cy="1447800"/>
            <a:chOff x="3821278" y="2203556"/>
            <a:chExt cx="1328262" cy="1257797"/>
          </a:xfrm>
        </p:grpSpPr>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85" t="45238" r="63637" b="8337"/>
            <a:stretch/>
          </p:blipFill>
          <p:spPr bwMode="auto">
            <a:xfrm>
              <a:off x="3821278" y="2203556"/>
              <a:ext cx="1328262" cy="125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06" r="19918"/>
            <a:stretch/>
          </p:blipFill>
          <p:spPr bwMode="auto">
            <a:xfrm>
              <a:off x="4366178" y="2601586"/>
              <a:ext cx="192594" cy="25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449" t="32818" r="46337" b="45819"/>
          <a:stretch/>
        </p:blipFill>
        <p:spPr bwMode="auto">
          <a:xfrm>
            <a:off x="3810000" y="4267200"/>
            <a:ext cx="1219200" cy="119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2000" y="3165415"/>
            <a:ext cx="2590800" cy="646331"/>
          </a:xfrm>
          <a:prstGeom prst="rect">
            <a:avLst/>
          </a:prstGeom>
          <a:noFill/>
        </p:spPr>
        <p:txBody>
          <a:bodyPr wrap="square" rtlCol="0">
            <a:spAutoFit/>
          </a:bodyPr>
          <a:lstStyle/>
          <a:p>
            <a:pPr algn="ctr"/>
            <a:r>
              <a:rPr lang="en-US" b="1" dirty="0" smtClean="0"/>
              <a:t>30 organizations</a:t>
            </a:r>
          </a:p>
          <a:p>
            <a:pPr algn="ctr"/>
            <a:r>
              <a:rPr lang="en-US" b="1" dirty="0" smtClean="0"/>
              <a:t>58 sites</a:t>
            </a:r>
            <a:endParaRPr lang="en-US" b="1" dirty="0"/>
          </a:p>
        </p:txBody>
      </p:sp>
      <p:sp>
        <p:nvSpPr>
          <p:cNvPr id="11" name="TextBox 10"/>
          <p:cNvSpPr txBox="1"/>
          <p:nvPr/>
        </p:nvSpPr>
        <p:spPr>
          <a:xfrm>
            <a:off x="5587428" y="3167161"/>
            <a:ext cx="2590800" cy="369332"/>
          </a:xfrm>
          <a:prstGeom prst="rect">
            <a:avLst/>
          </a:prstGeom>
          <a:noFill/>
        </p:spPr>
        <p:txBody>
          <a:bodyPr wrap="square" rtlCol="0">
            <a:spAutoFit/>
          </a:bodyPr>
          <a:lstStyle/>
          <a:p>
            <a:pPr algn="ctr"/>
            <a:r>
              <a:rPr lang="en-US" b="1" dirty="0" smtClean="0"/>
              <a:t>50 BPS Schools</a:t>
            </a:r>
            <a:endParaRPr lang="en-US" b="1" dirty="0"/>
          </a:p>
        </p:txBody>
      </p:sp>
      <p:sp>
        <p:nvSpPr>
          <p:cNvPr id="13" name="TextBox 12"/>
          <p:cNvSpPr txBox="1"/>
          <p:nvPr/>
        </p:nvSpPr>
        <p:spPr>
          <a:xfrm>
            <a:off x="3162300" y="5574268"/>
            <a:ext cx="2705100" cy="369332"/>
          </a:xfrm>
          <a:prstGeom prst="rect">
            <a:avLst/>
          </a:prstGeom>
          <a:noFill/>
        </p:spPr>
        <p:txBody>
          <a:bodyPr wrap="square" rtlCol="0">
            <a:spAutoFit/>
          </a:bodyPr>
          <a:lstStyle/>
          <a:p>
            <a:r>
              <a:rPr lang="en-US" b="1" dirty="0" smtClean="0"/>
              <a:t>3,504 students served</a:t>
            </a:r>
            <a:endParaRPr lang="en-US" b="1" dirty="0"/>
          </a:p>
        </p:txBody>
      </p:sp>
      <p:sp>
        <p:nvSpPr>
          <p:cNvPr id="12" name="TextBox 11"/>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479439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pPr>
            <a:r>
              <a:rPr lang="en-US" sz="2600" dirty="0" smtClean="0"/>
              <a:t>Programs overall have good attendance rates: what can we do to boost these and lower no-show rates?</a:t>
            </a:r>
          </a:p>
          <a:p>
            <a:pPr>
              <a:spcAft>
                <a:spcPts val="1200"/>
              </a:spcAft>
            </a:pPr>
            <a:r>
              <a:rPr lang="en-US" sz="2600" dirty="0" smtClean="0"/>
              <a:t>There are aspects of program quality that as a cohort we are excelling in, and areas where we can all learn from one another to improve as a group.</a:t>
            </a:r>
          </a:p>
          <a:p>
            <a:pPr>
              <a:spcAft>
                <a:spcPts val="1200"/>
              </a:spcAft>
            </a:pPr>
            <a:r>
              <a:rPr lang="en-US" sz="2600" dirty="0" smtClean="0"/>
              <a:t>Focusing on youth engagement, participation, leadership and choice should be a priority for all providers.</a:t>
            </a:r>
          </a:p>
          <a:p>
            <a:pPr>
              <a:spcAft>
                <a:spcPts val="600"/>
              </a:spcAft>
            </a:pPr>
            <a:r>
              <a:rPr lang="en-US" sz="2600" dirty="0" smtClean="0"/>
              <a:t>Both teachers and youth report significant student growth in skill areas (most notably the power skills). How can we use our peer learning communities to learn best practices in skill development?</a:t>
            </a:r>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60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1682818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Our Partners</a:t>
            </a:r>
            <a:endParaRPr lang="en-US" dirty="0"/>
          </a:p>
        </p:txBody>
      </p:sp>
      <p:sp>
        <p:nvSpPr>
          <p:cNvPr id="3" name="Content Placeholder 2"/>
          <p:cNvSpPr>
            <a:spLocks noGrp="1"/>
          </p:cNvSpPr>
          <p:nvPr>
            <p:ph idx="1"/>
          </p:nvPr>
        </p:nvSpPr>
        <p:spPr>
          <a:xfrm>
            <a:off x="152400" y="1143000"/>
            <a:ext cx="8839200" cy="5105400"/>
          </a:xfrm>
        </p:spPr>
        <p:txBody>
          <a:bodyPr numCol="3">
            <a:noAutofit/>
          </a:bodyPr>
          <a:lstStyle/>
          <a:p>
            <a:pPr marL="0" indent="0">
              <a:spcBef>
                <a:spcPts val="0"/>
              </a:spcBef>
              <a:buNone/>
            </a:pPr>
            <a:r>
              <a:rPr lang="en-US" sz="1600" b="1" dirty="0" smtClean="0"/>
              <a:t>Summer Learning Project</a:t>
            </a:r>
          </a:p>
          <a:p>
            <a:pPr marL="0" indent="0">
              <a:spcBef>
                <a:spcPts val="0"/>
              </a:spcBef>
              <a:buNone/>
            </a:pPr>
            <a:r>
              <a:rPr lang="en-US" sz="1600" dirty="0" smtClean="0"/>
              <a:t>Boston </a:t>
            </a:r>
            <a:r>
              <a:rPr lang="en-US" sz="1600" dirty="0"/>
              <a:t>Private Industry </a:t>
            </a:r>
            <a:endParaRPr lang="en-US" sz="1600" dirty="0" smtClean="0"/>
          </a:p>
          <a:p>
            <a:pPr marL="0" indent="0">
              <a:spcBef>
                <a:spcPts val="0"/>
              </a:spcBef>
              <a:buNone/>
            </a:pPr>
            <a:r>
              <a:rPr lang="en-US" sz="1600" dirty="0" smtClean="0"/>
              <a:t>Council</a:t>
            </a:r>
            <a:endParaRPr lang="en-US" sz="1600" dirty="0"/>
          </a:p>
          <a:p>
            <a:pPr marL="0" indent="0">
              <a:spcBef>
                <a:spcPts val="0"/>
              </a:spcBef>
              <a:buNone/>
            </a:pPr>
            <a:r>
              <a:rPr lang="en-US" sz="1600" dirty="0" smtClean="0"/>
              <a:t>Boys &amp; Girls </a:t>
            </a:r>
            <a:r>
              <a:rPr lang="en-US" sz="1600" dirty="0"/>
              <a:t>Club of Boston</a:t>
            </a:r>
          </a:p>
          <a:p>
            <a:pPr marL="0" indent="0">
              <a:spcBef>
                <a:spcPts val="0"/>
              </a:spcBef>
              <a:buNone/>
            </a:pPr>
            <a:r>
              <a:rPr lang="en-US" sz="1600" dirty="0" smtClean="0"/>
              <a:t>Courageous </a:t>
            </a:r>
            <a:r>
              <a:rPr lang="en-US" sz="1600" dirty="0"/>
              <a:t>Sailing</a:t>
            </a:r>
          </a:p>
          <a:p>
            <a:pPr marL="0" indent="0">
              <a:spcBef>
                <a:spcPts val="0"/>
              </a:spcBef>
              <a:buNone/>
            </a:pPr>
            <a:r>
              <a:rPr lang="en-US" sz="1600" dirty="0" smtClean="0"/>
              <a:t>Boston </a:t>
            </a:r>
            <a:r>
              <a:rPr lang="en-US" sz="1600" dirty="0"/>
              <a:t>Family Boat </a:t>
            </a:r>
            <a:r>
              <a:rPr lang="en-US" sz="1600" dirty="0" smtClean="0"/>
              <a:t>Building</a:t>
            </a:r>
            <a:endParaRPr lang="en-US" sz="1600" dirty="0"/>
          </a:p>
          <a:p>
            <a:pPr marL="0" indent="0">
              <a:spcBef>
                <a:spcPts val="0"/>
              </a:spcBef>
              <a:buNone/>
            </a:pPr>
            <a:r>
              <a:rPr lang="en-US" sz="1600" dirty="0" smtClean="0"/>
              <a:t>Dorchester </a:t>
            </a:r>
            <a:r>
              <a:rPr lang="en-US" sz="1600" dirty="0"/>
              <a:t>House</a:t>
            </a:r>
          </a:p>
          <a:p>
            <a:pPr marL="0" indent="0">
              <a:spcBef>
                <a:spcPts val="0"/>
              </a:spcBef>
              <a:buNone/>
            </a:pPr>
            <a:r>
              <a:rPr lang="en-US" sz="1600" dirty="0"/>
              <a:t>Freedom House</a:t>
            </a:r>
          </a:p>
          <a:p>
            <a:pPr marL="0" indent="0">
              <a:spcBef>
                <a:spcPts val="0"/>
              </a:spcBef>
              <a:buNone/>
            </a:pPr>
            <a:r>
              <a:rPr lang="en-US" sz="1600" dirty="0" smtClean="0"/>
              <a:t>Hale </a:t>
            </a:r>
            <a:r>
              <a:rPr lang="en-US" sz="1600" dirty="0"/>
              <a:t>Reservation</a:t>
            </a:r>
          </a:p>
          <a:p>
            <a:pPr marL="0" indent="0">
              <a:spcBef>
                <a:spcPts val="0"/>
              </a:spcBef>
              <a:buNone/>
            </a:pPr>
            <a:r>
              <a:rPr lang="en-US" sz="1600" dirty="0" smtClean="0"/>
              <a:t>Hyde </a:t>
            </a:r>
            <a:r>
              <a:rPr lang="en-US" sz="1600" dirty="0"/>
              <a:t>Square Task </a:t>
            </a:r>
            <a:r>
              <a:rPr lang="en-US" sz="1600" dirty="0" smtClean="0"/>
              <a:t>Force</a:t>
            </a:r>
            <a:endParaRPr lang="en-US" sz="1600" dirty="0"/>
          </a:p>
          <a:p>
            <a:pPr marL="0" indent="0">
              <a:spcBef>
                <a:spcPts val="0"/>
              </a:spcBef>
              <a:buNone/>
            </a:pPr>
            <a:r>
              <a:rPr lang="en-US" sz="1600" dirty="0"/>
              <a:t>IBA</a:t>
            </a:r>
          </a:p>
          <a:p>
            <a:pPr marL="0" indent="0">
              <a:spcBef>
                <a:spcPts val="0"/>
              </a:spcBef>
              <a:buNone/>
            </a:pPr>
            <a:r>
              <a:rPr lang="en-US" sz="1600" dirty="0" err="1" smtClean="0"/>
              <a:t>MathPOWER</a:t>
            </a:r>
            <a:endParaRPr lang="en-US" sz="1600" dirty="0" smtClean="0"/>
          </a:p>
          <a:p>
            <a:pPr marL="0" indent="0">
              <a:spcBef>
                <a:spcPts val="0"/>
              </a:spcBef>
              <a:buNone/>
            </a:pPr>
            <a:r>
              <a:rPr lang="en-US" sz="1600" dirty="0" err="1" smtClean="0"/>
              <a:t>Sociedad</a:t>
            </a:r>
            <a:r>
              <a:rPr lang="en-US" sz="1600" dirty="0" smtClean="0"/>
              <a:t> </a:t>
            </a:r>
            <a:r>
              <a:rPr lang="en-US" sz="1600" dirty="0"/>
              <a:t>Latina</a:t>
            </a:r>
          </a:p>
          <a:p>
            <a:pPr marL="0" indent="0">
              <a:spcBef>
                <a:spcPts val="0"/>
              </a:spcBef>
              <a:buNone/>
            </a:pPr>
            <a:r>
              <a:rPr lang="en-US" sz="1600" dirty="0" smtClean="0"/>
              <a:t>Sportsmen’s </a:t>
            </a:r>
            <a:r>
              <a:rPr lang="en-US" sz="1600" dirty="0"/>
              <a:t>Tennis &amp; Enrichment Center</a:t>
            </a:r>
          </a:p>
          <a:p>
            <a:pPr marL="0" indent="0">
              <a:spcBef>
                <a:spcPts val="0"/>
              </a:spcBef>
              <a:buNone/>
            </a:pPr>
            <a:r>
              <a:rPr lang="en-US" sz="1600" dirty="0" smtClean="0"/>
              <a:t>Tenacity</a:t>
            </a:r>
            <a:endParaRPr lang="en-US" sz="1600" dirty="0"/>
          </a:p>
          <a:p>
            <a:pPr marL="0" indent="0">
              <a:spcBef>
                <a:spcPts val="0"/>
              </a:spcBef>
              <a:buNone/>
            </a:pPr>
            <a:r>
              <a:rPr lang="en-US" sz="1600" dirty="0" smtClean="0"/>
              <a:t>Thompson </a:t>
            </a:r>
            <a:r>
              <a:rPr lang="en-US" sz="1600" dirty="0"/>
              <a:t>Island Outward Bound</a:t>
            </a:r>
          </a:p>
          <a:p>
            <a:pPr marL="0" indent="0">
              <a:spcBef>
                <a:spcPts val="0"/>
              </a:spcBef>
              <a:buNone/>
            </a:pPr>
            <a:r>
              <a:rPr lang="en-US" sz="1600" dirty="0" smtClean="0"/>
              <a:t>USS </a:t>
            </a:r>
            <a:r>
              <a:rPr lang="en-US" sz="1600" dirty="0"/>
              <a:t>Constitution Museum</a:t>
            </a:r>
          </a:p>
          <a:p>
            <a:pPr marL="0" indent="0">
              <a:spcBef>
                <a:spcPts val="0"/>
              </a:spcBef>
              <a:buNone/>
            </a:pPr>
            <a:r>
              <a:rPr lang="en-US" sz="1600" dirty="0" smtClean="0"/>
              <a:t>YMCA </a:t>
            </a:r>
            <a:r>
              <a:rPr lang="en-US" sz="1600" dirty="0"/>
              <a:t>of Greater </a:t>
            </a:r>
            <a:r>
              <a:rPr lang="en-US" sz="1600" dirty="0" smtClean="0"/>
              <a:t>Boston</a:t>
            </a:r>
          </a:p>
          <a:p>
            <a:pPr marL="0" indent="0">
              <a:spcBef>
                <a:spcPts val="0"/>
              </a:spcBef>
              <a:buNone/>
            </a:pPr>
            <a:r>
              <a:rPr lang="en-US" sz="1600" b="1" dirty="0" smtClean="0"/>
              <a:t>Aligned Measurement</a:t>
            </a:r>
          </a:p>
          <a:p>
            <a:pPr marL="0" indent="0">
              <a:spcBef>
                <a:spcPts val="0"/>
              </a:spcBef>
              <a:buNone/>
            </a:pPr>
            <a:r>
              <a:rPr lang="en-US" sz="1600" dirty="0" smtClean="0"/>
              <a:t>Boston </a:t>
            </a:r>
            <a:r>
              <a:rPr lang="en-US" sz="1600" dirty="0"/>
              <a:t>Area Health Education Center</a:t>
            </a:r>
          </a:p>
          <a:p>
            <a:pPr marL="0" indent="0">
              <a:spcBef>
                <a:spcPts val="0"/>
              </a:spcBef>
              <a:buNone/>
            </a:pPr>
            <a:r>
              <a:rPr lang="en-US" sz="1600" dirty="0"/>
              <a:t>Boston Private </a:t>
            </a:r>
            <a:r>
              <a:rPr lang="en-US" sz="1600"/>
              <a:t>Industry </a:t>
            </a:r>
            <a:endParaRPr lang="en-US" sz="1600" smtClean="0"/>
          </a:p>
          <a:p>
            <a:pPr marL="0" indent="0">
              <a:spcBef>
                <a:spcPts val="0"/>
              </a:spcBef>
              <a:buNone/>
            </a:pPr>
            <a:r>
              <a:rPr lang="en-US" sz="1600" smtClean="0"/>
              <a:t>Council</a:t>
            </a:r>
            <a:endParaRPr lang="en-US" sz="1600" dirty="0"/>
          </a:p>
          <a:p>
            <a:pPr marL="0" indent="0">
              <a:spcBef>
                <a:spcPts val="0"/>
              </a:spcBef>
              <a:buNone/>
            </a:pPr>
            <a:r>
              <a:rPr lang="en-US" sz="1600" dirty="0"/>
              <a:t>Boston University</a:t>
            </a:r>
          </a:p>
          <a:p>
            <a:pPr marL="0" indent="0">
              <a:spcBef>
                <a:spcPts val="0"/>
              </a:spcBef>
              <a:buNone/>
            </a:pPr>
            <a:r>
              <a:rPr lang="en-US" sz="1600" dirty="0"/>
              <a:t>Brigham &amp; Women's Hospital</a:t>
            </a:r>
          </a:p>
          <a:p>
            <a:pPr marL="0" indent="0">
              <a:spcBef>
                <a:spcPts val="0"/>
              </a:spcBef>
              <a:buNone/>
            </a:pPr>
            <a:r>
              <a:rPr lang="en-US" sz="1600" dirty="0"/>
              <a:t>Camp Harbor View</a:t>
            </a:r>
          </a:p>
          <a:p>
            <a:pPr marL="0" indent="0">
              <a:spcBef>
                <a:spcPts val="0"/>
              </a:spcBef>
              <a:buNone/>
            </a:pPr>
            <a:r>
              <a:rPr lang="en-US" sz="1600" dirty="0"/>
              <a:t>Community Music Center of Boston</a:t>
            </a:r>
          </a:p>
          <a:p>
            <a:pPr marL="0" indent="0">
              <a:spcBef>
                <a:spcPts val="0"/>
              </a:spcBef>
              <a:buNone/>
            </a:pPr>
            <a:r>
              <a:rPr lang="en-US" sz="1600" dirty="0"/>
              <a:t>Courageous Sailing</a:t>
            </a:r>
          </a:p>
          <a:p>
            <a:pPr marL="0" indent="0">
              <a:spcBef>
                <a:spcPts val="0"/>
              </a:spcBef>
              <a:buNone/>
            </a:pPr>
            <a:r>
              <a:rPr lang="en-US" sz="1600" dirty="0"/>
              <a:t>Crossroads for Kids</a:t>
            </a:r>
          </a:p>
          <a:p>
            <a:pPr marL="0" indent="0">
              <a:spcBef>
                <a:spcPts val="0"/>
              </a:spcBef>
              <a:buNone/>
            </a:pPr>
            <a:r>
              <a:rPr lang="en-US" sz="1600" dirty="0"/>
              <a:t>Horizons at Dedham Country Day</a:t>
            </a:r>
          </a:p>
          <a:p>
            <a:pPr marL="0" indent="0">
              <a:spcBef>
                <a:spcPts val="0"/>
              </a:spcBef>
              <a:buNone/>
            </a:pPr>
            <a:r>
              <a:rPr lang="en-US" sz="1600" dirty="0"/>
              <a:t>Joseph M. Tierney Learning Center</a:t>
            </a:r>
          </a:p>
          <a:p>
            <a:pPr marL="0" indent="0">
              <a:spcBef>
                <a:spcPts val="0"/>
              </a:spcBef>
              <a:buNone/>
            </a:pPr>
            <a:r>
              <a:rPr lang="en-US" sz="1600" dirty="0"/>
              <a:t>MIT, Office of Engineering Outreach</a:t>
            </a:r>
          </a:p>
          <a:p>
            <a:pPr marL="0" indent="0">
              <a:spcBef>
                <a:spcPts val="0"/>
              </a:spcBef>
              <a:buNone/>
            </a:pPr>
            <a:r>
              <a:rPr lang="en-US" sz="1600" dirty="0"/>
              <a:t>Phillips Brooks House Association</a:t>
            </a:r>
          </a:p>
          <a:p>
            <a:pPr marL="0" indent="0">
              <a:spcBef>
                <a:spcPts val="0"/>
              </a:spcBef>
              <a:buNone/>
            </a:pPr>
            <a:r>
              <a:rPr lang="en-US" sz="1600" dirty="0"/>
              <a:t>Piers Park Sailing</a:t>
            </a:r>
          </a:p>
          <a:p>
            <a:pPr marL="0" indent="0">
              <a:spcBef>
                <a:spcPts val="0"/>
              </a:spcBef>
              <a:buNone/>
            </a:pPr>
            <a:r>
              <a:rPr lang="en-US" sz="1600" dirty="0" smtClean="0"/>
              <a:t>Sportsmen’s </a:t>
            </a:r>
            <a:r>
              <a:rPr lang="en-US" sz="1600" dirty="0"/>
              <a:t>Tennis &amp; Enrichment Center</a:t>
            </a:r>
          </a:p>
          <a:p>
            <a:pPr marL="0" indent="0">
              <a:spcBef>
                <a:spcPts val="0"/>
              </a:spcBef>
              <a:buNone/>
            </a:pPr>
            <a:r>
              <a:rPr lang="en-US" sz="1600" dirty="0"/>
              <a:t>Steppingstone Foundation</a:t>
            </a:r>
          </a:p>
          <a:p>
            <a:pPr marL="0" indent="0">
              <a:spcBef>
                <a:spcPts val="0"/>
              </a:spcBef>
              <a:buNone/>
            </a:pPr>
            <a:r>
              <a:rPr lang="en-US" sz="1600" dirty="0"/>
              <a:t>UMass Boston</a:t>
            </a:r>
          </a:p>
          <a:p>
            <a:pPr marL="0" indent="0">
              <a:spcBef>
                <a:spcPts val="0"/>
              </a:spcBef>
              <a:buNone/>
            </a:pPr>
            <a:r>
              <a:rPr lang="en-US" sz="1600" dirty="0"/>
              <a:t>YMCA of Greater </a:t>
            </a:r>
            <a:r>
              <a:rPr lang="en-US" sz="1600" dirty="0" smtClean="0"/>
              <a:t>Boston</a:t>
            </a:r>
          </a:p>
          <a:p>
            <a:pPr marL="0" indent="0">
              <a:spcBef>
                <a:spcPts val="0"/>
              </a:spcBef>
              <a:buNone/>
            </a:pPr>
            <a:endParaRPr lang="en-US" sz="1600" b="1" dirty="0"/>
          </a:p>
          <a:p>
            <a:pPr marL="0" indent="0">
              <a:spcBef>
                <a:spcPts val="0"/>
              </a:spcBef>
              <a:buNone/>
            </a:pPr>
            <a:endParaRPr lang="en-US" sz="1600" b="1" dirty="0" smtClean="0"/>
          </a:p>
          <a:p>
            <a:pPr marL="0" indent="0">
              <a:spcBef>
                <a:spcPts val="0"/>
              </a:spcBef>
              <a:buNone/>
            </a:pPr>
            <a:r>
              <a:rPr lang="en-US" sz="1600" b="1" dirty="0" smtClean="0"/>
              <a:t>BPS </a:t>
            </a:r>
            <a:r>
              <a:rPr lang="en-US" sz="1600" b="1" dirty="0"/>
              <a:t>Mandatory Summer School</a:t>
            </a:r>
            <a:r>
              <a:rPr lang="en-US" sz="1600" dirty="0"/>
              <a:t> </a:t>
            </a:r>
          </a:p>
          <a:p>
            <a:pPr marL="0" indent="0">
              <a:spcBef>
                <a:spcPts val="0"/>
              </a:spcBef>
              <a:buNone/>
            </a:pPr>
            <a:r>
              <a:rPr lang="en-US" sz="1600" dirty="0"/>
              <a:t>in partnership with BELL</a:t>
            </a:r>
          </a:p>
          <a:p>
            <a:pPr marL="0" indent="0">
              <a:spcBef>
                <a:spcPts val="0"/>
              </a:spcBef>
              <a:buNone/>
            </a:pPr>
            <a:endParaRPr lang="en-US" sz="1600" dirty="0"/>
          </a:p>
          <a:p>
            <a:pPr marL="0" indent="0">
              <a:spcBef>
                <a:spcPts val="0"/>
              </a:spcBef>
              <a:buNone/>
            </a:pPr>
            <a:endParaRPr lang="en-US" sz="1600" dirty="0"/>
          </a:p>
        </p:txBody>
      </p:sp>
      <p:sp>
        <p:nvSpPr>
          <p:cNvPr id="4" name="TextBox 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61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97303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Summer Learning is Citywide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7724" t="38199" r="14424" b="7076"/>
          <a:stretch>
            <a:fillRect/>
          </a:stretch>
        </p:blipFill>
        <p:spPr bwMode="auto">
          <a:xfrm>
            <a:off x="609600" y="1371600"/>
            <a:ext cx="794385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028068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476964"/>
              </p:ext>
            </p:extLst>
          </p:nvPr>
        </p:nvGraphicFramePr>
        <p:xfrm>
          <a:off x="228600" y="1524000"/>
          <a:ext cx="8610601" cy="4409440"/>
        </p:xfrm>
        <a:graphic>
          <a:graphicData uri="http://schemas.openxmlformats.org/drawingml/2006/table">
            <a:tbl>
              <a:tblPr firstRow="1" bandRow="1">
                <a:tableStyleId>{5C22544A-7EE6-4342-B048-85BDC9FD1C3A}</a:tableStyleId>
              </a:tblPr>
              <a:tblGrid>
                <a:gridCol w="1737904"/>
                <a:gridCol w="2321375"/>
                <a:gridCol w="2275661"/>
                <a:gridCol w="2275661"/>
              </a:tblGrid>
              <a:tr h="619760">
                <a:tc>
                  <a:txBody>
                    <a:bodyPr/>
                    <a:lstStyle/>
                    <a:p>
                      <a:endParaRPr lang="en-US" dirty="0"/>
                    </a:p>
                  </a:txBody>
                  <a:tcPr>
                    <a:solidFill>
                      <a:schemeClr val="bg1"/>
                    </a:solidFill>
                  </a:tcPr>
                </a:tc>
                <a:tc>
                  <a:txBody>
                    <a:bodyPr/>
                    <a:lstStyle/>
                    <a:p>
                      <a:pPr algn="ctr"/>
                      <a:r>
                        <a:rPr lang="en-US" sz="1600" dirty="0" smtClean="0"/>
                        <a:t>Summer Learning Project </a:t>
                      </a:r>
                      <a:endParaRPr lang="en-US" sz="1600" dirty="0"/>
                    </a:p>
                  </a:txBody>
                  <a:tcPr anchor="ctr"/>
                </a:tc>
                <a:tc>
                  <a:txBody>
                    <a:bodyPr/>
                    <a:lstStyle/>
                    <a:p>
                      <a:pPr algn="ctr"/>
                      <a:r>
                        <a:rPr lang="en-US" sz="1600" dirty="0" smtClean="0"/>
                        <a:t>Aligned Group</a:t>
                      </a:r>
                      <a:endParaRPr lang="en-US" sz="1600" dirty="0"/>
                    </a:p>
                  </a:txBody>
                  <a:tcPr anchor="ctr"/>
                </a:tc>
                <a:tc>
                  <a:txBody>
                    <a:bodyPr/>
                    <a:lstStyle/>
                    <a:p>
                      <a:pPr algn="ctr"/>
                      <a:r>
                        <a:rPr lang="en-US" sz="1600" dirty="0" smtClean="0"/>
                        <a:t>Mandatory</a:t>
                      </a:r>
                      <a:r>
                        <a:rPr lang="en-US" sz="1600" baseline="0" dirty="0" smtClean="0"/>
                        <a:t> Summer School</a:t>
                      </a:r>
                      <a:endParaRPr lang="en-US" sz="1600" dirty="0"/>
                    </a:p>
                  </a:txBody>
                  <a:tcPr anchor="ctr"/>
                </a:tc>
              </a:tr>
              <a:tr h="619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Description</a:t>
                      </a:r>
                      <a:endParaRPr lang="en-US" sz="1600" b="1"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 core group of providers working</a:t>
                      </a:r>
                      <a:r>
                        <a:rPr lang="en-US" sz="1600" baseline="0" dirty="0" smtClean="0"/>
                        <a:t> closely with BPS</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 group of providers voluntarily implementing SLP evaluation</a:t>
                      </a:r>
                      <a:r>
                        <a:rPr lang="en-US" sz="1600" baseline="0" dirty="0" smtClean="0"/>
                        <a:t> tools</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BPS partners</a:t>
                      </a:r>
                      <a:r>
                        <a:rPr lang="en-US" sz="1600" baseline="0" dirty="0" smtClean="0">
                          <a:solidFill>
                            <a:schemeClr val="tx1"/>
                          </a:solidFill>
                        </a:rPr>
                        <a:t> with a community provider to offer academic remediation and enrichment</a:t>
                      </a:r>
                      <a:endParaRPr lang="en-US" sz="1600" dirty="0">
                        <a:solidFill>
                          <a:schemeClr val="tx1"/>
                        </a:solidFill>
                      </a:endParaRPr>
                    </a:p>
                  </a:txBody>
                  <a:tcPr anchor="ctr"/>
                </a:tc>
              </a:tr>
              <a:tr h="619760">
                <a:tc>
                  <a:txBody>
                    <a:bodyPr/>
                    <a:lstStyle/>
                    <a:p>
                      <a:r>
                        <a:rPr lang="en-US" sz="1600" b="1" dirty="0" smtClean="0">
                          <a:solidFill>
                            <a:schemeClr val="bg1"/>
                          </a:solidFill>
                        </a:rPr>
                        <a:t>Targeted students</a:t>
                      </a:r>
                      <a:endParaRPr lang="en-US" sz="1600" b="1" dirty="0">
                        <a:solidFill>
                          <a:schemeClr val="bg1"/>
                        </a:solidFill>
                      </a:endParaRPr>
                    </a:p>
                  </a:txBody>
                  <a:tcPr anchor="ctr">
                    <a:solidFill>
                      <a:schemeClr val="accent1"/>
                    </a:solidFill>
                  </a:tcPr>
                </a:tc>
                <a:tc>
                  <a:txBody>
                    <a:bodyPr/>
                    <a:lstStyle/>
                    <a:p>
                      <a:pPr algn="ctr"/>
                      <a:r>
                        <a:rPr lang="en-US" sz="1600" dirty="0" smtClean="0"/>
                        <a:t>Low-income BPS students</a:t>
                      </a:r>
                      <a:endParaRPr lang="en-US" sz="1600" dirty="0"/>
                    </a:p>
                  </a:txBody>
                  <a:tcPr anchor="ctr"/>
                </a:tc>
                <a:tc>
                  <a:txBody>
                    <a:bodyPr/>
                    <a:lstStyle/>
                    <a:p>
                      <a:pPr algn="ctr"/>
                      <a:r>
                        <a:rPr lang="en-US" sz="1600" dirty="0" smtClean="0"/>
                        <a:t>Varies</a:t>
                      </a:r>
                      <a:r>
                        <a:rPr lang="en-US" sz="1600" baseline="0" dirty="0" smtClean="0"/>
                        <a:t> by program</a:t>
                      </a:r>
                      <a:endParaRPr lang="en-US" sz="1600" dirty="0"/>
                    </a:p>
                  </a:txBody>
                  <a:tcPr anchor="ctr"/>
                </a:tc>
                <a:tc>
                  <a:txBody>
                    <a:bodyPr/>
                    <a:lstStyle/>
                    <a:p>
                      <a:pPr algn="ctr"/>
                      <a:r>
                        <a:rPr lang="en-US" sz="1600" dirty="0" smtClean="0"/>
                        <a:t>High-need BPS students</a:t>
                      </a:r>
                      <a:endParaRPr lang="en-US" sz="1600" dirty="0"/>
                    </a:p>
                  </a:txBody>
                  <a:tcPr anchor="ctr"/>
                </a:tc>
              </a:tr>
              <a:tr h="619760">
                <a:tc>
                  <a:txBody>
                    <a:bodyPr/>
                    <a:lstStyle/>
                    <a:p>
                      <a:r>
                        <a:rPr lang="en-US" sz="1600" b="1" dirty="0" smtClean="0">
                          <a:solidFill>
                            <a:schemeClr val="bg1"/>
                          </a:solidFill>
                        </a:rPr>
                        <a:t>Measurement Tools</a:t>
                      </a:r>
                      <a:endParaRPr lang="en-US" sz="1600" b="1" dirty="0">
                        <a:solidFill>
                          <a:schemeClr val="bg1"/>
                        </a:solidFill>
                      </a:endParaRPr>
                    </a:p>
                  </a:txBody>
                  <a:tcPr anchor="ctr">
                    <a:solidFill>
                      <a:schemeClr val="accent1"/>
                    </a:solidFill>
                  </a:tcPr>
                </a:tc>
                <a:tc>
                  <a:txBody>
                    <a:bodyPr/>
                    <a:lstStyle/>
                    <a:p>
                      <a:pPr algn="ctr"/>
                      <a:r>
                        <a:rPr lang="en-US" sz="1600" dirty="0" smtClean="0"/>
                        <a:t>SAYO Y, APT,</a:t>
                      </a:r>
                      <a:r>
                        <a:rPr lang="en-US" sz="1600" baseline="0" dirty="0" smtClean="0"/>
                        <a:t> </a:t>
                      </a:r>
                    </a:p>
                    <a:p>
                      <a:pPr algn="ctr"/>
                      <a:r>
                        <a:rPr lang="en-US" sz="1600" baseline="0" dirty="0" smtClean="0"/>
                        <a:t>SAYO T, HSA</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SAYO Y and APT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Optional: HSA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SAYO</a:t>
                      </a:r>
                      <a:r>
                        <a:rPr lang="en-US" sz="1600" baseline="0" dirty="0" smtClean="0"/>
                        <a:t> Y, APT,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SAYO T</a:t>
                      </a:r>
                      <a:endParaRPr lang="en-US" sz="1600" dirty="0" smtClean="0"/>
                    </a:p>
                  </a:txBody>
                  <a:tcPr anchor="ctr"/>
                </a:tc>
              </a:tr>
              <a:tr h="619760">
                <a:tc>
                  <a:txBody>
                    <a:bodyPr/>
                    <a:lstStyle/>
                    <a:p>
                      <a:r>
                        <a:rPr lang="en-US" sz="1600" b="1" dirty="0" smtClean="0">
                          <a:solidFill>
                            <a:schemeClr val="bg1"/>
                          </a:solidFill>
                        </a:rPr>
                        <a:t>Organizations/ Sites</a:t>
                      </a:r>
                      <a:endParaRPr lang="en-US" sz="1600" b="1" dirty="0">
                        <a:solidFill>
                          <a:schemeClr val="bg1"/>
                        </a:solidFill>
                      </a:endParaRPr>
                    </a:p>
                  </a:txBody>
                  <a:tcPr anchor="ctr">
                    <a:solidFill>
                      <a:schemeClr val="accent1"/>
                    </a:solidFill>
                  </a:tcPr>
                </a:tc>
                <a:tc>
                  <a:txBody>
                    <a:bodyPr/>
                    <a:lstStyle/>
                    <a:p>
                      <a:pPr algn="ctr"/>
                      <a:r>
                        <a:rPr lang="en-US" sz="1600" dirty="0" smtClean="0"/>
                        <a:t>16 providers;</a:t>
                      </a:r>
                      <a:r>
                        <a:rPr lang="en-US" sz="1600" baseline="0" dirty="0" smtClean="0"/>
                        <a:t> </a:t>
                      </a:r>
                    </a:p>
                    <a:p>
                      <a:pPr algn="ctr"/>
                      <a:r>
                        <a:rPr lang="en-US" sz="1600" baseline="0" dirty="0" smtClean="0"/>
                        <a:t>18 sites</a:t>
                      </a:r>
                      <a:endParaRPr lang="en-US" sz="1600" dirty="0"/>
                    </a:p>
                  </a:txBody>
                  <a:tcPr anchor="ctr"/>
                </a:tc>
                <a:tc>
                  <a:txBody>
                    <a:bodyPr/>
                    <a:lstStyle/>
                    <a:p>
                      <a:pPr algn="ctr"/>
                      <a:r>
                        <a:rPr lang="en-US" sz="1600" dirty="0" smtClean="0"/>
                        <a:t>17 providers; </a:t>
                      </a:r>
                    </a:p>
                    <a:p>
                      <a:pPr algn="ctr"/>
                      <a:r>
                        <a:rPr lang="en-US" sz="1600" dirty="0" smtClean="0"/>
                        <a:t>29 sites</a:t>
                      </a:r>
                      <a:endParaRPr lang="en-US" sz="1600" dirty="0"/>
                    </a:p>
                  </a:txBody>
                  <a:tcPr anchor="ctr"/>
                </a:tc>
                <a:tc>
                  <a:txBody>
                    <a:bodyPr/>
                    <a:lstStyle/>
                    <a:p>
                      <a:pPr algn="ctr"/>
                      <a:r>
                        <a:rPr lang="en-US" sz="1600" dirty="0" smtClean="0"/>
                        <a:t>1 provider;</a:t>
                      </a:r>
                      <a:r>
                        <a:rPr lang="en-US" sz="1600" baseline="0" dirty="0" smtClean="0"/>
                        <a:t> </a:t>
                      </a:r>
                    </a:p>
                    <a:p>
                      <a:pPr algn="ctr"/>
                      <a:r>
                        <a:rPr lang="en-US" sz="1600" baseline="0" dirty="0" smtClean="0"/>
                        <a:t>11 sites</a:t>
                      </a:r>
                      <a:endParaRPr lang="en-US" sz="1600" dirty="0"/>
                    </a:p>
                  </a:txBody>
                  <a:tcPr anchor="ctr"/>
                </a:tc>
              </a:tr>
              <a:tr h="619760">
                <a:tc>
                  <a:txBody>
                    <a:bodyPr/>
                    <a:lstStyle/>
                    <a:p>
                      <a:r>
                        <a:rPr lang="en-US" sz="1600" b="1" dirty="0" smtClean="0">
                          <a:solidFill>
                            <a:schemeClr val="bg1"/>
                          </a:solidFill>
                        </a:rPr>
                        <a:t>Student</a:t>
                      </a:r>
                      <a:r>
                        <a:rPr lang="en-US" sz="1600" b="1" baseline="0" dirty="0" smtClean="0">
                          <a:solidFill>
                            <a:schemeClr val="bg1"/>
                          </a:solidFill>
                        </a:rPr>
                        <a:t>s Served*</a:t>
                      </a:r>
                      <a:endParaRPr lang="en-US" sz="1600" b="1" dirty="0">
                        <a:solidFill>
                          <a:schemeClr val="bg1"/>
                        </a:solidFill>
                      </a:endParaRPr>
                    </a:p>
                  </a:txBody>
                  <a:tcPr anchor="ctr">
                    <a:solidFill>
                      <a:schemeClr val="accent1"/>
                    </a:solidFill>
                  </a:tcPr>
                </a:tc>
                <a:tc>
                  <a:txBody>
                    <a:bodyPr/>
                    <a:lstStyle/>
                    <a:p>
                      <a:pPr algn="ctr"/>
                      <a:r>
                        <a:rPr lang="en-US" sz="1600" dirty="0" smtClean="0"/>
                        <a:t>681</a:t>
                      </a:r>
                      <a:endParaRPr lang="en-US" sz="1600" dirty="0"/>
                    </a:p>
                  </a:txBody>
                  <a:tcPr anchor="ctr"/>
                </a:tc>
                <a:tc>
                  <a:txBody>
                    <a:bodyPr/>
                    <a:lstStyle/>
                    <a:p>
                      <a:pPr algn="ctr"/>
                      <a:r>
                        <a:rPr lang="en-US" sz="1600" dirty="0" smtClean="0"/>
                        <a:t>2,045</a:t>
                      </a:r>
                      <a:endParaRPr lang="en-US" sz="1600" dirty="0"/>
                    </a:p>
                  </a:txBody>
                  <a:tcPr anchor="ctr"/>
                </a:tc>
                <a:tc>
                  <a:txBody>
                    <a:bodyPr/>
                    <a:lstStyle/>
                    <a:p>
                      <a:pPr algn="ctr"/>
                      <a:r>
                        <a:rPr lang="en-US" sz="1600" dirty="0" smtClean="0"/>
                        <a:t>778</a:t>
                      </a:r>
                      <a:endParaRPr lang="en-US" sz="1600" dirty="0"/>
                    </a:p>
                  </a:txBody>
                  <a:tcPr anchor="ctr"/>
                </a:tc>
              </a:tr>
            </a:tbl>
          </a:graphicData>
        </a:graphic>
      </p:graphicFrame>
      <p:sp>
        <p:nvSpPr>
          <p:cNvPr id="8"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r>
              <a:rPr lang="en-US" dirty="0" smtClean="0"/>
              <a:t>Summer Learning Community 2014</a:t>
            </a:r>
            <a:endParaRPr lang="en-US" dirty="0"/>
          </a:p>
        </p:txBody>
      </p:sp>
      <p:sp>
        <p:nvSpPr>
          <p:cNvPr id="2" name="TextBox 1"/>
          <p:cNvSpPr txBox="1"/>
          <p:nvPr/>
        </p:nvSpPr>
        <p:spPr>
          <a:xfrm>
            <a:off x="12357" y="6477000"/>
            <a:ext cx="5257800" cy="276999"/>
          </a:xfrm>
          <a:prstGeom prst="rect">
            <a:avLst/>
          </a:prstGeom>
          <a:noFill/>
        </p:spPr>
        <p:txBody>
          <a:bodyPr wrap="square" rtlCol="0">
            <a:spAutoFit/>
          </a:bodyPr>
          <a:lstStyle/>
          <a:p>
            <a:r>
              <a:rPr lang="en-US" sz="1200" dirty="0" smtClean="0"/>
              <a:t>*Students attending at least 1 day of programming.</a:t>
            </a:r>
            <a:endParaRPr lang="en-US" sz="1200" dirty="0"/>
          </a:p>
        </p:txBody>
      </p:sp>
      <p:sp>
        <p:nvSpPr>
          <p:cNvPr id="5" name="TextBox 4"/>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75984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14600" y="1233055"/>
            <a:ext cx="3657600" cy="3560618"/>
          </a:xfrm>
          <a:prstGeom prst="ellipse">
            <a:avLst/>
          </a:prstGeom>
          <a:solidFill>
            <a:schemeClr val="accent6">
              <a:lumMod val="20000"/>
              <a:lumOff val="80000"/>
              <a:alpha val="25000"/>
            </a:schemeClr>
          </a:solidFill>
          <a:ln w="57150">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FFFFFF"/>
              </a:solidFill>
            </a:endParaRPr>
          </a:p>
        </p:txBody>
      </p:sp>
      <p:sp>
        <p:nvSpPr>
          <p:cNvPr id="5" name="Oval 4"/>
          <p:cNvSpPr/>
          <p:nvPr/>
        </p:nvSpPr>
        <p:spPr>
          <a:xfrm>
            <a:off x="1295400" y="3096491"/>
            <a:ext cx="3657600" cy="3560618"/>
          </a:xfrm>
          <a:prstGeom prst="ellipse">
            <a:avLst/>
          </a:prstGeom>
          <a:solidFill>
            <a:schemeClr val="accent2">
              <a:lumMod val="20000"/>
              <a:lumOff val="80000"/>
              <a:alpha val="40000"/>
            </a:schemeClr>
          </a:solidFill>
          <a:ln w="5715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4" name="Oval 3"/>
          <p:cNvSpPr/>
          <p:nvPr/>
        </p:nvSpPr>
        <p:spPr>
          <a:xfrm>
            <a:off x="152400" y="1219200"/>
            <a:ext cx="3657600" cy="3560618"/>
          </a:xfrm>
          <a:prstGeom prst="ellipse">
            <a:avLst/>
          </a:prstGeom>
          <a:solidFill>
            <a:schemeClr val="accent4">
              <a:lumMod val="20000"/>
              <a:lumOff val="80000"/>
              <a:alpha val="25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2522220" y="3132503"/>
            <a:ext cx="1280160" cy="923330"/>
          </a:xfrm>
          <a:prstGeom prst="rect">
            <a:avLst/>
          </a:prstGeom>
          <a:noFill/>
        </p:spPr>
        <p:txBody>
          <a:bodyPr wrap="square" rtlCol="0">
            <a:spAutoFit/>
          </a:bodyPr>
          <a:lstStyle/>
          <a:p>
            <a:pPr algn="ctr"/>
            <a:r>
              <a:rPr lang="en-US" b="1" dirty="0" smtClean="0">
                <a:solidFill>
                  <a:srgbClr val="60AF2F">
                    <a:lumMod val="50000"/>
                  </a:srgbClr>
                </a:solidFill>
              </a:rPr>
              <a:t>SAYO Y</a:t>
            </a:r>
          </a:p>
          <a:p>
            <a:endParaRPr lang="en-US" b="1" dirty="0">
              <a:solidFill>
                <a:srgbClr val="60AF2F">
                  <a:lumMod val="50000"/>
                </a:srgbClr>
              </a:solidFill>
            </a:endParaRPr>
          </a:p>
          <a:p>
            <a:pPr algn="ctr"/>
            <a:r>
              <a:rPr lang="en-US" b="1" dirty="0" smtClean="0">
                <a:solidFill>
                  <a:srgbClr val="60AF2F">
                    <a:lumMod val="50000"/>
                  </a:srgbClr>
                </a:solidFill>
              </a:rPr>
              <a:t>APT</a:t>
            </a:r>
            <a:endParaRPr lang="en-US" b="1" dirty="0">
              <a:solidFill>
                <a:srgbClr val="60AF2F">
                  <a:lumMod val="50000"/>
                </a:srgbClr>
              </a:solidFill>
            </a:endParaRPr>
          </a:p>
        </p:txBody>
      </p:sp>
      <p:sp>
        <p:nvSpPr>
          <p:cNvPr id="8" name="TextBox 7"/>
          <p:cNvSpPr txBox="1"/>
          <p:nvPr/>
        </p:nvSpPr>
        <p:spPr>
          <a:xfrm>
            <a:off x="2697480" y="2049837"/>
            <a:ext cx="853440" cy="369332"/>
          </a:xfrm>
          <a:prstGeom prst="rect">
            <a:avLst/>
          </a:prstGeom>
          <a:noFill/>
        </p:spPr>
        <p:txBody>
          <a:bodyPr wrap="square" rtlCol="0">
            <a:spAutoFit/>
          </a:bodyPr>
          <a:lstStyle/>
          <a:p>
            <a:pPr algn="ctr"/>
            <a:r>
              <a:rPr lang="en-US" b="1" dirty="0" smtClean="0">
                <a:solidFill>
                  <a:srgbClr val="60AF2F">
                    <a:lumMod val="50000"/>
                  </a:srgbClr>
                </a:solidFill>
              </a:rPr>
              <a:t>HSA</a:t>
            </a:r>
            <a:endParaRPr lang="en-US" b="1" dirty="0">
              <a:solidFill>
                <a:srgbClr val="60AF2F">
                  <a:lumMod val="50000"/>
                </a:srgbClr>
              </a:solidFill>
            </a:endParaRPr>
          </a:p>
        </p:txBody>
      </p:sp>
      <p:sp>
        <p:nvSpPr>
          <p:cNvPr id="9" name="TextBox 8"/>
          <p:cNvSpPr txBox="1"/>
          <p:nvPr/>
        </p:nvSpPr>
        <p:spPr>
          <a:xfrm>
            <a:off x="1607820" y="4077143"/>
            <a:ext cx="914400" cy="369332"/>
          </a:xfrm>
          <a:prstGeom prst="rect">
            <a:avLst/>
          </a:prstGeom>
          <a:noFill/>
        </p:spPr>
        <p:txBody>
          <a:bodyPr wrap="square" rtlCol="0">
            <a:spAutoFit/>
          </a:bodyPr>
          <a:lstStyle/>
          <a:p>
            <a:pPr algn="ctr"/>
            <a:r>
              <a:rPr lang="en-US" b="1" dirty="0" smtClean="0">
                <a:solidFill>
                  <a:srgbClr val="60AF2F">
                    <a:lumMod val="50000"/>
                  </a:srgbClr>
                </a:solidFill>
              </a:rPr>
              <a:t>SAYO T</a:t>
            </a:r>
            <a:endParaRPr lang="en-US" b="1" dirty="0">
              <a:solidFill>
                <a:srgbClr val="60AF2F">
                  <a:lumMod val="50000"/>
                </a:srgbClr>
              </a:solidFill>
            </a:endParaRPr>
          </a:p>
        </p:txBody>
      </p:sp>
      <p:sp>
        <p:nvSpPr>
          <p:cNvPr id="10" name="TextBox 9"/>
          <p:cNvSpPr txBox="1"/>
          <p:nvPr/>
        </p:nvSpPr>
        <p:spPr>
          <a:xfrm>
            <a:off x="472440" y="1989890"/>
            <a:ext cx="1645920" cy="923330"/>
          </a:xfrm>
          <a:prstGeom prst="rect">
            <a:avLst/>
          </a:prstGeom>
          <a:noFill/>
        </p:spPr>
        <p:txBody>
          <a:bodyPr wrap="square" rtlCol="0">
            <a:spAutoFit/>
          </a:bodyPr>
          <a:lstStyle/>
          <a:p>
            <a:pPr algn="ctr"/>
            <a:r>
              <a:rPr lang="en-US" b="1" dirty="0" smtClean="0">
                <a:solidFill>
                  <a:srgbClr val="1B3F6B"/>
                </a:solidFill>
              </a:rPr>
              <a:t>Summer Learning Project</a:t>
            </a:r>
            <a:endParaRPr lang="en-US" b="1" dirty="0">
              <a:solidFill>
                <a:srgbClr val="1B3F6B"/>
              </a:solidFill>
            </a:endParaRPr>
          </a:p>
        </p:txBody>
      </p:sp>
      <p:sp>
        <p:nvSpPr>
          <p:cNvPr id="11" name="TextBox 10"/>
          <p:cNvSpPr txBox="1"/>
          <p:nvPr/>
        </p:nvSpPr>
        <p:spPr>
          <a:xfrm>
            <a:off x="4137660" y="2128390"/>
            <a:ext cx="1524000" cy="646331"/>
          </a:xfrm>
          <a:prstGeom prst="rect">
            <a:avLst/>
          </a:prstGeom>
          <a:noFill/>
        </p:spPr>
        <p:txBody>
          <a:bodyPr wrap="square" rtlCol="0">
            <a:spAutoFit/>
          </a:bodyPr>
          <a:lstStyle/>
          <a:p>
            <a:pPr algn="ctr"/>
            <a:r>
              <a:rPr lang="en-US" b="1" dirty="0" smtClean="0">
                <a:solidFill>
                  <a:srgbClr val="1B3F6B"/>
                </a:solidFill>
              </a:rPr>
              <a:t>Aligned Measurement</a:t>
            </a:r>
            <a:endParaRPr lang="en-US" b="1" dirty="0">
              <a:solidFill>
                <a:srgbClr val="1B3F6B"/>
              </a:solidFill>
            </a:endParaRPr>
          </a:p>
        </p:txBody>
      </p:sp>
      <p:sp>
        <p:nvSpPr>
          <p:cNvPr id="12" name="TextBox 11"/>
          <p:cNvSpPr txBox="1"/>
          <p:nvPr/>
        </p:nvSpPr>
        <p:spPr>
          <a:xfrm>
            <a:off x="2186940" y="5356470"/>
            <a:ext cx="1950720" cy="923330"/>
          </a:xfrm>
          <a:prstGeom prst="rect">
            <a:avLst/>
          </a:prstGeom>
          <a:noFill/>
        </p:spPr>
        <p:txBody>
          <a:bodyPr wrap="square" rtlCol="0">
            <a:spAutoFit/>
          </a:bodyPr>
          <a:lstStyle/>
          <a:p>
            <a:pPr algn="ctr"/>
            <a:r>
              <a:rPr lang="en-US" b="1" dirty="0" smtClean="0">
                <a:solidFill>
                  <a:srgbClr val="1B3F6B"/>
                </a:solidFill>
              </a:rPr>
              <a:t>District Mandatory Summer School</a:t>
            </a:r>
            <a:endParaRPr lang="en-US" b="1" dirty="0">
              <a:solidFill>
                <a:srgbClr val="1B3F6B"/>
              </a:solidFill>
            </a:endParaRPr>
          </a:p>
        </p:txBody>
      </p:sp>
      <p:sp>
        <p:nvSpPr>
          <p:cNvPr id="13" name="TextBox 12"/>
          <p:cNvSpPr txBox="1"/>
          <p:nvPr/>
        </p:nvSpPr>
        <p:spPr>
          <a:xfrm>
            <a:off x="685800" y="251656"/>
            <a:ext cx="7848600" cy="646331"/>
          </a:xfrm>
          <a:prstGeom prst="rect">
            <a:avLst/>
          </a:prstGeom>
          <a:noFill/>
        </p:spPr>
        <p:txBody>
          <a:bodyPr wrap="square" rtlCol="0">
            <a:spAutoFit/>
          </a:bodyPr>
          <a:lstStyle/>
          <a:p>
            <a:pPr algn="ctr"/>
            <a:r>
              <a:rPr lang="en-US" sz="3600" dirty="0" smtClean="0">
                <a:solidFill>
                  <a:schemeClr val="accent4"/>
                </a:solidFill>
                <a:latin typeface="Arial" panose="020B0604020202020204" pitchFamily="34" charset="0"/>
                <a:cs typeface="Arial" panose="020B0604020202020204" pitchFamily="34" charset="0"/>
              </a:rPr>
              <a:t>Boston Summer Learning Community</a:t>
            </a:r>
            <a:endParaRPr lang="en-US" sz="3600" dirty="0">
              <a:solidFill>
                <a:schemeClr val="accent4"/>
              </a:solidFill>
              <a:latin typeface="Arial" panose="020B0604020202020204" pitchFamily="34" charset="0"/>
              <a:cs typeface="Arial" panose="020B0604020202020204" pitchFamily="34" charset="0"/>
            </a:endParaRPr>
          </a:p>
        </p:txBody>
      </p:sp>
      <p:sp>
        <p:nvSpPr>
          <p:cNvPr id="14" name="TextBox 13"/>
          <p:cNvSpPr txBox="1"/>
          <p:nvPr/>
        </p:nvSpPr>
        <p:spPr>
          <a:xfrm>
            <a:off x="8763000" y="6581001"/>
            <a:ext cx="381000" cy="276999"/>
          </a:xfrm>
          <a:prstGeom prst="rect">
            <a:avLst/>
          </a:prstGeom>
          <a:noFill/>
        </p:spPr>
        <p:txBody>
          <a:bodyPr wrap="square" rtlCol="0">
            <a:spAutoFit/>
          </a:bodyPr>
          <a:lstStyle/>
          <a:p>
            <a:fld id="{475360A6-A07F-4CBE-A85F-C3DF6CAE7BFF}" type="slidenum">
              <a:rPr lang="en-US" sz="1200" smtClean="0">
                <a:solidFill>
                  <a:schemeClr val="tx1">
                    <a:lumMod val="65000"/>
                    <a:lumOff val="35000"/>
                  </a:schemeClr>
                </a:solidFill>
              </a:rPr>
              <a:t>9</a:t>
            </a:fld>
            <a:endParaRPr lang="en-US" sz="1200" dirty="0">
              <a:solidFill>
                <a:schemeClr val="tx1">
                  <a:lumMod val="65000"/>
                  <a:lumOff val="35000"/>
                </a:schemeClr>
              </a:solidFill>
            </a:endParaRPr>
          </a:p>
        </p:txBody>
      </p:sp>
      <p:sp>
        <p:nvSpPr>
          <p:cNvPr id="15" name="TextBox 14"/>
          <p:cNvSpPr txBox="1"/>
          <p:nvPr/>
        </p:nvSpPr>
        <p:spPr>
          <a:xfrm>
            <a:off x="6400800" y="1981200"/>
            <a:ext cx="2590800" cy="3539430"/>
          </a:xfrm>
          <a:prstGeom prst="rect">
            <a:avLst/>
          </a:prstGeom>
          <a:noFill/>
        </p:spPr>
        <p:txBody>
          <a:bodyPr wrap="square" rtlCol="0">
            <a:spAutoFit/>
          </a:bodyPr>
          <a:lstStyle/>
          <a:p>
            <a:pPr algn="just"/>
            <a:r>
              <a:rPr lang="en-US" sz="1400" b="1" dirty="0" smtClean="0">
                <a:solidFill>
                  <a:schemeClr val="tx2"/>
                </a:solidFill>
                <a:latin typeface="Arial" pitchFamily="34" charset="0"/>
                <a:cs typeface="Arial" pitchFamily="34" charset="0"/>
              </a:rPr>
              <a:t>Measurement Tools</a:t>
            </a:r>
          </a:p>
          <a:p>
            <a:pPr algn="just"/>
            <a:r>
              <a:rPr lang="en-US" sz="1400" dirty="0" smtClean="0">
                <a:latin typeface="Arial" pitchFamily="34" charset="0"/>
                <a:cs typeface="Arial" pitchFamily="34" charset="0"/>
              </a:rPr>
              <a:t>All programs implement tools to measure program quality from the third party observer (</a:t>
            </a:r>
            <a:r>
              <a:rPr lang="en-US" sz="1400" b="1" dirty="0" smtClean="0">
                <a:solidFill>
                  <a:schemeClr val="accent6">
                    <a:lumMod val="50000"/>
                  </a:schemeClr>
                </a:solidFill>
                <a:latin typeface="Arial" pitchFamily="34" charset="0"/>
                <a:cs typeface="Arial" pitchFamily="34" charset="0"/>
              </a:rPr>
              <a:t>APT</a:t>
            </a:r>
            <a:r>
              <a:rPr lang="en-US" sz="1400" dirty="0" smtClean="0">
                <a:latin typeface="Arial" pitchFamily="34" charset="0"/>
                <a:cs typeface="Arial" pitchFamily="34" charset="0"/>
              </a:rPr>
              <a:t>) and youth perspectives (</a:t>
            </a:r>
            <a:r>
              <a:rPr lang="en-US" sz="1400" b="1" dirty="0" smtClean="0">
                <a:solidFill>
                  <a:schemeClr val="accent6">
                    <a:lumMod val="50000"/>
                  </a:schemeClr>
                </a:solidFill>
                <a:latin typeface="Arial" pitchFamily="34" charset="0"/>
                <a:cs typeface="Arial" pitchFamily="34" charset="0"/>
              </a:rPr>
              <a:t>SAYO Y</a:t>
            </a:r>
            <a:r>
              <a:rPr lang="en-US" sz="1400" dirty="0" smtClean="0">
                <a:latin typeface="Arial" pitchFamily="34" charset="0"/>
                <a:cs typeface="Arial" pitchFamily="34" charset="0"/>
              </a:rPr>
              <a:t>).</a:t>
            </a:r>
          </a:p>
          <a:p>
            <a:pPr algn="just"/>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All SLP and DMSS programs use a survey to assess student skill growth from the teacher perspective</a:t>
            </a:r>
            <a:r>
              <a:rPr lang="en-US" sz="1200" dirty="0" smtClean="0">
                <a:latin typeface="Arial" pitchFamily="34" charset="0"/>
                <a:cs typeface="Arial" pitchFamily="34" charset="0"/>
              </a:rPr>
              <a:t> </a:t>
            </a:r>
            <a:r>
              <a:rPr lang="en-US" sz="1400" dirty="0" smtClean="0">
                <a:latin typeface="Arial" pitchFamily="34" charset="0"/>
                <a:cs typeface="Arial" pitchFamily="34" charset="0"/>
              </a:rPr>
              <a:t>(</a:t>
            </a:r>
            <a:r>
              <a:rPr lang="en-US" sz="1400" b="1" dirty="0" smtClean="0">
                <a:solidFill>
                  <a:schemeClr val="accent6">
                    <a:lumMod val="50000"/>
                  </a:schemeClr>
                </a:solidFill>
                <a:latin typeface="Arial" pitchFamily="34" charset="0"/>
                <a:cs typeface="Arial" pitchFamily="34" charset="0"/>
              </a:rPr>
              <a:t>SAYO T</a:t>
            </a:r>
            <a:r>
              <a:rPr lang="en-US" sz="1400" dirty="0" smtClean="0">
                <a:latin typeface="Arial" pitchFamily="34" charset="0"/>
                <a:cs typeface="Arial" pitchFamily="34" charset="0"/>
              </a:rPr>
              <a:t>).</a:t>
            </a:r>
          </a:p>
          <a:p>
            <a:pPr algn="just"/>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A subset of SLP and Aligned programs use a survey in which youth self-report their skill growth (</a:t>
            </a:r>
            <a:r>
              <a:rPr lang="en-US" sz="1400" b="1" dirty="0" smtClean="0">
                <a:solidFill>
                  <a:schemeClr val="accent6">
                    <a:lumMod val="50000"/>
                  </a:schemeClr>
                </a:solidFill>
                <a:latin typeface="Arial" pitchFamily="34" charset="0"/>
                <a:cs typeface="Arial" pitchFamily="34" charset="0"/>
              </a:rPr>
              <a:t>HSA</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9016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SB Color Theme">
      <a:dk1>
        <a:srgbClr val="000000"/>
      </a:dk1>
      <a:lt1>
        <a:srgbClr val="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SB Color Theme">
    <a:dk1>
      <a:srgbClr val="000000"/>
    </a:dk1>
    <a:lt1>
      <a:srgbClr val="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SB Color Theme">
    <a:dk1>
      <a:srgbClr val="000000"/>
    </a:dk1>
    <a:lt1>
      <a:srgbClr val="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SB Color Theme">
    <a:dk1>
      <a:srgbClr val="000000"/>
    </a:dk1>
    <a:lt1>
      <a:srgbClr val="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ASB Color Theme">
    <a:dk1>
      <a:srgbClr val="000000"/>
    </a:dk1>
    <a:lt1>
      <a:srgbClr val="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ASB Color Theme">
    <a:dk1>
      <a:srgbClr val="000000"/>
    </a:dk1>
    <a:lt1>
      <a:srgbClr val="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ASB Color Theme">
    <a:dk1>
      <a:srgbClr val="000000"/>
    </a:dk1>
    <a:lt1>
      <a:srgbClr val="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11788</TotalTime>
  <Words>2762</Words>
  <Application>Microsoft Office PowerPoint</Application>
  <PresentationFormat>On-screen Show (4:3)</PresentationFormat>
  <Paragraphs>454</Paragraphs>
  <Slides>61</Slides>
  <Notes>25</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1_Office Theme</vt:lpstr>
      <vt:lpstr>Summer Learning Community  Evaluation Results, 2014</vt:lpstr>
      <vt:lpstr>Contents</vt:lpstr>
      <vt:lpstr>Summer Learning Community   Overview</vt:lpstr>
      <vt:lpstr>Boston Summer Learning Community</vt:lpstr>
      <vt:lpstr>Boston Summer Learning Community</vt:lpstr>
      <vt:lpstr>Summer Learning Community 2014</vt:lpstr>
      <vt:lpstr>Summer Learning is Citywide</vt:lpstr>
      <vt:lpstr>PowerPoint Presentation</vt:lpstr>
      <vt:lpstr>PowerPoint Presentation</vt:lpstr>
      <vt:lpstr>Summer Learning Community Growth</vt:lpstr>
      <vt:lpstr>Summer Learning Community  Youth Served</vt:lpstr>
      <vt:lpstr>Who did we serve?</vt:lpstr>
      <vt:lpstr>Who did we serve?</vt:lpstr>
      <vt:lpstr>Summer Learning Community   Attendance</vt:lpstr>
      <vt:lpstr>Attendance</vt:lpstr>
      <vt:lpstr>PowerPoint Presentation</vt:lpstr>
      <vt:lpstr>PowerPoint Presentation</vt:lpstr>
      <vt:lpstr>Attendance: Items to Consider</vt:lpstr>
      <vt:lpstr>Summer Learning Community   Program Quality: Third party observer perspective</vt:lpstr>
      <vt:lpstr>Program Quality: Third Party Perspective</vt:lpstr>
      <vt:lpstr>PowerPoint Presentation</vt:lpstr>
      <vt:lpstr>PowerPoint Presentation</vt:lpstr>
      <vt:lpstr>Program quality results on the PRISM</vt:lpstr>
      <vt:lpstr>PRISM</vt:lpstr>
      <vt:lpstr>Highlighting APT Program Quality Trends</vt:lpstr>
      <vt:lpstr>PowerPoint Presentation</vt:lpstr>
      <vt:lpstr>PowerPoint Presentation</vt:lpstr>
      <vt:lpstr>PowerPoint Presentation</vt:lpstr>
      <vt:lpstr>APT Observer Program Quality Ratings:  Items to Consider</vt:lpstr>
      <vt:lpstr>Summer Learning Community   Program Quality: Youth perspective</vt:lpstr>
      <vt:lpstr>Program Quality: Youth Perspective</vt:lpstr>
      <vt:lpstr>PowerPoint Presentation</vt:lpstr>
      <vt:lpstr>PowerPoint Presentation</vt:lpstr>
      <vt:lpstr>PRISM</vt:lpstr>
      <vt:lpstr>Highlighting SAYO Y Program Quality Trends</vt:lpstr>
      <vt:lpstr>PowerPoint Presentation</vt:lpstr>
      <vt:lpstr>Observer versus Youth Ratings</vt:lpstr>
      <vt:lpstr>PowerPoint Presentation</vt:lpstr>
      <vt:lpstr>PowerPoint Presentation</vt:lpstr>
      <vt:lpstr>Youth Program Quality Ratings:  Items to Consider</vt:lpstr>
      <vt:lpstr>Summer Learning Community   Student Skill Growth: Teacher perspective</vt:lpstr>
      <vt:lpstr>Teacher-Rated Student Skill Growth</vt:lpstr>
      <vt:lpstr>PowerPoint Presentation</vt:lpstr>
      <vt:lpstr>PowerPoint Presentation</vt:lpstr>
      <vt:lpstr>PowerPoint Presentation</vt:lpstr>
      <vt:lpstr>PRISM</vt:lpstr>
      <vt:lpstr>Teacher Rated Skill Growth:  Items to Consider</vt:lpstr>
      <vt:lpstr>Summer Learning Community   Student Skill Growth: Youth perspective</vt:lpstr>
      <vt:lpstr>Student-Rated Skill Growth</vt:lpstr>
      <vt:lpstr>PowerPoint Presentation</vt:lpstr>
      <vt:lpstr>PowerPoint Presentation</vt:lpstr>
      <vt:lpstr>PowerPoint Presentation</vt:lpstr>
      <vt:lpstr>PowerPoint Presentation</vt:lpstr>
      <vt:lpstr>PowerPoint Presentation</vt:lpstr>
      <vt:lpstr>PRISM</vt:lpstr>
      <vt:lpstr>Student-reported skill growth: Items to consider</vt:lpstr>
      <vt:lpstr>Summer Learning Community   Impact of Training</vt:lpstr>
      <vt:lpstr>Power Skills Critical Thinking, Perseverance, Relationships with Peers</vt:lpstr>
      <vt:lpstr>Program Improvements Across Years</vt:lpstr>
      <vt:lpstr>Summary</vt:lpstr>
      <vt:lpstr>Our Partners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jkerwin</dc:creator>
  <cp:lastModifiedBy>ejutras</cp:lastModifiedBy>
  <cp:revision>257</cp:revision>
  <dcterms:created xsi:type="dcterms:W3CDTF">2014-06-30T17:42:48Z</dcterms:created>
  <dcterms:modified xsi:type="dcterms:W3CDTF">2015-05-21T19:39:57Z</dcterms:modified>
</cp:coreProperties>
</file>