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7" r:id="rId2"/>
    <p:sldId id="427" r:id="rId3"/>
    <p:sldId id="415" r:id="rId4"/>
    <p:sldId id="409" r:id="rId5"/>
    <p:sldId id="417" r:id="rId6"/>
    <p:sldId id="390" r:id="rId7"/>
    <p:sldId id="403" r:id="rId8"/>
    <p:sldId id="424" r:id="rId9"/>
    <p:sldId id="39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iley Trigg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870F6"/>
    <a:srgbClr val="EFA545"/>
    <a:srgbClr val="6AC549"/>
    <a:srgbClr val="A41034"/>
    <a:srgbClr val="0D667F"/>
    <a:srgbClr val="808285"/>
    <a:srgbClr val="CE614A"/>
    <a:srgbClr val="CED665"/>
    <a:srgbClr val="E5665D"/>
    <a:srgbClr val="6BB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25" autoAdjust="0"/>
    <p:restoredTop sz="91138" autoAdjust="0"/>
  </p:normalViewPr>
  <p:slideViewPr>
    <p:cSldViewPr snapToGrid="0" snapToObjects="1">
      <p:cViewPr>
        <p:scale>
          <a:sx n="60" d="100"/>
          <a:sy n="60" d="100"/>
        </p:scale>
        <p:origin x="-978" y="-72"/>
      </p:cViewPr>
      <p:guideLst>
        <p:guide orient="horz" pos="1573"/>
        <p:guide orient="horz" pos="3444"/>
        <p:guide pos="4612"/>
        <p:guide pos="1156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2536" y="-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98738-FA98-D544-B838-66AAB2E9970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031F-F39E-D045-8E27-EC56D1EF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4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8DFA6-5972-7744-BFAA-22CAC743D644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B97ED-FE10-8346-BEDF-D0C6B84DA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39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879A3-59D5-164A-ACF8-07C38C41A15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97ED-FE10-8346-BEDF-D0C6B84DA0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6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97ED-FE10-8346-BEDF-D0C6B84DA0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5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97ED-FE10-8346-BEDF-D0C6B84DA0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1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B97ED-FE10-8346-BEDF-D0C6B84DA0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0" name="Picture 9" descr="C:\Users\HSA user\Dropbox\PEAR Share\PEAR LOGOS\PEAR Logo\PEAR-Logo-Clover-MOCKUP.jp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4159" y="195506"/>
            <a:ext cx="1654887" cy="111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7" y="5972542"/>
            <a:ext cx="2370229" cy="5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26" y="6033548"/>
            <a:ext cx="2257425" cy="381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0" y="1739244"/>
            <a:ext cx="9144000" cy="18405"/>
          </a:xfrm>
          <a:prstGeom prst="line">
            <a:avLst/>
          </a:prstGeom>
          <a:ln w="76200" cmpd="sng">
            <a:solidFill>
              <a:srgbClr val="A410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3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39D-A3AF-5C4E-8A9C-9EB7C9E64259}" type="datetime1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88F4-F484-744E-8AE6-4C26CE67F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6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F9AC-7098-4640-816B-56720368ABF0}" type="datetime1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88F4-F484-744E-8AE6-4C26CE67F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6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D06-E15B-2544-834B-153115CE9F5D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88F4-F484-744E-8AE6-4C26CE67FF2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158931"/>
            <a:ext cx="9144000" cy="18405"/>
          </a:xfrm>
          <a:prstGeom prst="line">
            <a:avLst/>
          </a:prstGeom>
          <a:ln w="76200" cmpd="sng">
            <a:solidFill>
              <a:srgbClr val="A410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:\Users\HSA user\Dropbox\PEAR Share\PEAR LOGOS\PEAR Logo\PEAR-Logo-Clover-MOCKUP.jp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4160" y="195506"/>
            <a:ext cx="110744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708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57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5105-9A98-B947-A497-0633BA8D775C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88F4-F484-744E-8AE6-4C26CE67FF2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:\Users\HSA user\Dropbox\PEAR Share\PEAR LOGOS\PEAR Logo\PEAR-Logo-Clover-MOCKUP.jp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4160" y="195506"/>
            <a:ext cx="110744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0" y="1144281"/>
            <a:ext cx="9144000" cy="18405"/>
          </a:xfrm>
          <a:prstGeom prst="line">
            <a:avLst/>
          </a:prstGeom>
          <a:ln w="76200" cmpd="sng">
            <a:solidFill>
              <a:srgbClr val="A410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3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57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2BFE-36BE-9A40-A855-79928C08CD4E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88F4-F484-744E-8AE6-4C26CE67FF2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:\Users\HSA user\Dropbox\PEAR Share\PEAR LOGOS\PEAR Logo\PEAR-Logo-Clover-MOCKUP.jp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4160" y="195506"/>
            <a:ext cx="110744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42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BD9F-6243-0C48-AE23-C137640D15EE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88F4-F484-744E-8AE6-4C26CE67F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2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9E34-EE03-6F42-9947-C9ABCAC93F8E}" type="datetime1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88F4-F484-744E-8AE6-4C26CE67F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8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48EC-3B82-2C40-B876-F2BFF2C9DE55}" type="datetime1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88F4-F484-744E-8AE6-4C26CE67F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06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51B6-CD7F-2940-B670-417262AD0CFE}" type="datetime1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88F4-F484-744E-8AE6-4C26CE67FF2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PEAR-Logo-2-4-1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8" y="207531"/>
            <a:ext cx="1288536" cy="79329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0" y="1144792"/>
            <a:ext cx="9144000" cy="18405"/>
          </a:xfrm>
          <a:prstGeom prst="line">
            <a:avLst/>
          </a:prstGeom>
          <a:ln w="76200" cmpd="sng">
            <a:solidFill>
              <a:srgbClr val="A21A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70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6D0FD-66A5-7246-AE1F-92C680C54673}" type="datetime1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88F4-F484-744E-8AE6-4C26CE67F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5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C2CF5-DB1F-8245-B6C4-136BB6B8FB2E}" type="datetime1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F88F4-F484-744E-8AE6-4C26CE67F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3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/>
          <a:ea typeface="+mj-ea"/>
          <a:cs typeface="Gill Sans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web.org" TargetMode="External"/><Relationship Id="rId2" Type="http://schemas.openxmlformats.org/officeDocument/2006/relationships/hyperlink" Target="mailto:Gil_noam@harvard.ed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0722" y="67260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944573" y="2560391"/>
            <a:ext cx="7535602" cy="1596132"/>
          </a:xfrm>
          <a:prstGeom prst="rect">
            <a:avLst/>
          </a:prstGeom>
          <a:solidFill>
            <a:srgbClr val="A41034"/>
          </a:solidFill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457200" marR="731520" algn="ctr">
              <a:spcBef>
                <a:spcPts val="600"/>
              </a:spcBef>
              <a:spcAft>
                <a:spcPts val="0"/>
              </a:spcAft>
            </a:pPr>
            <a:endParaRPr lang="en-US" sz="1400" dirty="0" smtClean="0">
              <a:solidFill>
                <a:srgbClr val="FFFFFF"/>
              </a:solidFill>
              <a:effectLst/>
              <a:latin typeface="Gill Sans"/>
              <a:ea typeface="ＭＳ 明朝"/>
              <a:cs typeface="Gill Sans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MISSION: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The </a:t>
            </a: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Program in Education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, Afterschool </a:t>
            </a: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&amp; Resiliency (PEAR) is a joint initiative of McLean Hospital and Harvard 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University. PEAR </a:t>
            </a: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partners with 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school districts and </a:t>
            </a: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youth-serving organizations to 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promote </a:t>
            </a:r>
            <a:r>
              <a:rPr lang="en-US" sz="1600" dirty="0">
                <a:solidFill>
                  <a:schemeClr val="bg1"/>
                </a:solidFill>
                <a:latin typeface="Gill Sans MT" pitchFamily="34" charset="0"/>
              </a:rPr>
              <a:t>socio-emotional development </a:t>
            </a:r>
            <a:r>
              <a:rPr lang="en-US" sz="1600" dirty="0" smtClean="0">
                <a:solidFill>
                  <a:schemeClr val="bg1"/>
                </a:solidFill>
                <a:latin typeface="Gill Sans MT" pitchFamily="34" charset="0"/>
              </a:rPr>
              <a:t>in the service of student engagement, academic achievement, and life success.</a:t>
            </a:r>
            <a:endParaRPr lang="en-US" sz="1400" dirty="0">
              <a:effectLst/>
              <a:latin typeface="Times New Roman"/>
              <a:ea typeface="Times New Roman"/>
            </a:endParaRPr>
          </a:p>
          <a:p>
            <a:pPr marR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latin typeface="Garamond"/>
                <a:ea typeface="ＭＳ 明朝"/>
                <a:cs typeface="Times New Roman"/>
              </a:rPr>
              <a:t> </a:t>
            </a:r>
            <a:endParaRPr lang="en-US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" name="Picture 7" descr="tealgrey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69" y="5079251"/>
            <a:ext cx="2405492" cy="535442"/>
          </a:xfrm>
          <a:prstGeom prst="rect">
            <a:avLst/>
          </a:prstGeom>
        </p:spPr>
      </p:pic>
      <p:pic>
        <p:nvPicPr>
          <p:cNvPr id="9" name="Picture 8" descr="Harvard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03" y="5079251"/>
            <a:ext cx="2718274" cy="463582"/>
          </a:xfrm>
          <a:prstGeom prst="rect">
            <a:avLst/>
          </a:prstGeom>
        </p:spPr>
      </p:pic>
      <p:pic>
        <p:nvPicPr>
          <p:cNvPr id="10" name="Picture 9" descr="PEAR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5" y="262408"/>
            <a:ext cx="2474008" cy="1664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63904" y="16479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28195" y="250486"/>
            <a:ext cx="4689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Gil G. Noam</a:t>
            </a:r>
          </a:p>
          <a:p>
            <a:pPr algn="r"/>
            <a:r>
              <a:rPr lang="en-US" sz="2800" dirty="0" smtClean="0"/>
              <a:t>Presentation at  ____</a:t>
            </a:r>
          </a:p>
          <a:p>
            <a:pPr algn="r"/>
            <a:r>
              <a:rPr lang="en-US" sz="2800" dirty="0" smtClean="0"/>
              <a:t>On _____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74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Domains to Increase Student 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88F4-F484-744E-8AE6-4C26CE67FF26}" type="slidenum">
              <a:rPr lang="en-US" smtClean="0"/>
              <a:t>2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678037" y="2480750"/>
            <a:ext cx="8116999" cy="3540528"/>
            <a:chOff x="678037" y="2480750"/>
            <a:chExt cx="8116999" cy="3540528"/>
          </a:xfrm>
        </p:grpSpPr>
        <p:grpSp>
          <p:nvGrpSpPr>
            <p:cNvPr id="24" name="Group 23"/>
            <p:cNvGrpSpPr/>
            <p:nvPr/>
          </p:nvGrpSpPr>
          <p:grpSpPr>
            <a:xfrm>
              <a:off x="678037" y="2480750"/>
              <a:ext cx="2975610" cy="3503784"/>
              <a:chOff x="678037" y="2501722"/>
              <a:chExt cx="2975610" cy="3503784"/>
            </a:xfrm>
          </p:grpSpPr>
          <p:sp>
            <p:nvSpPr>
              <p:cNvPr id="25" name="Freeform 24"/>
              <p:cNvSpPr/>
              <p:nvPr/>
            </p:nvSpPr>
            <p:spPr>
              <a:xfrm>
                <a:off x="678037" y="2501722"/>
                <a:ext cx="2975610" cy="2975610"/>
              </a:xfrm>
              <a:custGeom>
                <a:avLst/>
                <a:gdLst>
                  <a:gd name="connsiteX0" fmla="*/ 0 w 2975610"/>
                  <a:gd name="connsiteY0" fmla="*/ 1487805 h 2975610"/>
                  <a:gd name="connsiteX1" fmla="*/ 1487805 w 2975610"/>
                  <a:gd name="connsiteY1" fmla="*/ 0 h 2975610"/>
                  <a:gd name="connsiteX2" fmla="*/ 2975610 w 2975610"/>
                  <a:gd name="connsiteY2" fmla="*/ 1487805 h 2975610"/>
                  <a:gd name="connsiteX3" fmla="*/ 1487805 w 2975610"/>
                  <a:gd name="connsiteY3" fmla="*/ 2975610 h 2975610"/>
                  <a:gd name="connsiteX4" fmla="*/ 0 w 2975610"/>
                  <a:gd name="connsiteY4" fmla="*/ 1487805 h 297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5610" h="2975610">
                    <a:moveTo>
                      <a:pt x="0" y="1487805"/>
                    </a:moveTo>
                    <a:cubicBezTo>
                      <a:pt x="0" y="666113"/>
                      <a:pt x="666113" y="0"/>
                      <a:pt x="1487805" y="0"/>
                    </a:cubicBezTo>
                    <a:cubicBezTo>
                      <a:pt x="2309497" y="0"/>
                      <a:pt x="2975610" y="666113"/>
                      <a:pt x="2975610" y="1487805"/>
                    </a:cubicBezTo>
                    <a:cubicBezTo>
                      <a:pt x="2975610" y="2309497"/>
                      <a:pt x="2309497" y="2975610"/>
                      <a:pt x="1487805" y="2975610"/>
                    </a:cubicBezTo>
                    <a:cubicBezTo>
                      <a:pt x="666113" y="2975610"/>
                      <a:pt x="0" y="2309497"/>
                      <a:pt x="0" y="1487805"/>
                    </a:cubicBezTo>
                    <a:close/>
                  </a:path>
                </a:pathLst>
              </a:custGeom>
              <a:solidFill>
                <a:srgbClr val="99CC00"/>
              </a:solidFill>
              <a:ln w="28575" cmpd="sng">
                <a:solidFill>
                  <a:srgbClr val="000000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96748" tIns="520732" rIns="396748" bIns="1115854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09522" y="3453109"/>
                <a:ext cx="2833722" cy="1460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b="1" dirty="0">
                    <a:latin typeface="Gill Sans MT"/>
                    <a:cs typeface="Gill Sans MT"/>
                  </a:rPr>
                  <a:t>Socio-emotional </a:t>
                </a:r>
                <a:endParaRPr lang="en-US" b="1" dirty="0" smtClean="0">
                  <a:latin typeface="Gill Sans MT"/>
                  <a:cs typeface="Gill Sans MT"/>
                </a:endParaRP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 smtClean="0">
                    <a:latin typeface="Gill Sans MT"/>
                    <a:cs typeface="Gill Sans MT"/>
                  </a:rPr>
                  <a:t>21</a:t>
                </a:r>
                <a:r>
                  <a:rPr lang="en-US" b="1" baseline="30000" dirty="0" smtClean="0">
                    <a:latin typeface="Gill Sans MT"/>
                    <a:cs typeface="Gill Sans MT"/>
                  </a:rPr>
                  <a:t>st</a:t>
                </a:r>
                <a:r>
                  <a:rPr lang="en-US" b="1" dirty="0" smtClean="0">
                    <a:latin typeface="Gill Sans MT"/>
                    <a:cs typeface="Gill Sans MT"/>
                  </a:rPr>
                  <a:t> </a:t>
                </a:r>
                <a:r>
                  <a:rPr lang="en-US" b="1" dirty="0">
                    <a:latin typeface="Gill Sans MT"/>
                    <a:cs typeface="Gill Sans MT"/>
                  </a:rPr>
                  <a:t>Century Skills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Gill Sans MT"/>
                    <a:cs typeface="Gill Sans MT"/>
                  </a:rPr>
                  <a:t>(e.g., Persistency, Collaboration, Self-management)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172040" y="5659257"/>
                <a:ext cx="2080642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b="1" dirty="0">
                  <a:latin typeface="Gill Sans MT"/>
                  <a:cs typeface="Gill Sans MT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242187" y="2480750"/>
              <a:ext cx="2975610" cy="3539195"/>
              <a:chOff x="3242187" y="2480750"/>
              <a:chExt cx="2975610" cy="3539195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3242187" y="2480750"/>
                <a:ext cx="2975610" cy="2975610"/>
              </a:xfrm>
              <a:custGeom>
                <a:avLst/>
                <a:gdLst>
                  <a:gd name="connsiteX0" fmla="*/ 0 w 2975610"/>
                  <a:gd name="connsiteY0" fmla="*/ 1487805 h 2975610"/>
                  <a:gd name="connsiteX1" fmla="*/ 1487805 w 2975610"/>
                  <a:gd name="connsiteY1" fmla="*/ 0 h 2975610"/>
                  <a:gd name="connsiteX2" fmla="*/ 2975610 w 2975610"/>
                  <a:gd name="connsiteY2" fmla="*/ 1487805 h 2975610"/>
                  <a:gd name="connsiteX3" fmla="*/ 1487805 w 2975610"/>
                  <a:gd name="connsiteY3" fmla="*/ 2975610 h 2975610"/>
                  <a:gd name="connsiteX4" fmla="*/ 0 w 2975610"/>
                  <a:gd name="connsiteY4" fmla="*/ 1487805 h 297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5610" h="2975610">
                    <a:moveTo>
                      <a:pt x="0" y="1487805"/>
                    </a:moveTo>
                    <a:cubicBezTo>
                      <a:pt x="0" y="666113"/>
                      <a:pt x="666113" y="0"/>
                      <a:pt x="1487805" y="0"/>
                    </a:cubicBezTo>
                    <a:cubicBezTo>
                      <a:pt x="2309497" y="0"/>
                      <a:pt x="2975610" y="666113"/>
                      <a:pt x="2975610" y="1487805"/>
                    </a:cubicBezTo>
                    <a:cubicBezTo>
                      <a:pt x="2975610" y="2309497"/>
                      <a:pt x="2309497" y="2975610"/>
                      <a:pt x="1487805" y="2975610"/>
                    </a:cubicBezTo>
                    <a:cubicBezTo>
                      <a:pt x="666113" y="2975610"/>
                      <a:pt x="0" y="2309497"/>
                      <a:pt x="0" y="1487805"/>
                    </a:cubicBezTo>
                    <a:close/>
                  </a:path>
                </a:pathLst>
              </a:custGeom>
              <a:solidFill>
                <a:srgbClr val="EEE29F"/>
              </a:solidFill>
              <a:ln w="28575" cmpd="sng"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shade val="80000"/>
                  <a:alpha val="50000"/>
                  <a:hueOff val="-63"/>
                  <a:satOff val="-355"/>
                  <a:lumOff val="1723"/>
                  <a:alphaOff val="15000"/>
                </a:schemeClr>
              </a:fillRef>
              <a:effectRef idx="3">
                <a:schemeClr val="accent3">
                  <a:shade val="80000"/>
                  <a:alpha val="50000"/>
                  <a:hueOff val="-63"/>
                  <a:satOff val="-355"/>
                  <a:lumOff val="1723"/>
                  <a:alphaOff val="1500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910041" tIns="768699" rIns="280203" bIns="57032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b="1" kern="1200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717794" y="3653053"/>
                <a:ext cx="2080642" cy="595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latin typeface="Gill Sans MT"/>
                    <a:cs typeface="Gill Sans MT"/>
                  </a:rPr>
                  <a:t>Resilience in Face of Adversity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749279" y="5673696"/>
                <a:ext cx="2080642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 smtClean="0">
                    <a:latin typeface="Gill Sans MT"/>
                    <a:cs typeface="Gill Sans MT"/>
                  </a:rPr>
                  <a:t>Prevention</a:t>
                </a:r>
                <a:endParaRPr lang="en-US" b="1" dirty="0">
                  <a:latin typeface="Gill Sans MT"/>
                  <a:cs typeface="Gill Sans MT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819426" y="2480750"/>
              <a:ext cx="2975610" cy="3540528"/>
              <a:chOff x="5819426" y="2480750"/>
              <a:chExt cx="2975610" cy="3540528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5819426" y="2480750"/>
                <a:ext cx="2975610" cy="2975610"/>
              </a:xfrm>
              <a:custGeom>
                <a:avLst/>
                <a:gdLst>
                  <a:gd name="connsiteX0" fmla="*/ 0 w 2975610"/>
                  <a:gd name="connsiteY0" fmla="*/ 1487805 h 2975610"/>
                  <a:gd name="connsiteX1" fmla="*/ 1487805 w 2975610"/>
                  <a:gd name="connsiteY1" fmla="*/ 0 h 2975610"/>
                  <a:gd name="connsiteX2" fmla="*/ 2975610 w 2975610"/>
                  <a:gd name="connsiteY2" fmla="*/ 1487805 h 2975610"/>
                  <a:gd name="connsiteX3" fmla="*/ 1487805 w 2975610"/>
                  <a:gd name="connsiteY3" fmla="*/ 2975610 h 2975610"/>
                  <a:gd name="connsiteX4" fmla="*/ 0 w 2975610"/>
                  <a:gd name="connsiteY4" fmla="*/ 1487805 h 297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5610" h="2975610">
                    <a:moveTo>
                      <a:pt x="0" y="1487805"/>
                    </a:moveTo>
                    <a:cubicBezTo>
                      <a:pt x="0" y="666113"/>
                      <a:pt x="666113" y="0"/>
                      <a:pt x="1487805" y="0"/>
                    </a:cubicBezTo>
                    <a:cubicBezTo>
                      <a:pt x="2309497" y="0"/>
                      <a:pt x="2975610" y="666113"/>
                      <a:pt x="2975610" y="1487805"/>
                    </a:cubicBezTo>
                    <a:cubicBezTo>
                      <a:pt x="2975610" y="2309497"/>
                      <a:pt x="2309497" y="2975610"/>
                      <a:pt x="1487805" y="2975610"/>
                    </a:cubicBezTo>
                    <a:cubicBezTo>
                      <a:pt x="666113" y="2975610"/>
                      <a:pt x="0" y="2309497"/>
                      <a:pt x="0" y="1487805"/>
                    </a:cubicBezTo>
                    <a:close/>
                  </a:path>
                </a:pathLst>
              </a:custGeom>
              <a:solidFill>
                <a:srgbClr val="A41034"/>
              </a:solidFill>
              <a:ln w="38100" cmpd="sng"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shade val="80000"/>
                  <a:alpha val="50000"/>
                  <a:hueOff val="-126"/>
                  <a:satOff val="-710"/>
                  <a:lumOff val="3447"/>
                  <a:alphaOff val="30000"/>
                </a:schemeClr>
              </a:fillRef>
              <a:effectRef idx="3">
                <a:schemeClr val="accent3">
                  <a:shade val="80000"/>
                  <a:alpha val="50000"/>
                  <a:hueOff val="-126"/>
                  <a:satOff val="-710"/>
                  <a:lumOff val="3447"/>
                  <a:alphaOff val="3000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280203" tIns="768699" rIns="910041" bIns="57032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800" kern="12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326087" y="3661078"/>
                <a:ext cx="2080642" cy="1288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 smtClean="0">
                    <a:latin typeface="Gill Sans MT"/>
                    <a:cs typeface="Gill Sans MT"/>
                  </a:rPr>
                  <a:t>Mental Health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 smtClean="0">
                    <a:latin typeface="Gill Sans MT"/>
                    <a:cs typeface="Gill Sans MT"/>
                  </a:rPr>
                  <a:t>(</a:t>
                </a:r>
                <a:r>
                  <a:rPr lang="en-US" dirty="0">
                    <a:latin typeface="Gill Sans MT"/>
                    <a:cs typeface="Gill Sans MT"/>
                  </a:rPr>
                  <a:t>e.g., </a:t>
                </a:r>
                <a:r>
                  <a:rPr lang="en-US" dirty="0" smtClean="0">
                    <a:latin typeface="Gill Sans MT"/>
                    <a:cs typeface="Gill Sans MT"/>
                  </a:rPr>
                  <a:t>Depression, Trauma)</a:t>
                </a:r>
                <a:endParaRPr lang="en-US" dirty="0">
                  <a:latin typeface="Gill Sans MT"/>
                  <a:cs typeface="Gill Sans MT"/>
                </a:endParaRP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b="1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326087" y="5675029"/>
                <a:ext cx="2080642" cy="346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 err="1" smtClean="0">
                    <a:latin typeface="Gill Sans MT"/>
                    <a:cs typeface="Gill Sans MT"/>
                  </a:rPr>
                  <a:t>Intervenion</a:t>
                </a:r>
                <a:endParaRPr lang="en-US" b="1" dirty="0">
                  <a:latin typeface="Gill Sans MT"/>
                  <a:cs typeface="Gill Sans MT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018837" y="1468071"/>
            <a:ext cx="5611037" cy="4788475"/>
            <a:chOff x="5450839" y="1323367"/>
            <a:chExt cx="2786107" cy="2954120"/>
          </a:xfrm>
        </p:grpSpPr>
        <p:grpSp>
          <p:nvGrpSpPr>
            <p:cNvPr id="6" name="Group 5"/>
            <p:cNvGrpSpPr/>
            <p:nvPr/>
          </p:nvGrpSpPr>
          <p:grpSpPr>
            <a:xfrm>
              <a:off x="5450839" y="1323367"/>
              <a:ext cx="2786107" cy="2954120"/>
              <a:chOff x="5199155" y="1064361"/>
              <a:chExt cx="3449577" cy="365759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199155" y="1064361"/>
                <a:ext cx="3449577" cy="3657599"/>
                <a:chOff x="2639368" y="1874660"/>
                <a:chExt cx="3449577" cy="3657599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2639368" y="1874660"/>
                  <a:ext cx="3449577" cy="3657599"/>
                  <a:chOff x="2607419" y="1893642"/>
                  <a:chExt cx="3449577" cy="3657599"/>
                </a:xfrm>
              </p:grpSpPr>
              <p:sp>
                <p:nvSpPr>
                  <p:cNvPr id="18" name="Isosceles Triangle 17"/>
                  <p:cNvSpPr/>
                  <p:nvPr/>
                </p:nvSpPr>
                <p:spPr>
                  <a:xfrm>
                    <a:off x="2607419" y="1893642"/>
                    <a:ext cx="3449577" cy="3657599"/>
                  </a:xfrm>
                  <a:prstGeom prst="triangle">
                    <a:avLst>
                      <a:gd name="adj" fmla="val 50307"/>
                    </a:avLst>
                  </a:prstGeom>
                  <a:solidFill>
                    <a:srgbClr val="99CC00"/>
                  </a:solidFill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Isosceles Triangle 18"/>
                  <p:cNvSpPr/>
                  <p:nvPr/>
                </p:nvSpPr>
                <p:spPr>
                  <a:xfrm>
                    <a:off x="3145247" y="1981794"/>
                    <a:ext cx="2382650" cy="2507440"/>
                  </a:xfrm>
                  <a:prstGeom prst="triangle">
                    <a:avLst>
                      <a:gd name="adj" fmla="val 49598"/>
                    </a:avLst>
                  </a:prstGeom>
                  <a:solidFill>
                    <a:srgbClr val="EEE29F"/>
                  </a:solidFill>
                  <a:ln w="38100">
                    <a:noFill/>
                    <a:prstDash val="sysDash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Isosceles Triangle 19"/>
                  <p:cNvSpPr/>
                  <p:nvPr/>
                </p:nvSpPr>
                <p:spPr>
                  <a:xfrm>
                    <a:off x="3646045" y="1936968"/>
                    <a:ext cx="1366883" cy="1457749"/>
                  </a:xfrm>
                  <a:prstGeom prst="triangle">
                    <a:avLst>
                      <a:gd name="adj" fmla="val 51405"/>
                    </a:avLst>
                  </a:prstGeom>
                  <a:solidFill>
                    <a:srgbClr val="A41034"/>
                  </a:solidFill>
                  <a:ln w="38100"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" name="Straight Connector 16"/>
                <p:cNvCxnSpPr>
                  <a:endCxn id="19" idx="4"/>
                </p:cNvCxnSpPr>
                <p:nvPr/>
              </p:nvCxnSpPr>
              <p:spPr>
                <a:xfrm>
                  <a:off x="3164151" y="4470252"/>
                  <a:ext cx="2395695" cy="0"/>
                </a:xfrm>
                <a:prstGeom prst="line">
                  <a:avLst/>
                </a:prstGeom>
                <a:ln w="38100"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>
                <a:endCxn id="20" idx="4"/>
              </p:cNvCxnSpPr>
              <p:nvPr/>
            </p:nvCxnSpPr>
            <p:spPr>
              <a:xfrm flipV="1">
                <a:off x="6237781" y="2565436"/>
                <a:ext cx="1366883" cy="17220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6098426" y="1968784"/>
              <a:ext cx="1548531" cy="2083671"/>
              <a:chOff x="6098426" y="1968784"/>
              <a:chExt cx="1548531" cy="208367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118746" y="3650554"/>
                <a:ext cx="1528211" cy="401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sz="2000" b="1" dirty="0">
                    <a:latin typeface="Gill Sans MT"/>
                    <a:cs typeface="Gill Sans MT"/>
                  </a:rPr>
                  <a:t>Socio-emotional 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>
                    <a:latin typeface="Gill Sans MT"/>
                    <a:cs typeface="Gill Sans MT"/>
                  </a:rPr>
                  <a:t>21</a:t>
                </a:r>
                <a:r>
                  <a:rPr lang="en-US" sz="2000" b="1" baseline="30000" dirty="0">
                    <a:latin typeface="Gill Sans MT"/>
                    <a:cs typeface="Gill Sans MT"/>
                  </a:rPr>
                  <a:t>st</a:t>
                </a:r>
                <a:r>
                  <a:rPr lang="en-US" sz="2000" b="1" dirty="0">
                    <a:latin typeface="Gill Sans MT"/>
                    <a:cs typeface="Gill Sans MT"/>
                  </a:rPr>
                  <a:t> Century Skills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098426" y="2735566"/>
                <a:ext cx="1528211" cy="401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>
                    <a:latin typeface="Gill Sans MT"/>
                    <a:cs typeface="Gill Sans MT"/>
                  </a:rPr>
                  <a:t>Resilience in Face of Adversity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547397" y="1968784"/>
                <a:ext cx="616521" cy="367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latin typeface="Gill Sans MT"/>
                    <a:cs typeface="Gill Sans MT"/>
                  </a:rPr>
                  <a:t>Mental </a:t>
                </a:r>
                <a:r>
                  <a:rPr lang="en-US" b="1" dirty="0" smtClean="0">
                    <a:latin typeface="Gill Sans MT"/>
                    <a:cs typeface="Gill Sans MT"/>
                  </a:rPr>
                  <a:t>Health</a:t>
                </a:r>
                <a:endParaRPr lang="en-US" b="1" dirty="0">
                  <a:latin typeface="Gill Sans MT"/>
                  <a:cs typeface="Gill Sans M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4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43" y="155738"/>
            <a:ext cx="7949759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Socio-Emotional Development and Engagement and Attendance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29592" y="1767991"/>
            <a:ext cx="4596926" cy="3761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69875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ja-JP" sz="2000" dirty="0" smtClean="0">
                <a:latin typeface="Gill Sans MT"/>
                <a:cs typeface="Gill Sans MT"/>
              </a:rPr>
              <a:t>Academic achievement, school attendance and student engagement are tied to socio-emotional skills.</a:t>
            </a:r>
          </a:p>
          <a:p>
            <a:pPr marL="287338" indent="-269875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000" dirty="0" smtClean="0">
                <a:latin typeface="Gill Sans MT"/>
                <a:cs typeface="Gill Sans MT"/>
              </a:rPr>
              <a:t>Positive relationships between adults and peers increase resilience and academic perseverance.</a:t>
            </a:r>
            <a:endParaRPr lang="en-US" altLang="ja-JP" sz="2000" dirty="0" smtClean="0">
              <a:latin typeface="Gill Sans MT"/>
              <a:cs typeface="Gill Sans MT"/>
            </a:endParaRPr>
          </a:p>
          <a:p>
            <a:pPr marL="287338" indent="-269875">
              <a:lnSpc>
                <a:spcPct val="13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000" dirty="0" smtClean="0">
                <a:latin typeface="Gill Sans MT"/>
                <a:cs typeface="Gill Sans MT"/>
              </a:rPr>
              <a:t>Recognition of developmental strengths is as important as recognition of challenges.  </a:t>
            </a:r>
          </a:p>
          <a:p>
            <a:pPr marL="287338" indent="-269875">
              <a:lnSpc>
                <a:spcPct val="80000"/>
              </a:lnSpc>
            </a:pPr>
            <a:endParaRPr lang="en-US" sz="2700" dirty="0">
              <a:latin typeface="Gill Sans MT"/>
              <a:cs typeface="Gill Sans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88F4-F484-744E-8AE6-4C26CE67FF26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MP9004278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0673"/>
            <a:ext cx="3912277" cy="336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7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248" y="122543"/>
            <a:ext cx="8385752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Clover and Powe</a:t>
            </a:r>
            <a:r>
              <a:rPr lang="en-US" sz="3200" dirty="0"/>
              <a:t>r</a:t>
            </a:r>
            <a:r>
              <a:rPr lang="en-US" sz="3200" dirty="0" smtClean="0"/>
              <a:t> Skills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88F4-F484-744E-8AE6-4C26CE67FF26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56588" y="1521245"/>
            <a:ext cx="4719756" cy="4754205"/>
            <a:chOff x="2643188" y="2338388"/>
            <a:chExt cx="3390900" cy="3373437"/>
          </a:xfrm>
        </p:grpSpPr>
        <p:pic>
          <p:nvPicPr>
            <p:cNvPr id="19" name="Picture 13" descr="redlea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88" y="2759075"/>
              <a:ext cx="1677987" cy="151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2" descr="red white outlin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767" y="2853159"/>
              <a:ext cx="1587880" cy="1504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1" descr="greenlea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075" y="4081463"/>
              <a:ext cx="1554163" cy="163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2" descr="bluelea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800" y="3841750"/>
              <a:ext cx="1665288" cy="151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4" descr="orangelea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738" y="2338388"/>
              <a:ext cx="1554162" cy="162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green white outline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988" y="3962400"/>
              <a:ext cx="1557337" cy="162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0" descr="blue white outline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475" y="3781425"/>
              <a:ext cx="1616075" cy="148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1" descr="orange white outline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825" y="2459038"/>
              <a:ext cx="1525588" cy="157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Picture 22" descr="red white outline"/>
            <p:cNvSpPr>
              <a:spLocks noChangeAspect="1" noChangeArrowheads="1"/>
            </p:cNvSpPr>
            <p:nvPr/>
          </p:nvSpPr>
          <p:spPr bwMode="auto">
            <a:xfrm>
              <a:off x="2767013" y="2819400"/>
              <a:ext cx="1644650" cy="153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Gill Sans MT"/>
                <a:cs typeface="Gill Sans MT"/>
              </a:endParaRPr>
            </a:p>
          </p:txBody>
        </p:sp>
        <p:pic>
          <p:nvPicPr>
            <p:cNvPr id="28" name="Picture 17" descr="clover white outline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472" y="2640753"/>
              <a:ext cx="2898775" cy="277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13" y="4669345"/>
            <a:ext cx="1241651" cy="196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pic>
        <p:nvPicPr>
          <p:cNvPr id="16" name="Picture 15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4" y="2294023"/>
            <a:ext cx="1486018" cy="13631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</p:pic>
      <p:pic>
        <p:nvPicPr>
          <p:cNvPr id="17" name="Picture 16" descr="rbrb_2750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63" y="1986235"/>
            <a:ext cx="1448810" cy="1670924"/>
          </a:xfrm>
          <a:prstGeom prst="rect">
            <a:avLst/>
          </a:prstGeom>
        </p:spPr>
      </p:pic>
      <p:pic>
        <p:nvPicPr>
          <p:cNvPr id="18" name="Picture 14" descr="image8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64209" y="4704813"/>
            <a:ext cx="1308864" cy="15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32027" y="1251139"/>
            <a:ext cx="2455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/>
                <a:cs typeface="Gill Sans MT"/>
              </a:rPr>
              <a:t> </a:t>
            </a:r>
            <a:endParaRPr lang="en-US" dirty="0" smtClean="0">
              <a:latin typeface="Gill Sans MT"/>
              <a:cs typeface="Gill Sans MT"/>
            </a:endParaRPr>
          </a:p>
          <a:p>
            <a:pPr algn="ctr"/>
            <a:r>
              <a:rPr lang="en-US" sz="1600" dirty="0" smtClean="0">
                <a:latin typeface="Gill Sans MT"/>
                <a:cs typeface="Gill Sans MT"/>
              </a:rPr>
              <a:t>Leadership and Perseverance</a:t>
            </a:r>
            <a:endParaRPr lang="en-US" sz="1600" dirty="0">
              <a:latin typeface="Gill Sans MT"/>
              <a:cs typeface="Gill Sans M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32851" y="1331817"/>
            <a:ext cx="19539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/>
                <a:cs typeface="Gill Sans MT"/>
              </a:rPr>
              <a:t> </a:t>
            </a:r>
            <a:r>
              <a:rPr lang="en-US" sz="1600" dirty="0" smtClean="0">
                <a:latin typeface="Gill Sans MT"/>
                <a:cs typeface="Gill Sans MT"/>
              </a:rPr>
              <a:t>Cooperation and Empathy</a:t>
            </a:r>
            <a:endParaRPr lang="en-US" sz="1600" dirty="0">
              <a:latin typeface="Gill Sans MT"/>
              <a:cs typeface="Gill Sans M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6344" y="4042981"/>
            <a:ext cx="20446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/>
                <a:cs typeface="Gill Sans MT"/>
              </a:rPr>
              <a:t> </a:t>
            </a:r>
            <a:r>
              <a:rPr lang="en-US" sz="1600" dirty="0" smtClean="0">
                <a:latin typeface="Gill Sans MT"/>
                <a:cs typeface="Gill Sans MT"/>
              </a:rPr>
              <a:t>Critical thinking and</a:t>
            </a:r>
          </a:p>
          <a:p>
            <a:pPr algn="ctr"/>
            <a:r>
              <a:rPr lang="en-US" sz="1600" dirty="0" smtClean="0">
                <a:latin typeface="Gill Sans MT"/>
                <a:cs typeface="Gill Sans MT"/>
              </a:rPr>
              <a:t>Self-awareness</a:t>
            </a:r>
            <a:endParaRPr lang="en-US" sz="1600" dirty="0">
              <a:latin typeface="Gill Sans MT"/>
              <a:cs typeface="Gill Sans M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614" y="3982332"/>
            <a:ext cx="20446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/>
                <a:cs typeface="Gill Sans MT"/>
              </a:rPr>
              <a:t> </a:t>
            </a:r>
            <a:r>
              <a:rPr lang="en-US" sz="1600" dirty="0" smtClean="0">
                <a:latin typeface="Gill Sans MT"/>
                <a:cs typeface="Gill Sans MT"/>
              </a:rPr>
              <a:t>Self-management and Emotion control</a:t>
            </a:r>
            <a:endParaRPr lang="en-US" sz="160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9793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71488" y="3722047"/>
            <a:ext cx="4397821" cy="2585091"/>
            <a:chOff x="471488" y="3722047"/>
            <a:chExt cx="4397821" cy="2585091"/>
          </a:xfrm>
        </p:grpSpPr>
        <p:grpSp>
          <p:nvGrpSpPr>
            <p:cNvPr id="7" name="Group 6"/>
            <p:cNvGrpSpPr/>
            <p:nvPr/>
          </p:nvGrpSpPr>
          <p:grpSpPr>
            <a:xfrm>
              <a:off x="471488" y="4955846"/>
              <a:ext cx="2643370" cy="1351292"/>
              <a:chOff x="471488" y="4955846"/>
              <a:chExt cx="2643370" cy="1351292"/>
            </a:xfrm>
          </p:grpSpPr>
          <p:pic>
            <p:nvPicPr>
              <p:cNvPr id="48152" name="Picture 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6625" y="4955846"/>
                <a:ext cx="908233" cy="1238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36" name="Rectangle 5"/>
              <p:cNvSpPr>
                <a:spLocks/>
              </p:cNvSpPr>
              <p:nvPr/>
            </p:nvSpPr>
            <p:spPr bwMode="auto">
              <a:xfrm>
                <a:off x="471488" y="5108575"/>
                <a:ext cx="1601787" cy="1198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4647" tIns="44647" rIns="111183" bIns="44647">
                <a:spAutoFit/>
              </a:bodyPr>
              <a:lstStyle/>
              <a:p>
                <a:pPr marL="20638" algn="r"/>
                <a:endParaRPr lang="en-US" sz="2400" dirty="0">
                  <a:latin typeface="Gill Sans" charset="0"/>
                  <a:cs typeface="Gill Sans" charset="0"/>
                  <a:sym typeface="Gill Sans" charset="0"/>
                </a:endParaRPr>
              </a:p>
              <a:p>
                <a:pPr marL="20638" algn="r"/>
                <a:r>
                  <a:rPr lang="en-US" sz="2400" dirty="0">
                    <a:latin typeface="Gill Sans" charset="0"/>
                    <a:cs typeface="Gill Sans" charset="0"/>
                    <a:sym typeface="Gill Sans" charset="0"/>
                  </a:rPr>
                  <a:t>Pre-School</a:t>
                </a:r>
              </a:p>
              <a:p>
                <a:pPr marL="20638" algn="r"/>
                <a:r>
                  <a:rPr lang="en-US" sz="2400" dirty="0">
                    <a:latin typeface="Gill Sans" charset="0"/>
                    <a:cs typeface="Gill Sans" charset="0"/>
                    <a:sym typeface="Gill Sans" charset="0"/>
                  </a:rPr>
                  <a:t>0-5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297238" y="3722047"/>
              <a:ext cx="1572071" cy="1624653"/>
              <a:chOff x="3297238" y="3722047"/>
              <a:chExt cx="1572071" cy="1624653"/>
            </a:xfrm>
          </p:grpSpPr>
          <p:pic>
            <p:nvPicPr>
              <p:cNvPr id="32" name="Picture 19" descr="green white outlin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1728" y="3722047"/>
                <a:ext cx="1557581" cy="1624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Box 19"/>
              <p:cNvSpPr txBox="1">
                <a:spLocks noChangeArrowheads="1"/>
              </p:cNvSpPr>
              <p:nvPr/>
            </p:nvSpPr>
            <p:spPr bwMode="auto">
              <a:xfrm>
                <a:off x="3297238" y="4287838"/>
                <a:ext cx="15716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latin typeface="Gill Sans" charset="0"/>
                    <a:cs typeface="Gill Sans" charset="0"/>
                  </a:rPr>
                  <a:t>Active </a:t>
                </a:r>
              </a:p>
              <a:p>
                <a:pPr algn="ctr" eaLnBrk="1" hangingPunct="1"/>
                <a:r>
                  <a:rPr lang="en-US" sz="1400" b="1" dirty="0">
                    <a:latin typeface="Gill Sans" charset="0"/>
                    <a:cs typeface="Gill Sans" charset="0"/>
                  </a:rPr>
                  <a:t>Engagement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228600" y="1830388"/>
            <a:ext cx="4877049" cy="2286538"/>
            <a:chOff x="-228600" y="1830388"/>
            <a:chExt cx="4877049" cy="2286538"/>
          </a:xfrm>
        </p:grpSpPr>
        <p:grpSp>
          <p:nvGrpSpPr>
            <p:cNvPr id="48140" name="Group 15"/>
            <p:cNvGrpSpPr>
              <a:grpSpLocks/>
            </p:cNvGrpSpPr>
            <p:nvPr/>
          </p:nvGrpSpPr>
          <p:grpSpPr bwMode="auto">
            <a:xfrm>
              <a:off x="-228600" y="1830388"/>
              <a:ext cx="3581400" cy="1830273"/>
              <a:chOff x="-2056810" y="1830586"/>
              <a:chExt cx="3581554" cy="1830586"/>
            </a:xfrm>
          </p:grpSpPr>
          <p:pic>
            <p:nvPicPr>
              <p:cNvPr id="48142" name="Picture 1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414" y="1830586"/>
                <a:ext cx="1069330" cy="1830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43" name="Rectangle 4"/>
              <p:cNvSpPr>
                <a:spLocks/>
              </p:cNvSpPr>
              <p:nvPr/>
            </p:nvSpPr>
            <p:spPr bwMode="auto">
              <a:xfrm>
                <a:off x="-2056810" y="1830586"/>
                <a:ext cx="2669975" cy="839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4647" tIns="44647" rIns="111183" bIns="44647"/>
              <a:lstStyle/>
              <a:p>
                <a:pPr marL="20638" algn="r"/>
                <a:endParaRPr lang="en-US" sz="2400" i="1" dirty="0">
                  <a:latin typeface="Gill Sans" charset="0"/>
                  <a:cs typeface="Gill Sans" charset="0"/>
                  <a:sym typeface="Gill Sans" charset="0"/>
                </a:endParaRPr>
              </a:p>
              <a:p>
                <a:pPr marL="20638" algn="r"/>
                <a:r>
                  <a:rPr lang="en-US" sz="2400" dirty="0">
                    <a:latin typeface="Gill Sans" charset="0"/>
                    <a:cs typeface="Gill Sans" charset="0"/>
                    <a:sym typeface="Gill Sans" charset="0"/>
                  </a:rPr>
                  <a:t>Middle Childhood</a:t>
                </a:r>
              </a:p>
              <a:p>
                <a:pPr marL="20638" algn="r"/>
                <a:r>
                  <a:rPr lang="en-US" sz="2400" dirty="0">
                    <a:latin typeface="Gill Sans" charset="0"/>
                    <a:cs typeface="Gill Sans" charset="0"/>
                    <a:sym typeface="Gill Sans" charset="0"/>
                  </a:rPr>
                  <a:t>6-10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973388" y="2578771"/>
              <a:ext cx="1675061" cy="1538155"/>
              <a:chOff x="2973388" y="2578771"/>
              <a:chExt cx="1675061" cy="1538155"/>
            </a:xfrm>
          </p:grpSpPr>
          <p:pic>
            <p:nvPicPr>
              <p:cNvPr id="35" name="Picture 22" descr="red white outlin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3550" y="2578771"/>
                <a:ext cx="1644899" cy="1538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Box 20"/>
              <p:cNvSpPr txBox="1">
                <a:spLocks noChangeArrowheads="1"/>
              </p:cNvSpPr>
              <p:nvPr/>
            </p:nvSpPr>
            <p:spPr bwMode="auto">
              <a:xfrm>
                <a:off x="2973388" y="3205163"/>
                <a:ext cx="1570037" cy="306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latin typeface="Gill Sans" charset="0"/>
                    <a:cs typeface="Gill Sans" charset="0"/>
                  </a:rPr>
                  <a:t>Assertiveness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229100" y="1830388"/>
            <a:ext cx="4734531" cy="1964367"/>
            <a:chOff x="4229100" y="1830388"/>
            <a:chExt cx="4734531" cy="1964367"/>
          </a:xfrm>
        </p:grpSpPr>
        <p:grpSp>
          <p:nvGrpSpPr>
            <p:cNvPr id="48144" name="Group 22"/>
            <p:cNvGrpSpPr>
              <a:grpSpLocks/>
            </p:cNvGrpSpPr>
            <p:nvPr/>
          </p:nvGrpSpPr>
          <p:grpSpPr bwMode="auto">
            <a:xfrm>
              <a:off x="5709308" y="1830388"/>
              <a:ext cx="3254323" cy="1357899"/>
              <a:chOff x="5661317" y="1830661"/>
              <a:chExt cx="3253833" cy="1357313"/>
            </a:xfrm>
          </p:grpSpPr>
          <p:pic>
            <p:nvPicPr>
              <p:cNvPr id="48146" name="Picture 10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1317" y="1830661"/>
                <a:ext cx="1626787" cy="1357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47" name="Rectangle 6"/>
              <p:cNvSpPr>
                <a:spLocks/>
              </p:cNvSpPr>
              <p:nvPr/>
            </p:nvSpPr>
            <p:spPr bwMode="auto">
              <a:xfrm>
                <a:off x="7129481" y="1929791"/>
                <a:ext cx="1785669" cy="1197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4647" tIns="44647" rIns="111183" bIns="44647">
                <a:spAutoFit/>
              </a:bodyPr>
              <a:lstStyle/>
              <a:p>
                <a:pPr marL="20638"/>
                <a:r>
                  <a:rPr lang="en-US" sz="2400" dirty="0">
                    <a:latin typeface="Gill Sans" charset="0"/>
                    <a:cs typeface="Gill Sans" charset="0"/>
                    <a:sym typeface="Gill Sans" charset="0"/>
                  </a:rPr>
                  <a:t>Early Adolescence</a:t>
                </a:r>
              </a:p>
              <a:p>
                <a:pPr marL="20638"/>
                <a:r>
                  <a:rPr lang="en-US" sz="2400" dirty="0">
                    <a:latin typeface="Gill Sans" charset="0"/>
                    <a:cs typeface="Gill Sans" charset="0"/>
                    <a:sym typeface="Gill Sans" charset="0"/>
                  </a:rPr>
                  <a:t>11-15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4229100" y="2217738"/>
              <a:ext cx="1592993" cy="1577017"/>
              <a:chOff x="4229100" y="2217738"/>
              <a:chExt cx="1592993" cy="1577017"/>
            </a:xfrm>
          </p:grpSpPr>
          <p:pic>
            <p:nvPicPr>
              <p:cNvPr id="34" name="Picture 21" descr="orange white outline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7897" y="2217738"/>
                <a:ext cx="1524196" cy="1577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Box 21"/>
              <p:cNvSpPr txBox="1">
                <a:spLocks noChangeArrowheads="1"/>
              </p:cNvSpPr>
              <p:nvPr/>
            </p:nvSpPr>
            <p:spPr bwMode="auto">
              <a:xfrm>
                <a:off x="4229100" y="2790825"/>
                <a:ext cx="15716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latin typeface="Gill Sans" charset="0"/>
                    <a:cs typeface="Gill Sans" charset="0"/>
                  </a:rPr>
                  <a:t>Belonging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544439" y="3541529"/>
            <a:ext cx="4207449" cy="2257609"/>
            <a:chOff x="4544439" y="3541529"/>
            <a:chExt cx="4207449" cy="2257609"/>
          </a:xfrm>
        </p:grpSpPr>
        <p:grpSp>
          <p:nvGrpSpPr>
            <p:cNvPr id="48148" name="Group 23"/>
            <p:cNvGrpSpPr>
              <a:grpSpLocks/>
            </p:cNvGrpSpPr>
            <p:nvPr/>
          </p:nvGrpSpPr>
          <p:grpSpPr bwMode="auto">
            <a:xfrm>
              <a:off x="5867551" y="4267184"/>
              <a:ext cx="2884337" cy="1531954"/>
              <a:chOff x="5795490" y="4039117"/>
              <a:chExt cx="2884098" cy="1532558"/>
            </a:xfrm>
          </p:grpSpPr>
          <p:pic>
            <p:nvPicPr>
              <p:cNvPr id="48150" name="Picture 8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5490" y="4039117"/>
                <a:ext cx="1017983" cy="1532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151" name="Rectangle 9"/>
              <p:cNvSpPr>
                <a:spLocks/>
              </p:cNvSpPr>
              <p:nvPr/>
            </p:nvSpPr>
            <p:spPr bwMode="auto">
              <a:xfrm>
                <a:off x="6938522" y="4267801"/>
                <a:ext cx="1741066" cy="1198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4647" tIns="44647" rIns="111183" bIns="44647">
                <a:spAutoFit/>
              </a:bodyPr>
              <a:lstStyle/>
              <a:p>
                <a:pPr marL="20638"/>
                <a:r>
                  <a:rPr lang="en-US" sz="2400">
                    <a:latin typeface="Gill Sans" charset="0"/>
                    <a:cs typeface="Gill Sans" charset="0"/>
                    <a:sym typeface="Gill Sans" charset="0"/>
                  </a:rPr>
                  <a:t>Full </a:t>
                </a:r>
              </a:p>
              <a:p>
                <a:pPr marL="20638"/>
                <a:r>
                  <a:rPr lang="en-US" sz="2400">
                    <a:latin typeface="Gill Sans" charset="0"/>
                    <a:cs typeface="Gill Sans" charset="0"/>
                    <a:sym typeface="Gill Sans" charset="0"/>
                  </a:rPr>
                  <a:t>Adolescence</a:t>
                </a:r>
              </a:p>
              <a:p>
                <a:pPr marL="20638"/>
                <a:r>
                  <a:rPr lang="en-US" sz="2400">
                    <a:latin typeface="Gill Sans" charset="0"/>
                    <a:cs typeface="Gill Sans" charset="0"/>
                    <a:sym typeface="Gill Sans" charset="0"/>
                  </a:rPr>
                  <a:t>16+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544439" y="3541529"/>
              <a:ext cx="1621411" cy="1489265"/>
              <a:chOff x="4544439" y="3541529"/>
              <a:chExt cx="1621411" cy="1489265"/>
            </a:xfrm>
          </p:grpSpPr>
          <p:pic>
            <p:nvPicPr>
              <p:cNvPr id="33" name="Picture 20" descr="blue white outline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439" y="3541529"/>
                <a:ext cx="1616649" cy="1489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TextBox 22"/>
              <p:cNvSpPr txBox="1">
                <a:spLocks noChangeArrowheads="1"/>
              </p:cNvSpPr>
              <p:nvPr/>
            </p:nvSpPr>
            <p:spPr bwMode="auto">
              <a:xfrm>
                <a:off x="4594225" y="4030663"/>
                <a:ext cx="15716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latin typeface="Gill Sans" charset="0"/>
                    <a:cs typeface="Gill Sans" charset="0"/>
                  </a:rPr>
                  <a:t>Reflection</a:t>
                </a:r>
              </a:p>
            </p:txBody>
          </p:sp>
        </p:grp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Key Times for </a:t>
            </a:r>
            <a:r>
              <a:rPr lang="ja-JP" altLang="en-US" sz="4000" dirty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“</a:t>
            </a:r>
            <a:r>
              <a:rPr lang="en-US" sz="4000" dirty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Specialization</a:t>
            </a:r>
            <a:r>
              <a:rPr lang="ja-JP" altLang="en-US" sz="4000" dirty="0"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38357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5738"/>
            <a:ext cx="8229600" cy="967363"/>
          </a:xfrm>
        </p:spPr>
        <p:txBody>
          <a:bodyPr>
            <a:noAutofit/>
          </a:bodyPr>
          <a:lstStyle/>
          <a:p>
            <a:r>
              <a:rPr lang="en-US" sz="2800" dirty="0" smtClean="0"/>
              <a:t>Knowing Every </a:t>
            </a:r>
            <a:r>
              <a:rPr lang="en-US" sz="2800" dirty="0"/>
              <a:t>Classroom:</a:t>
            </a:r>
            <a:br>
              <a:rPr lang="en-US" sz="2800" dirty="0"/>
            </a:br>
            <a:r>
              <a:rPr lang="en-US" sz="2800" dirty="0"/>
              <a:t>Identifying the Strengths and Challenges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083" y="1482813"/>
            <a:ext cx="2046075" cy="1166843"/>
            <a:chOff x="146965" y="529830"/>
            <a:chExt cx="1713286" cy="977059"/>
          </a:xfrm>
        </p:grpSpPr>
        <p:sp>
          <p:nvSpPr>
            <p:cNvPr id="5" name="Rounded Rectangle 4"/>
            <p:cNvSpPr/>
            <p:nvPr/>
          </p:nvSpPr>
          <p:spPr>
            <a:xfrm>
              <a:off x="146965" y="529830"/>
              <a:ext cx="1713286" cy="977059"/>
            </a:xfrm>
            <a:prstGeom prst="roundRect">
              <a:avLst/>
            </a:prstGeom>
            <a:solidFill>
              <a:srgbClr val="CE614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94661" y="537885"/>
              <a:ext cx="1617894" cy="881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kern="1200" dirty="0" smtClean="0">
                  <a:latin typeface="Gill Sans MT"/>
                  <a:cs typeface="Gill Sans MT"/>
                </a:rPr>
                <a:t>Assessment: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000" kern="1200" dirty="0" smtClean="0">
                  <a:latin typeface="Gill Sans MT"/>
                  <a:cs typeface="Gill Sans MT"/>
                </a:rPr>
                <a:t>Classroom</a:t>
              </a:r>
              <a:endParaRPr lang="en-US" sz="2000" kern="12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88F4-F484-744E-8AE6-4C26CE67FF26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90438" y="1588659"/>
            <a:ext cx="5419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ill Sans MT"/>
                <a:cs typeface="Gill Sans MT"/>
              </a:rPr>
              <a:t>HSA Classroom Dashboard</a:t>
            </a:r>
            <a:endParaRPr lang="en-US" sz="1600" b="1" dirty="0">
              <a:latin typeface="Gill Sans MT"/>
              <a:cs typeface="Gill Sans MT"/>
            </a:endParaRPr>
          </a:p>
        </p:txBody>
      </p:sp>
      <p:pic>
        <p:nvPicPr>
          <p:cNvPr id="7" name="Picture 6" descr="Screen Shot 2014-09-26 at 10.27.06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"/>
          <a:stretch/>
        </p:blipFill>
        <p:spPr>
          <a:xfrm>
            <a:off x="2322029" y="2066236"/>
            <a:ext cx="6724822" cy="339280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625447" y="2966390"/>
            <a:ext cx="8421404" cy="1137515"/>
            <a:chOff x="625447" y="2966390"/>
            <a:chExt cx="8421404" cy="1137515"/>
          </a:xfrm>
        </p:grpSpPr>
        <p:sp>
          <p:nvSpPr>
            <p:cNvPr id="8" name="Rectangle 7"/>
            <p:cNvSpPr/>
            <p:nvPr/>
          </p:nvSpPr>
          <p:spPr>
            <a:xfrm>
              <a:off x="2322029" y="2966390"/>
              <a:ext cx="6724822" cy="1137515"/>
            </a:xfrm>
            <a:prstGeom prst="rect">
              <a:avLst/>
            </a:prstGeom>
            <a:noFill/>
            <a:ln w="38100" cmpd="sng">
              <a:solidFill>
                <a:srgbClr val="A410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5447" y="3184368"/>
              <a:ext cx="1507711" cy="738664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Class B contains students with many challenges</a:t>
              </a:r>
              <a:endParaRPr lang="en-US" sz="1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5447" y="4095432"/>
            <a:ext cx="8421404" cy="1363606"/>
            <a:chOff x="625447" y="4095432"/>
            <a:chExt cx="8421404" cy="1363606"/>
          </a:xfrm>
        </p:grpSpPr>
        <p:sp>
          <p:nvSpPr>
            <p:cNvPr id="12" name="Rectangle 11"/>
            <p:cNvSpPr/>
            <p:nvPr/>
          </p:nvSpPr>
          <p:spPr>
            <a:xfrm>
              <a:off x="2322029" y="4095432"/>
              <a:ext cx="6724822" cy="1363606"/>
            </a:xfrm>
            <a:prstGeom prst="rect">
              <a:avLst/>
            </a:prstGeom>
            <a:noFill/>
            <a:ln w="38100" cmpd="sng">
              <a:solidFill>
                <a:srgbClr val="A410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5447" y="4369792"/>
              <a:ext cx="1507711" cy="738664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Class C contains students with many strengths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6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88F4-F484-744E-8AE6-4C26CE67FF26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51886" y="1416996"/>
            <a:ext cx="8742556" cy="5059201"/>
            <a:chOff x="7222" y="884822"/>
            <a:chExt cx="2158775" cy="1295265"/>
          </a:xfrm>
          <a:solidFill>
            <a:srgbClr val="EEE29F"/>
          </a:solidFill>
        </p:grpSpPr>
        <p:sp>
          <p:nvSpPr>
            <p:cNvPr id="9" name="Rounded Rectangle 8"/>
            <p:cNvSpPr/>
            <p:nvPr/>
          </p:nvSpPr>
          <p:spPr>
            <a:xfrm>
              <a:off x="7222" y="884822"/>
              <a:ext cx="2158775" cy="129526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5159" y="922759"/>
              <a:ext cx="2082901" cy="12193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1800" kern="1200" dirty="0">
                <a:latin typeface="Gill Sans MT"/>
                <a:cs typeface="Gill Sans MT"/>
              </a:endParaRPr>
            </a:p>
          </p:txBody>
        </p:sp>
      </p:grpSp>
      <p:pic>
        <p:nvPicPr>
          <p:cNvPr id="11" name="Picture 10" descr="Screen Shot 2014-08-21 at 2.0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33" y="2163692"/>
            <a:ext cx="4629934" cy="2867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ProfileSam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2" y="2120247"/>
            <a:ext cx="3589435" cy="29114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843659" y="1548139"/>
            <a:ext cx="54190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/>
                <a:cs typeface="Gill Sans MT"/>
              </a:rPr>
              <a:t> </a:t>
            </a:r>
            <a:endParaRPr lang="en-US" dirty="0" smtClean="0">
              <a:latin typeface="Gill Sans MT"/>
              <a:cs typeface="Gill Sans MT"/>
            </a:endParaRPr>
          </a:p>
          <a:p>
            <a:pPr algn="ctr"/>
            <a:r>
              <a:rPr lang="en-US" sz="1600" b="1" dirty="0" smtClean="0">
                <a:latin typeface="Gill Sans MT"/>
                <a:cs typeface="Gill Sans MT"/>
              </a:rPr>
              <a:t>HSA Classroom Dashboards</a:t>
            </a:r>
            <a:endParaRPr lang="en-US" sz="1600" b="1" dirty="0">
              <a:latin typeface="Gill Sans MT"/>
              <a:cs typeface="Gill Sans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886" y="1504694"/>
            <a:ext cx="39846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MT"/>
                <a:cs typeface="Gill Sans MT"/>
              </a:rPr>
              <a:t> </a:t>
            </a:r>
            <a:endParaRPr lang="en-US" dirty="0" smtClean="0">
              <a:latin typeface="Gill Sans MT"/>
              <a:cs typeface="Gill Sans MT"/>
            </a:endParaRPr>
          </a:p>
          <a:p>
            <a:pPr algn="ctr"/>
            <a:r>
              <a:rPr lang="en-US" sz="1600" b="1" dirty="0" smtClean="0">
                <a:latin typeface="Gill Sans MT"/>
                <a:cs typeface="Gill Sans MT"/>
              </a:rPr>
              <a:t>Fall 2015 HSAs</a:t>
            </a:r>
            <a:endParaRPr lang="en-US" sz="1600" b="1" dirty="0">
              <a:latin typeface="Gill Sans MT"/>
              <a:cs typeface="Gill Sans M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7" y="2174188"/>
            <a:ext cx="4635195" cy="28712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880299" y="5069701"/>
            <a:ext cx="7818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"/>
                <a:cs typeface="Gill Sans"/>
              </a:rPr>
              <a:t>Emotion Control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1065" y="5045404"/>
            <a:ext cx="10092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Gill Sans"/>
                <a:cs typeface="Gill Sans"/>
              </a:rPr>
              <a:t>Hyperactivity/Inattention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14400" y="155738"/>
            <a:ext cx="8229600" cy="967363"/>
          </a:xfrm>
        </p:spPr>
        <p:txBody>
          <a:bodyPr>
            <a:normAutofit/>
          </a:bodyPr>
          <a:lstStyle/>
          <a:p>
            <a:r>
              <a:rPr lang="en-US" sz="3200" dirty="0"/>
              <a:t>From Assessment to Intervention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917684" y="5438513"/>
            <a:ext cx="3306009" cy="1037684"/>
            <a:chOff x="6328646" y="5510374"/>
            <a:chExt cx="3306009" cy="1037684"/>
          </a:xfrm>
        </p:grpSpPr>
        <p:sp>
          <p:nvSpPr>
            <p:cNvPr id="19" name="Rounded Rectangle 18"/>
            <p:cNvSpPr/>
            <p:nvPr/>
          </p:nvSpPr>
          <p:spPr>
            <a:xfrm>
              <a:off x="6328646" y="5740227"/>
              <a:ext cx="3306009" cy="587791"/>
            </a:xfrm>
            <a:prstGeom prst="roundRect">
              <a:avLst>
                <a:gd name="adj" fmla="val 10000"/>
              </a:avLst>
            </a:prstGeom>
            <a:solidFill>
              <a:srgbClr val="66006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6778947" y="5510374"/>
              <a:ext cx="2215715" cy="1037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Gill Sans"/>
                  <a:cs typeface="Gill Sans"/>
                </a:rPr>
                <a:t>Intervention Generator</a:t>
              </a:r>
              <a:endParaRPr lang="en-US" sz="1800" kern="1200" dirty="0">
                <a:latin typeface="Gill Sans"/>
                <a:cs typeface="Gill San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17684" y="5438513"/>
            <a:ext cx="3306009" cy="1037684"/>
            <a:chOff x="4755859" y="922759"/>
            <a:chExt cx="8176982" cy="1219391"/>
          </a:xfrm>
        </p:grpSpPr>
        <p:sp>
          <p:nvSpPr>
            <p:cNvPr id="6" name="Rounded Rectangle 5"/>
            <p:cNvSpPr/>
            <p:nvPr/>
          </p:nvSpPr>
          <p:spPr>
            <a:xfrm>
              <a:off x="4755859" y="1193349"/>
              <a:ext cx="8176982" cy="690718"/>
            </a:xfrm>
            <a:prstGeom prst="roundRect">
              <a:avLst>
                <a:gd name="adj" fmla="val 10000"/>
              </a:avLst>
            </a:prstGeom>
            <a:solidFill>
              <a:srgbClr val="657A3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908024" y="922759"/>
              <a:ext cx="5480282" cy="1219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Gill Sans"/>
                  <a:cs typeface="Gill Sans"/>
                </a:rPr>
                <a:t>Intervention Generator</a:t>
              </a:r>
              <a:endParaRPr lang="en-US" sz="1800" kern="1200" dirty="0"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1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88F4-F484-744E-8AE6-4C26CE67FF26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2643" y="1374612"/>
            <a:ext cx="2584145" cy="1257328"/>
            <a:chOff x="6051793" y="884822"/>
            <a:chExt cx="2158775" cy="1295265"/>
          </a:xfrm>
        </p:grpSpPr>
        <p:sp>
          <p:nvSpPr>
            <p:cNvPr id="6" name="Rounded Rectangle 5"/>
            <p:cNvSpPr/>
            <p:nvPr/>
          </p:nvSpPr>
          <p:spPr>
            <a:xfrm>
              <a:off x="6051793" y="884822"/>
              <a:ext cx="2158775" cy="1295265"/>
            </a:xfrm>
            <a:prstGeom prst="roundRect">
              <a:avLst>
                <a:gd name="adj" fmla="val 10000"/>
              </a:avLst>
            </a:prstGeom>
            <a:solidFill>
              <a:srgbClr val="657A3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6089730" y="922759"/>
              <a:ext cx="2082901" cy="1219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156"/>
                </a:spcAft>
              </a:pPr>
              <a:r>
                <a:rPr lang="en-US" sz="2000" kern="1200" dirty="0" smtClean="0">
                  <a:latin typeface="Gill Sans"/>
                  <a:cs typeface="Gill Sans"/>
                </a:rPr>
                <a:t>From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156"/>
                </a:spcAft>
              </a:pPr>
              <a:r>
                <a:rPr lang="en-US" sz="2000" kern="1200" dirty="0" smtClean="0">
                  <a:latin typeface="Gill Sans"/>
                  <a:cs typeface="Gill Sans"/>
                </a:rPr>
                <a:t>Hyperactivity to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ts val="156"/>
                </a:spcAft>
              </a:pPr>
              <a:r>
                <a:rPr lang="en-US" sz="2000" kern="1200" dirty="0" smtClean="0">
                  <a:latin typeface="Gill Sans"/>
                  <a:cs typeface="Gill Sans"/>
                </a:rPr>
                <a:t>Active Engagement</a:t>
              </a:r>
              <a:endParaRPr lang="en-US" sz="2000" kern="1200" dirty="0">
                <a:latin typeface="Gill Sans"/>
                <a:cs typeface="Gill San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36347" y="1298738"/>
            <a:ext cx="6074133" cy="4827425"/>
            <a:chOff x="58408" y="884822"/>
            <a:chExt cx="2158775" cy="1295265"/>
          </a:xfrm>
          <a:solidFill>
            <a:srgbClr val="EEE29F"/>
          </a:solidFill>
        </p:grpSpPr>
        <p:sp>
          <p:nvSpPr>
            <p:cNvPr id="9" name="Rounded Rectangle 8"/>
            <p:cNvSpPr/>
            <p:nvPr/>
          </p:nvSpPr>
          <p:spPr>
            <a:xfrm>
              <a:off x="58408" y="884822"/>
              <a:ext cx="2158775" cy="129526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82702" y="1007375"/>
              <a:ext cx="1578004" cy="9494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Arial"/>
                <a:buChar char="•"/>
              </a:pPr>
              <a:r>
                <a:rPr lang="en-US" sz="2400" kern="1200" dirty="0" smtClean="0">
                  <a:solidFill>
                    <a:schemeClr val="tx1"/>
                  </a:solidFill>
                  <a:latin typeface="Gill Sans MT"/>
                  <a:cs typeface="Gill Sans MT"/>
                </a:rPr>
                <a:t>Walk and Talk</a:t>
              </a:r>
            </a:p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Arial"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  <a:latin typeface="Gill Sans MT"/>
                  <a:cs typeface="Gill Sans MT"/>
                </a:rPr>
                <a:t>Academic Learning with Physical </a:t>
              </a:r>
              <a:r>
                <a:rPr lang="en-US" sz="2400" dirty="0">
                  <a:solidFill>
                    <a:schemeClr val="tx1"/>
                  </a:solidFill>
                  <a:latin typeface="Gill Sans MT"/>
                  <a:cs typeface="Gill Sans MT"/>
                </a:rPr>
                <a:t>A</a:t>
              </a:r>
              <a:r>
                <a:rPr lang="en-US" sz="2400" dirty="0" smtClean="0">
                  <a:solidFill>
                    <a:schemeClr val="tx1"/>
                  </a:solidFill>
                  <a:latin typeface="Gill Sans MT"/>
                  <a:cs typeface="Gill Sans MT"/>
                </a:rPr>
                <a:t>ction</a:t>
              </a:r>
            </a:p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Arial"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  <a:latin typeface="Gill Sans MT"/>
                  <a:cs typeface="Gill Sans MT"/>
                </a:rPr>
                <a:t>Special Task in Classroom</a:t>
              </a:r>
            </a:p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Arial"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  <a:latin typeface="Gill Sans MT"/>
                  <a:cs typeface="Gill Sans MT"/>
                </a:rPr>
                <a:t>Recess, learning Management Skills </a:t>
              </a:r>
            </a:p>
            <a:p>
              <a:pPr marL="285750" lvl="0" indent="-28575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Font typeface="Arial"/>
                <a:buChar char="•"/>
              </a:pPr>
              <a:r>
                <a:rPr lang="en-US" sz="2400" dirty="0" smtClean="0">
                  <a:solidFill>
                    <a:schemeClr val="tx1"/>
                  </a:solidFill>
                  <a:latin typeface="Gill Sans MT"/>
                  <a:cs typeface="Gill Sans MT"/>
                </a:rPr>
                <a:t>Routines with Energizers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</a:pPr>
              <a:endParaRPr lang="en-US" sz="2400" dirty="0" smtClean="0">
                <a:solidFill>
                  <a:schemeClr val="tx1"/>
                </a:solidFill>
                <a:latin typeface="Gill Sans MT"/>
                <a:cs typeface="Gill Sans MT"/>
              </a:endParaRPr>
            </a:p>
          </p:txBody>
        </p:sp>
      </p:grpSp>
      <p:pic>
        <p:nvPicPr>
          <p:cNvPr id="12" name="Picture 11" descr="elie-reading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7" y="3068949"/>
            <a:ext cx="3620209" cy="222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7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 More Information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 smtClean="0">
              <a:latin typeface="Gill Sans MT"/>
              <a:cs typeface="Gill Sans MT"/>
            </a:endParaRPr>
          </a:p>
          <a:p>
            <a:pPr marL="0" indent="0" algn="ctr">
              <a:buNone/>
            </a:pPr>
            <a:endParaRPr lang="en-US" sz="2000" b="1" dirty="0">
              <a:latin typeface="Gill Sans MT"/>
              <a:cs typeface="Gill Sans MT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Gill Sans MT"/>
                <a:cs typeface="Gill Sans MT"/>
              </a:rPr>
              <a:t>Gil Noam</a:t>
            </a:r>
            <a:r>
              <a:rPr lang="en-US" sz="2000" dirty="0" smtClean="0">
                <a:latin typeface="Gill Sans MT"/>
                <a:cs typeface="Gill Sans MT"/>
              </a:rPr>
              <a:t>,  Ed.D. Ph.D. (</a:t>
            </a:r>
            <a:r>
              <a:rPr lang="en-US" sz="2000" dirty="0" err="1" smtClean="0">
                <a:latin typeface="Gill Sans MT"/>
                <a:cs typeface="Gill Sans MT"/>
              </a:rPr>
              <a:t>Habil</a:t>
            </a:r>
            <a:r>
              <a:rPr lang="en-US" sz="2000" dirty="0" smtClean="0">
                <a:latin typeface="Gill Sans MT"/>
                <a:cs typeface="Gill Sans MT"/>
              </a:rPr>
              <a:t>) </a:t>
            </a:r>
          </a:p>
          <a:p>
            <a:pPr marL="0" indent="0" algn="ctr">
              <a:buNone/>
            </a:pPr>
            <a:r>
              <a:rPr lang="en-US" sz="2000" dirty="0" smtClean="0">
                <a:latin typeface="Gill Sans MT"/>
                <a:cs typeface="Gill Sans MT"/>
              </a:rPr>
              <a:t>Director</a:t>
            </a:r>
          </a:p>
          <a:p>
            <a:pPr marL="0" indent="0" algn="ctr">
              <a:buNone/>
            </a:pPr>
            <a:r>
              <a:rPr lang="en-US" sz="2000" dirty="0">
                <a:latin typeface="Gill Sans MT"/>
                <a:cs typeface="Gill Sans MT"/>
                <a:hlinkClick r:id="rId2"/>
              </a:rPr>
              <a:t>g</a:t>
            </a:r>
            <a:r>
              <a:rPr lang="en-US" sz="2000" dirty="0" smtClean="0">
                <a:latin typeface="Gill Sans MT"/>
                <a:cs typeface="Gill Sans MT"/>
                <a:hlinkClick r:id="rId2"/>
              </a:rPr>
              <a:t>il_noam@harvard.edu</a:t>
            </a:r>
            <a:r>
              <a:rPr lang="en-US" sz="2000" dirty="0" smtClean="0">
                <a:latin typeface="Gill Sans MT"/>
                <a:cs typeface="Gill Sans MT"/>
              </a:rPr>
              <a:t> </a:t>
            </a:r>
          </a:p>
          <a:p>
            <a:pPr marL="0" indent="0" algn="ctr">
              <a:buNone/>
            </a:pPr>
            <a:r>
              <a:rPr lang="en-US" sz="2000" dirty="0" smtClean="0">
                <a:latin typeface="Gill Sans MT"/>
                <a:cs typeface="Gill Sans MT"/>
              </a:rPr>
              <a:t>617-484-0466 x201</a:t>
            </a:r>
          </a:p>
          <a:p>
            <a:pPr marL="0" indent="0">
              <a:buNone/>
            </a:pPr>
            <a:r>
              <a:rPr lang="en-US" sz="1700" dirty="0" smtClean="0">
                <a:latin typeface="Gill Sans MT"/>
                <a:cs typeface="Gill Sans MT"/>
              </a:rPr>
              <a:t> </a:t>
            </a:r>
            <a:endParaRPr lang="en-US" sz="2000" dirty="0">
              <a:latin typeface="Gill Sans MT"/>
              <a:cs typeface="Gill Sans MT"/>
            </a:endParaRPr>
          </a:p>
          <a:p>
            <a:pPr marL="0" indent="0" algn="ctr">
              <a:buNone/>
            </a:pPr>
            <a:r>
              <a:rPr lang="en-US" dirty="0" smtClean="0">
                <a:latin typeface="Gill Sans MT"/>
                <a:cs typeface="Gill Sans MT"/>
                <a:hlinkClick r:id="rId3"/>
              </a:rPr>
              <a:t>www.pearweb.org</a:t>
            </a:r>
            <a:r>
              <a:rPr lang="en-US" dirty="0" smtClean="0">
                <a:latin typeface="Gill Sans MT"/>
                <a:cs typeface="Gill Sans MT"/>
              </a:rPr>
              <a:t> </a:t>
            </a:r>
            <a:endParaRPr lang="en-US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2621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AR-final">
      <a:dk1>
        <a:sysClr val="windowText" lastClr="000000"/>
      </a:dk1>
      <a:lt1>
        <a:sysClr val="window" lastClr="FFFFFF"/>
      </a:lt1>
      <a:dk2>
        <a:srgbClr val="1F497D"/>
      </a:dk2>
      <a:lt2>
        <a:srgbClr val="EEE29F"/>
      </a:lt2>
      <a:accent1>
        <a:srgbClr val="A41034"/>
      </a:accent1>
      <a:accent2>
        <a:srgbClr val="6BBDB9"/>
      </a:accent2>
      <a:accent3>
        <a:srgbClr val="657A30"/>
      </a:accent3>
      <a:accent4>
        <a:srgbClr val="E5665D"/>
      </a:accent4>
      <a:accent5>
        <a:srgbClr val="AFE6F1"/>
      </a:accent5>
      <a:accent6>
        <a:srgbClr val="EFA5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18918</TotalTime>
  <Words>291</Words>
  <Application>Microsoft Office PowerPoint</Application>
  <PresentationFormat>On-screen Show (4:3)</PresentationFormat>
  <Paragraphs>91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Domains to Increase Student Engagement</vt:lpstr>
      <vt:lpstr>Socio-Emotional Development and Engagement and Attendance</vt:lpstr>
      <vt:lpstr>Clover and Power Skills</vt:lpstr>
      <vt:lpstr>Key Times for “Specialization”</vt:lpstr>
      <vt:lpstr>Knowing Every Classroom: Identifying the Strengths and Challenges</vt:lpstr>
      <vt:lpstr>From Assessment to Intervention</vt:lpstr>
      <vt:lpstr>PowerPoint Presentation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Lila</dc:creator>
  <cp:lastModifiedBy>Amanda Hukanovic</cp:lastModifiedBy>
  <cp:revision>425</cp:revision>
  <cp:lastPrinted>2014-09-03T18:16:37Z</cp:lastPrinted>
  <dcterms:created xsi:type="dcterms:W3CDTF">2013-09-23T16:45:22Z</dcterms:created>
  <dcterms:modified xsi:type="dcterms:W3CDTF">2015-02-24T21:11:52Z</dcterms:modified>
</cp:coreProperties>
</file>