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10" r:id="rId2"/>
    <p:sldMasterId id="2147483722" r:id="rId3"/>
    <p:sldMasterId id="2147483735" r:id="rId4"/>
    <p:sldMasterId id="2147483748" r:id="rId5"/>
    <p:sldMasterId id="2147483760" r:id="rId6"/>
    <p:sldMasterId id="2147483772" r:id="rId7"/>
    <p:sldMasterId id="2147483785" r:id="rId8"/>
    <p:sldMasterId id="2147483798" r:id="rId9"/>
    <p:sldMasterId id="2147483811" r:id="rId10"/>
  </p:sldMasterIdLst>
  <p:notesMasterIdLst>
    <p:notesMasterId r:id="rId29"/>
  </p:notesMasterIdLst>
  <p:sldIdLst>
    <p:sldId id="271" r:id="rId11"/>
    <p:sldId id="268" r:id="rId12"/>
    <p:sldId id="272" r:id="rId13"/>
    <p:sldId id="257" r:id="rId14"/>
    <p:sldId id="259" r:id="rId15"/>
    <p:sldId id="273" r:id="rId16"/>
    <p:sldId id="274" r:id="rId17"/>
    <p:sldId id="262" r:id="rId18"/>
    <p:sldId id="275" r:id="rId19"/>
    <p:sldId id="264" r:id="rId20"/>
    <p:sldId id="276" r:id="rId21"/>
    <p:sldId id="277" r:id="rId22"/>
    <p:sldId id="258" r:id="rId23"/>
    <p:sldId id="260" r:id="rId24"/>
    <p:sldId id="263" r:id="rId25"/>
    <p:sldId id="278" r:id="rId26"/>
    <p:sldId id="270" r:id="rId27"/>
    <p:sldId id="26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289" autoAdjust="0"/>
  </p:normalViewPr>
  <p:slideViewPr>
    <p:cSldViewPr snapToGrid="0">
      <p:cViewPr>
        <p:scale>
          <a:sx n="70" d="100"/>
          <a:sy n="70" d="100"/>
        </p:scale>
        <p:origin x="-141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12D9D6-0D8F-4153-ABD8-E1E783A7D30C}" type="datetimeFigureOut">
              <a:rPr lang="en-US" smtClean="0"/>
              <a:t>3/17/2017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B4F11-E9DD-4ED8-811C-E42175E14050}" type="slidenum">
              <a:rPr lang="en-US" smtClean="0"/>
              <a:t>‹#›</a:t>
            </a:fld>
            <a:endParaRPr lang="en-US"/>
          </a:p>
        </p:txBody>
      </p:sp>
    </p:spTree>
    <p:extLst>
      <p:ext uri="{BB962C8B-B14F-4D97-AF65-F5344CB8AC3E}">
        <p14:creationId xmlns:p14="http://schemas.microsoft.com/office/powerpoint/2010/main" val="3490588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B4F11-E9DD-4ED8-811C-E42175E14050}" type="slidenum">
              <a:rPr lang="en-US" smtClean="0"/>
              <a:t>4</a:t>
            </a:fld>
            <a:endParaRPr lang="en-US"/>
          </a:p>
        </p:txBody>
      </p:sp>
    </p:spTree>
    <p:extLst>
      <p:ext uri="{BB962C8B-B14F-4D97-AF65-F5344CB8AC3E}">
        <p14:creationId xmlns:p14="http://schemas.microsoft.com/office/powerpoint/2010/main" val="2023130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B4F11-E9DD-4ED8-811C-E42175E14050}" type="slidenum">
              <a:rPr lang="en-US" smtClean="0"/>
              <a:t>5</a:t>
            </a:fld>
            <a:endParaRPr lang="en-US"/>
          </a:p>
        </p:txBody>
      </p:sp>
    </p:spTree>
    <p:extLst>
      <p:ext uri="{BB962C8B-B14F-4D97-AF65-F5344CB8AC3E}">
        <p14:creationId xmlns:p14="http://schemas.microsoft.com/office/powerpoint/2010/main" val="163825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8644DC-A555-44F9-9441-3C3199DA85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329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B4F11-E9DD-4ED8-811C-E42175E14050}" type="slidenum">
              <a:rPr lang="en-US" smtClean="0"/>
              <a:t>8</a:t>
            </a:fld>
            <a:endParaRPr lang="en-US"/>
          </a:p>
        </p:txBody>
      </p:sp>
    </p:spTree>
    <p:extLst>
      <p:ext uri="{BB962C8B-B14F-4D97-AF65-F5344CB8AC3E}">
        <p14:creationId xmlns:p14="http://schemas.microsoft.com/office/powerpoint/2010/main" val="3461880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B4F11-E9DD-4ED8-811C-E42175E14050}" type="slidenum">
              <a:rPr lang="en-US" smtClean="0"/>
              <a:t>10</a:t>
            </a:fld>
            <a:endParaRPr lang="en-US"/>
          </a:p>
        </p:txBody>
      </p:sp>
    </p:spTree>
    <p:extLst>
      <p:ext uri="{BB962C8B-B14F-4D97-AF65-F5344CB8AC3E}">
        <p14:creationId xmlns:p14="http://schemas.microsoft.com/office/powerpoint/2010/main" val="1036668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7B4F11-E9DD-4ED8-811C-E42175E14050}" type="slidenum">
              <a:rPr lang="en-US" smtClean="0"/>
              <a:t>14</a:t>
            </a:fld>
            <a:endParaRPr lang="en-US"/>
          </a:p>
        </p:txBody>
      </p:sp>
    </p:spTree>
    <p:extLst>
      <p:ext uri="{BB962C8B-B14F-4D97-AF65-F5344CB8AC3E}">
        <p14:creationId xmlns:p14="http://schemas.microsoft.com/office/powerpoint/2010/main" val="289939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Do we have a photo of this?</a:t>
            </a:r>
          </a:p>
        </p:txBody>
      </p:sp>
      <p:sp>
        <p:nvSpPr>
          <p:cNvPr id="4" name="Slide Number Placeholder 3"/>
          <p:cNvSpPr>
            <a:spLocks noGrp="1"/>
          </p:cNvSpPr>
          <p:nvPr>
            <p:ph type="sldNum" sz="quarter" idx="10"/>
          </p:nvPr>
        </p:nvSpPr>
        <p:spPr/>
        <p:txBody>
          <a:bodyPr/>
          <a:lstStyle/>
          <a:p>
            <a:fld id="{0C7B4F11-E9DD-4ED8-811C-E42175E14050}" type="slidenum">
              <a:rPr lang="en-US" smtClean="0"/>
              <a:t>15</a:t>
            </a:fld>
            <a:endParaRPr lang="en-US"/>
          </a:p>
        </p:txBody>
      </p:sp>
    </p:spTree>
    <p:extLst>
      <p:ext uri="{BB962C8B-B14F-4D97-AF65-F5344CB8AC3E}">
        <p14:creationId xmlns:p14="http://schemas.microsoft.com/office/powerpoint/2010/main" val="2323165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427DCB-5BD5-40AE-8905-D69F3EE6CFA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6079155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6D37B3-2B61-4DEA-90EC-3E9CBCEA9EAF}"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36ACD-0971-4341-853F-7134F84AD599}" type="slidenum">
              <a:rPr lang="en-US" smtClean="0"/>
              <a:t>‹#›</a:t>
            </a:fld>
            <a:endParaRPr lang="en-US"/>
          </a:p>
        </p:txBody>
      </p:sp>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8872" t="24653" r="42777" b="12327"/>
          <a:stretch/>
        </p:blipFill>
        <p:spPr bwMode="auto">
          <a:xfrm>
            <a:off x="-25400" y="0"/>
            <a:ext cx="23876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4720" y="5029200"/>
            <a:ext cx="2152356" cy="914400"/>
          </a:xfrm>
          <a:prstGeom prst="rect">
            <a:avLst/>
          </a:prstGeom>
        </p:spPr>
      </p:pic>
      <p:sp>
        <p:nvSpPr>
          <p:cNvPr id="9" name="Rectangle 8"/>
          <p:cNvSpPr/>
          <p:nvPr userDrawn="1"/>
        </p:nvSpPr>
        <p:spPr>
          <a:xfrm>
            <a:off x="6172200" y="5943600"/>
            <a:ext cx="2971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396456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1706212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51425634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95529693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7196171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42916409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95329455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543045938"/>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3612275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7499144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1201454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A1FDC29-697E-4A68-BB7C-6D21B73AE0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2A7D5B-04DF-49FF-8315-DF907A0FEB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2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35978153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A1FDC29-697E-4A68-BB7C-6D21B73AE0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2A7D5B-04DF-49FF-8315-DF907A0FEB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4091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A1FDC29-697E-4A68-BB7C-6D21B73AE0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2A7D5B-04DF-49FF-8315-DF907A0FEB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7125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A1FDC29-697E-4A68-BB7C-6D21B73AE0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2A7D5B-04DF-49FF-8315-DF907A0FEB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8232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A1FDC29-697E-4A68-BB7C-6D21B73AE0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2A7D5B-04DF-49FF-8315-DF907A0FEB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145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A1FDC29-697E-4A68-BB7C-6D21B73AE0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2A7D5B-04DF-49FF-8315-DF907A0FEB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4425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A1FDC29-697E-4A68-BB7C-6D21B73AE0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2A7D5B-04DF-49FF-8315-DF907A0FEB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1877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A1FDC29-697E-4A68-BB7C-6D21B73AE0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2A7D5B-04DF-49FF-8315-DF907A0FEB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35417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A1FDC29-697E-4A68-BB7C-6D21B73AE0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2A7D5B-04DF-49FF-8315-DF907A0FEB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6068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A1FDC29-697E-4A68-BB7C-6D21B73AE0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2A7D5B-04DF-49FF-8315-DF907A0FEB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9866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A1FDC29-697E-4A68-BB7C-6D21B73AE0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2A7D5B-04DF-49FF-8315-DF907A0FEB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229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8872" t="24653" r="42777" b="12327"/>
          <a:stretch/>
        </p:blipFill>
        <p:spPr bwMode="auto">
          <a:xfrm>
            <a:off x="-25400" y="0"/>
            <a:ext cx="23876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4720" y="5029200"/>
            <a:ext cx="2152356" cy="914400"/>
          </a:xfrm>
          <a:prstGeom prst="rect">
            <a:avLst/>
          </a:prstGeom>
        </p:spPr>
      </p:pic>
      <p:sp>
        <p:nvSpPr>
          <p:cNvPr id="37" name="Title 1"/>
          <p:cNvSpPr>
            <a:spLocks noGrp="1"/>
          </p:cNvSpPr>
          <p:nvPr>
            <p:ph type="ctrTitle"/>
          </p:nvPr>
        </p:nvSpPr>
        <p:spPr>
          <a:xfrm>
            <a:off x="2286000" y="1981200"/>
            <a:ext cx="6172199" cy="1470025"/>
          </a:xfrm>
        </p:spPr>
        <p:txBody>
          <a:bodyPr/>
          <a:lstStyle>
            <a:lvl1pPr algn="l">
              <a:defRPr b="1">
                <a:solidFill>
                  <a:schemeClr val="tx2"/>
                </a:solidFill>
              </a:defRPr>
            </a:lvl1pPr>
          </a:lstStyle>
          <a:p>
            <a:endParaRPr lang="en-US" dirty="0"/>
          </a:p>
        </p:txBody>
      </p:sp>
      <p:sp>
        <p:nvSpPr>
          <p:cNvPr id="38" name="Subtitle 2"/>
          <p:cNvSpPr>
            <a:spLocks noGrp="1"/>
          </p:cNvSpPr>
          <p:nvPr>
            <p:ph type="subTitle" idx="1"/>
          </p:nvPr>
        </p:nvSpPr>
        <p:spPr>
          <a:xfrm>
            <a:off x="2286000" y="3733800"/>
            <a:ext cx="5486399" cy="1066800"/>
          </a:xfrm>
        </p:spPr>
        <p:txBody>
          <a:bodyPr>
            <a:normAutofit/>
          </a:bodyPr>
          <a:lstStyle>
            <a:lvl1pPr marL="0" indent="0" algn="l">
              <a:buNone/>
              <a:defRPr sz="2400">
                <a:solidFill>
                  <a:schemeClr val="tx2"/>
                </a:solidFill>
              </a:defRPr>
            </a:lvl1pPr>
          </a:lstStyle>
          <a:p>
            <a:endParaRPr lang="en-US" dirty="0"/>
          </a:p>
        </p:txBody>
      </p:sp>
      <p:sp>
        <p:nvSpPr>
          <p:cNvPr id="2" name="Rectangle 1"/>
          <p:cNvSpPr/>
          <p:nvPr userDrawn="1"/>
        </p:nvSpPr>
        <p:spPr>
          <a:xfrm>
            <a:off x="6172200" y="5943600"/>
            <a:ext cx="2971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44137276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547633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8872" t="24653" r="42777" b="12327"/>
          <a:stretch/>
        </p:blipFill>
        <p:spPr bwMode="auto">
          <a:xfrm>
            <a:off x="-25400" y="0"/>
            <a:ext cx="23876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4720" y="5029200"/>
            <a:ext cx="2152356" cy="914400"/>
          </a:xfrm>
          <a:prstGeom prst="rect">
            <a:avLst/>
          </a:prstGeom>
        </p:spPr>
      </p:pic>
      <p:sp>
        <p:nvSpPr>
          <p:cNvPr id="37" name="Title 1"/>
          <p:cNvSpPr>
            <a:spLocks noGrp="1"/>
          </p:cNvSpPr>
          <p:nvPr>
            <p:ph type="ctrTitle"/>
          </p:nvPr>
        </p:nvSpPr>
        <p:spPr>
          <a:xfrm>
            <a:off x="2286001" y="1981202"/>
            <a:ext cx="6172199" cy="1470025"/>
          </a:xfrm>
        </p:spPr>
        <p:txBody>
          <a:bodyPr/>
          <a:lstStyle>
            <a:lvl1pPr algn="l">
              <a:defRPr b="1">
                <a:solidFill>
                  <a:schemeClr val="tx2"/>
                </a:solidFill>
              </a:defRPr>
            </a:lvl1pPr>
          </a:lstStyle>
          <a:p>
            <a:endParaRPr lang="en-US" dirty="0"/>
          </a:p>
        </p:txBody>
      </p:sp>
      <p:sp>
        <p:nvSpPr>
          <p:cNvPr id="38" name="Subtitle 2"/>
          <p:cNvSpPr>
            <a:spLocks noGrp="1"/>
          </p:cNvSpPr>
          <p:nvPr>
            <p:ph type="subTitle" idx="1"/>
          </p:nvPr>
        </p:nvSpPr>
        <p:spPr>
          <a:xfrm>
            <a:off x="2286001" y="3733800"/>
            <a:ext cx="5486399" cy="1066800"/>
          </a:xfrm>
        </p:spPr>
        <p:txBody>
          <a:bodyPr>
            <a:normAutofit/>
          </a:bodyPr>
          <a:lstStyle>
            <a:lvl1pPr marL="0" indent="0" algn="l">
              <a:buNone/>
              <a:defRPr sz="2400">
                <a:solidFill>
                  <a:schemeClr val="tx2"/>
                </a:solidFill>
              </a:defRPr>
            </a:lvl1pPr>
          </a:lstStyle>
          <a:p>
            <a:endParaRPr lang="en-US" dirty="0"/>
          </a:p>
        </p:txBody>
      </p:sp>
      <p:sp>
        <p:nvSpPr>
          <p:cNvPr id="2" name="Rectangle 1"/>
          <p:cNvSpPr/>
          <p:nvPr userDrawn="1"/>
        </p:nvSpPr>
        <p:spPr>
          <a:xfrm>
            <a:off x="6172200" y="5943600"/>
            <a:ext cx="2971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2172906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014077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89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741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51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13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96763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52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099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181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860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636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462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201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8872" t="24653" r="42777" b="12327"/>
          <a:stretch/>
        </p:blipFill>
        <p:spPr bwMode="auto">
          <a:xfrm>
            <a:off x="-25400" y="0"/>
            <a:ext cx="23876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4720" y="5029200"/>
            <a:ext cx="2152356" cy="914400"/>
          </a:xfrm>
          <a:prstGeom prst="rect">
            <a:avLst/>
          </a:prstGeom>
        </p:spPr>
      </p:pic>
      <p:sp>
        <p:nvSpPr>
          <p:cNvPr id="37" name="Title 1"/>
          <p:cNvSpPr>
            <a:spLocks noGrp="1"/>
          </p:cNvSpPr>
          <p:nvPr>
            <p:ph type="ctrTitle"/>
          </p:nvPr>
        </p:nvSpPr>
        <p:spPr>
          <a:xfrm>
            <a:off x="2286001" y="1981202"/>
            <a:ext cx="6172199" cy="1470025"/>
          </a:xfrm>
        </p:spPr>
        <p:txBody>
          <a:bodyPr/>
          <a:lstStyle>
            <a:lvl1pPr algn="l">
              <a:defRPr b="1">
                <a:solidFill>
                  <a:schemeClr val="tx2"/>
                </a:solidFill>
              </a:defRPr>
            </a:lvl1pPr>
          </a:lstStyle>
          <a:p>
            <a:r>
              <a:rPr lang="en-US" smtClean="0"/>
              <a:t>Click to edit Master title style</a:t>
            </a:r>
            <a:endParaRPr lang="en-US" dirty="0"/>
          </a:p>
        </p:txBody>
      </p:sp>
      <p:sp>
        <p:nvSpPr>
          <p:cNvPr id="38" name="Subtitle 2"/>
          <p:cNvSpPr>
            <a:spLocks noGrp="1"/>
          </p:cNvSpPr>
          <p:nvPr>
            <p:ph type="subTitle" idx="1"/>
          </p:nvPr>
        </p:nvSpPr>
        <p:spPr>
          <a:xfrm>
            <a:off x="2286001" y="3733800"/>
            <a:ext cx="5486399" cy="1066800"/>
          </a:xfrm>
        </p:spPr>
        <p:txBody>
          <a:bodyPr>
            <a:normAutofit/>
          </a:bodyPr>
          <a:lstStyle>
            <a:lvl1pPr marL="0" indent="0" algn="l">
              <a:buNone/>
              <a:defRPr sz="2400">
                <a:solidFill>
                  <a:schemeClr val="tx2"/>
                </a:solidFill>
              </a:defRPr>
            </a:lvl1pPr>
          </a:lstStyle>
          <a:p>
            <a:r>
              <a:rPr lang="en-US" smtClean="0"/>
              <a:t>Click to edit Master subtitle style</a:t>
            </a:r>
            <a:endParaRPr lang="en-US" dirty="0"/>
          </a:p>
        </p:txBody>
      </p:sp>
      <p:sp>
        <p:nvSpPr>
          <p:cNvPr id="2" name="Rectangle 1"/>
          <p:cNvSpPr/>
          <p:nvPr userDrawn="1"/>
        </p:nvSpPr>
        <p:spPr>
          <a:xfrm>
            <a:off x="6172200" y="5943600"/>
            <a:ext cx="2971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2172906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marL="1828800" indent="0">
              <a:buNone/>
              <a:defRPr>
                <a:solidFill>
                  <a:schemeClr val="tx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6117810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937999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97525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8817254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94137177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793801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2359538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0140774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321347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918197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175723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12009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8872" t="24653" r="42777" b="12327"/>
          <a:stretch/>
        </p:blipFill>
        <p:spPr bwMode="auto">
          <a:xfrm>
            <a:off x="-25400" y="0"/>
            <a:ext cx="23876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4720" y="5029200"/>
            <a:ext cx="2152356" cy="914400"/>
          </a:xfrm>
          <a:prstGeom prst="rect">
            <a:avLst/>
          </a:prstGeom>
        </p:spPr>
      </p:pic>
      <p:sp>
        <p:nvSpPr>
          <p:cNvPr id="37" name="Title 1"/>
          <p:cNvSpPr>
            <a:spLocks noGrp="1"/>
          </p:cNvSpPr>
          <p:nvPr>
            <p:ph type="ctrTitle"/>
          </p:nvPr>
        </p:nvSpPr>
        <p:spPr>
          <a:xfrm>
            <a:off x="2286000" y="1981200"/>
            <a:ext cx="6172199" cy="1470025"/>
          </a:xfrm>
        </p:spPr>
        <p:txBody>
          <a:bodyPr/>
          <a:lstStyle>
            <a:lvl1pPr algn="l">
              <a:defRPr b="1">
                <a:solidFill>
                  <a:schemeClr val="tx2"/>
                </a:solidFill>
              </a:defRPr>
            </a:lvl1pPr>
          </a:lstStyle>
          <a:p>
            <a:r>
              <a:rPr lang="en-US" smtClean="0"/>
              <a:t>Click to edit Master title style</a:t>
            </a:r>
            <a:endParaRPr lang="en-US" dirty="0"/>
          </a:p>
        </p:txBody>
      </p:sp>
      <p:sp>
        <p:nvSpPr>
          <p:cNvPr id="38" name="Subtitle 2"/>
          <p:cNvSpPr>
            <a:spLocks noGrp="1"/>
          </p:cNvSpPr>
          <p:nvPr>
            <p:ph type="subTitle" idx="1"/>
          </p:nvPr>
        </p:nvSpPr>
        <p:spPr>
          <a:xfrm>
            <a:off x="2286000" y="3733800"/>
            <a:ext cx="5486399" cy="1066800"/>
          </a:xfrm>
        </p:spPr>
        <p:txBody>
          <a:bodyPr>
            <a:normAutofit/>
          </a:bodyPr>
          <a:lstStyle>
            <a:lvl1pPr marL="0" indent="0" algn="l">
              <a:buNone/>
              <a:defRPr sz="2400">
                <a:solidFill>
                  <a:schemeClr val="tx2"/>
                </a:solidFill>
              </a:defRPr>
            </a:lvl1pPr>
          </a:lstStyle>
          <a:p>
            <a:r>
              <a:rPr lang="en-US" smtClean="0"/>
              <a:t>Click to edit Master subtitle style</a:t>
            </a:r>
            <a:endParaRPr lang="en-US" dirty="0"/>
          </a:p>
        </p:txBody>
      </p:sp>
      <p:sp>
        <p:nvSpPr>
          <p:cNvPr id="2" name="Rectangle 1"/>
          <p:cNvSpPr/>
          <p:nvPr userDrawn="1"/>
        </p:nvSpPr>
        <p:spPr>
          <a:xfrm>
            <a:off x="6172200" y="5943600"/>
            <a:ext cx="2971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4413727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392096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marL="1828800" indent="0">
              <a:buNone/>
              <a:defRPr>
                <a:solidFill>
                  <a:schemeClr val="tx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3295535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7737052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2215000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11038892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52114307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95439803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5476332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99048874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488353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5701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257453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098068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6D37B3-2B61-4DEA-90EC-3E9CBCEA9EAF}"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936ACD-0971-4341-853F-7134F84AD599}" type="slidenum">
              <a:rPr lang="en-US" smtClean="0"/>
              <a:t>‹#›</a:t>
            </a:fld>
            <a:endParaRPr lang="en-US"/>
          </a:p>
        </p:txBody>
      </p:sp>
      <p:pic>
        <p:nvPicPr>
          <p:cNvPr id="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8872" t="24653" r="42777" b="12327"/>
          <a:stretch/>
        </p:blipFill>
        <p:spPr bwMode="auto">
          <a:xfrm>
            <a:off x="-25400" y="0"/>
            <a:ext cx="23876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4720" y="5029200"/>
            <a:ext cx="2152356" cy="914400"/>
          </a:xfrm>
          <a:prstGeom prst="rect">
            <a:avLst/>
          </a:prstGeom>
        </p:spPr>
      </p:pic>
      <p:sp>
        <p:nvSpPr>
          <p:cNvPr id="9" name="Rectangle 8"/>
          <p:cNvSpPr/>
          <p:nvPr userDrawn="1"/>
        </p:nvSpPr>
        <p:spPr>
          <a:xfrm>
            <a:off x="6172200" y="5943600"/>
            <a:ext cx="2971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3964563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096763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975257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1392096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257453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012929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593136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7198027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8064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3012929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1706212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3597815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890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7418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513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139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527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0990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1818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086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7593136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6364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4628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2013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8872" t="24653" r="42777" b="12327"/>
          <a:stretch/>
        </p:blipFill>
        <p:spPr bwMode="auto">
          <a:xfrm>
            <a:off x="-25400" y="0"/>
            <a:ext cx="23876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4720" y="5029200"/>
            <a:ext cx="2152356" cy="914400"/>
          </a:xfrm>
          <a:prstGeom prst="rect">
            <a:avLst/>
          </a:prstGeom>
        </p:spPr>
      </p:pic>
      <p:sp>
        <p:nvSpPr>
          <p:cNvPr id="37" name="Title 1"/>
          <p:cNvSpPr>
            <a:spLocks noGrp="1"/>
          </p:cNvSpPr>
          <p:nvPr>
            <p:ph type="ctrTitle"/>
          </p:nvPr>
        </p:nvSpPr>
        <p:spPr>
          <a:xfrm>
            <a:off x="2286001" y="1981202"/>
            <a:ext cx="6172199" cy="1470025"/>
          </a:xfrm>
        </p:spPr>
        <p:txBody>
          <a:bodyPr/>
          <a:lstStyle>
            <a:lvl1pPr algn="l">
              <a:defRPr b="1">
                <a:solidFill>
                  <a:schemeClr val="tx2"/>
                </a:solidFill>
              </a:defRPr>
            </a:lvl1pPr>
          </a:lstStyle>
          <a:p>
            <a:r>
              <a:rPr lang="en-US" smtClean="0"/>
              <a:t>Click to edit Master title style</a:t>
            </a:r>
            <a:endParaRPr lang="en-US" dirty="0"/>
          </a:p>
        </p:txBody>
      </p:sp>
      <p:sp>
        <p:nvSpPr>
          <p:cNvPr id="38" name="Subtitle 2"/>
          <p:cNvSpPr>
            <a:spLocks noGrp="1"/>
          </p:cNvSpPr>
          <p:nvPr>
            <p:ph type="subTitle" idx="1"/>
          </p:nvPr>
        </p:nvSpPr>
        <p:spPr>
          <a:xfrm>
            <a:off x="2286001" y="3733800"/>
            <a:ext cx="5486399" cy="1066800"/>
          </a:xfrm>
        </p:spPr>
        <p:txBody>
          <a:bodyPr>
            <a:normAutofit/>
          </a:bodyPr>
          <a:lstStyle>
            <a:lvl1pPr marL="0" indent="0" algn="l">
              <a:buNone/>
              <a:defRPr sz="2400">
                <a:solidFill>
                  <a:schemeClr val="tx2"/>
                </a:solidFill>
              </a:defRPr>
            </a:lvl1pPr>
          </a:lstStyle>
          <a:p>
            <a:r>
              <a:rPr lang="en-US" smtClean="0"/>
              <a:t>Click to edit Master subtitle style</a:t>
            </a:r>
            <a:endParaRPr lang="en-US" dirty="0"/>
          </a:p>
        </p:txBody>
      </p:sp>
      <p:sp>
        <p:nvSpPr>
          <p:cNvPr id="2" name="Rectangle 1"/>
          <p:cNvSpPr/>
          <p:nvPr userDrawn="1"/>
        </p:nvSpPr>
        <p:spPr>
          <a:xfrm>
            <a:off x="6172200" y="5943600"/>
            <a:ext cx="2971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21729066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marL="1828800" indent="0">
              <a:buNone/>
              <a:defRPr>
                <a:solidFill>
                  <a:schemeClr val="tx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36117810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69379995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8817254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94137177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793801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235953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7198027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70140774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3213475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9181977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1757238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2120097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8872" t="24653" r="42777" b="12327"/>
          <a:stretch/>
        </p:blipFill>
        <p:spPr bwMode="auto">
          <a:xfrm>
            <a:off x="-25400" y="0"/>
            <a:ext cx="23876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4720" y="5029200"/>
            <a:ext cx="2152356" cy="914400"/>
          </a:xfrm>
          <a:prstGeom prst="rect">
            <a:avLst/>
          </a:prstGeom>
        </p:spPr>
      </p:pic>
      <p:sp>
        <p:nvSpPr>
          <p:cNvPr id="37" name="Title 1"/>
          <p:cNvSpPr>
            <a:spLocks noGrp="1"/>
          </p:cNvSpPr>
          <p:nvPr>
            <p:ph type="ctrTitle"/>
          </p:nvPr>
        </p:nvSpPr>
        <p:spPr>
          <a:xfrm>
            <a:off x="2286000" y="1981200"/>
            <a:ext cx="6172199" cy="1470025"/>
          </a:xfrm>
        </p:spPr>
        <p:txBody>
          <a:bodyPr/>
          <a:lstStyle>
            <a:lvl1pPr algn="l">
              <a:defRPr b="1">
                <a:solidFill>
                  <a:schemeClr val="tx2"/>
                </a:solidFill>
              </a:defRPr>
            </a:lvl1pPr>
          </a:lstStyle>
          <a:p>
            <a:r>
              <a:rPr lang="en-US" smtClean="0"/>
              <a:t>Click to edit Master title style</a:t>
            </a:r>
            <a:endParaRPr lang="en-US" dirty="0"/>
          </a:p>
        </p:txBody>
      </p:sp>
      <p:sp>
        <p:nvSpPr>
          <p:cNvPr id="38" name="Subtitle 2"/>
          <p:cNvSpPr>
            <a:spLocks noGrp="1"/>
          </p:cNvSpPr>
          <p:nvPr>
            <p:ph type="subTitle" idx="1"/>
          </p:nvPr>
        </p:nvSpPr>
        <p:spPr>
          <a:xfrm>
            <a:off x="2286000" y="3733800"/>
            <a:ext cx="5486399" cy="1066800"/>
          </a:xfrm>
        </p:spPr>
        <p:txBody>
          <a:bodyPr>
            <a:normAutofit/>
          </a:bodyPr>
          <a:lstStyle>
            <a:lvl1pPr marL="0" indent="0" algn="l">
              <a:buNone/>
              <a:defRPr sz="2400">
                <a:solidFill>
                  <a:schemeClr val="tx2"/>
                </a:solidFill>
              </a:defRPr>
            </a:lvl1pPr>
          </a:lstStyle>
          <a:p>
            <a:r>
              <a:rPr lang="en-US" smtClean="0"/>
              <a:t>Click to edit Master subtitle style</a:t>
            </a:r>
            <a:endParaRPr lang="en-US" dirty="0"/>
          </a:p>
        </p:txBody>
      </p:sp>
      <p:sp>
        <p:nvSpPr>
          <p:cNvPr id="2" name="Rectangle 1"/>
          <p:cNvSpPr/>
          <p:nvPr userDrawn="1"/>
        </p:nvSpPr>
        <p:spPr>
          <a:xfrm>
            <a:off x="6172200" y="5943600"/>
            <a:ext cx="2971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44137276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marL="1828800" indent="0">
              <a:buNone/>
              <a:defRPr>
                <a:solidFill>
                  <a:schemeClr val="tx1"/>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932955356"/>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07737052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422215000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8" name="Footer Placeholder 7"/>
          <p:cNvSpPr>
            <a:spLocks noGrp="1"/>
          </p:cNvSpPr>
          <p:nvPr>
            <p:ph type="ftr" sz="quarter" idx="11"/>
          </p:nvPr>
        </p:nvSpPr>
        <p:spPr/>
        <p:txBody>
          <a:bodyPr/>
          <a:lstStyle/>
          <a:p>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1103889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2806431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52114307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3" name="Footer Placeholder 2"/>
          <p:cNvSpPr>
            <a:spLocks noGrp="1"/>
          </p:cNvSpPr>
          <p:nvPr>
            <p:ph type="ftr" sz="quarter" idx="11"/>
          </p:nvPr>
        </p:nvSpPr>
        <p:spPr/>
        <p:txBody>
          <a:bodyPr/>
          <a:lstStyle/>
          <a:p>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95439803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4" name="Footer Placeholder 3"/>
          <p:cNvSpPr>
            <a:spLocks noGrp="1"/>
          </p:cNvSpPr>
          <p:nvPr>
            <p:ph type="ftr" sz="quarter" idx="11"/>
          </p:nvPr>
        </p:nvSpPr>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65476332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99048874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6" name="Footer Placeholder 5"/>
          <p:cNvSpPr>
            <a:spLocks noGrp="1"/>
          </p:cNvSpPr>
          <p:nvPr>
            <p:ph type="ftr" sz="quarter" idx="11"/>
          </p:nvPr>
        </p:nvSpPr>
        <p:spPr/>
        <p:txBody>
          <a:bodyPr/>
          <a:lstStyle/>
          <a:p>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5488353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2570190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14098068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5181600"/>
            <a:ext cx="2152356" cy="914400"/>
          </a:xfrm>
          <a:prstGeom prst="rect">
            <a:avLst/>
          </a:prstGeom>
        </p:spPr>
      </p:pic>
      <p:pic>
        <p:nvPicPr>
          <p:cNvPr id="1027"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8872" t="24653" r="42777" b="12327"/>
          <a:stretch/>
        </p:blipFill>
        <p:spPr bwMode="auto">
          <a:xfrm>
            <a:off x="-25400" y="0"/>
            <a:ext cx="23876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itle 1"/>
          <p:cNvSpPr>
            <a:spLocks noGrp="1"/>
          </p:cNvSpPr>
          <p:nvPr>
            <p:ph type="ctrTitle"/>
          </p:nvPr>
        </p:nvSpPr>
        <p:spPr>
          <a:xfrm>
            <a:off x="2286000" y="1981200"/>
            <a:ext cx="6172199" cy="1470025"/>
          </a:xfrm>
        </p:spPr>
        <p:txBody>
          <a:bodyPr/>
          <a:lstStyle>
            <a:lvl1pPr algn="l">
              <a:defRPr>
                <a:solidFill>
                  <a:schemeClr val="tx2"/>
                </a:solidFill>
              </a:defRPr>
            </a:lvl1pPr>
          </a:lstStyle>
          <a:p>
            <a:endParaRPr lang="en-US" dirty="0"/>
          </a:p>
        </p:txBody>
      </p:sp>
      <p:sp>
        <p:nvSpPr>
          <p:cNvPr id="38" name="Subtitle 2"/>
          <p:cNvSpPr>
            <a:spLocks noGrp="1"/>
          </p:cNvSpPr>
          <p:nvPr>
            <p:ph type="subTitle" idx="1"/>
          </p:nvPr>
        </p:nvSpPr>
        <p:spPr>
          <a:xfrm>
            <a:off x="2286000" y="3733800"/>
            <a:ext cx="5486399" cy="1066800"/>
          </a:xfrm>
        </p:spPr>
        <p:txBody>
          <a:bodyPr>
            <a:normAutofit/>
          </a:bodyPr>
          <a:lstStyle>
            <a:lvl1pPr marL="0" indent="0" algn="l">
              <a:buNone/>
              <a:defRPr sz="2400">
                <a:solidFill>
                  <a:schemeClr val="tx2"/>
                </a:solidFill>
              </a:defRPr>
            </a:lvl1pPr>
          </a:lstStyle>
          <a:p>
            <a:endParaRPr lang="en-US" dirty="0"/>
          </a:p>
        </p:txBody>
      </p:sp>
      <p:sp>
        <p:nvSpPr>
          <p:cNvPr id="2" name="Rectangle 1"/>
          <p:cNvSpPr/>
          <p:nvPr userDrawn="1"/>
        </p:nvSpPr>
        <p:spPr>
          <a:xfrm>
            <a:off x="6172200" y="5943600"/>
            <a:ext cx="2971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5020754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marL="1828800" indent="0">
              <a:buNone/>
              <a:defRPr>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41058585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6703076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772400" y="6199094"/>
            <a:ext cx="1371600" cy="582706"/>
          </a:xfrm>
          <a:prstGeom prst="rect">
            <a:avLst/>
          </a:prstGeom>
        </p:spPr>
      </p:pic>
    </p:spTree>
    <p:extLst>
      <p:ext uri="{BB962C8B-B14F-4D97-AF65-F5344CB8AC3E}">
        <p14:creationId xmlns:p14="http://schemas.microsoft.com/office/powerpoint/2010/main" val="337093203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686" r:id="rId12"/>
    <p:sldLayoutId id="2147483693" r:id="rId13"/>
    <p:sldLayoutId id="2147483673" r:id="rId14"/>
    <p:sldLayoutId id="214748368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1FDC29-697E-4A68-BB7C-6D21B73AE00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2A7D5B-04DF-49FF-8315-DF907A0FEB2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51035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040823"/>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72400" y="6199094"/>
            <a:ext cx="1371600" cy="582706"/>
          </a:xfrm>
          <a:prstGeom prst="rect">
            <a:avLst/>
          </a:prstGeom>
        </p:spPr>
      </p:pic>
    </p:spTree>
    <p:extLst>
      <p:ext uri="{BB962C8B-B14F-4D97-AF65-F5344CB8AC3E}">
        <p14:creationId xmlns:p14="http://schemas.microsoft.com/office/powerpoint/2010/main" val="277528919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72400" y="6199094"/>
            <a:ext cx="1371600" cy="582706"/>
          </a:xfrm>
          <a:prstGeom prst="rect">
            <a:avLst/>
          </a:prstGeom>
        </p:spPr>
      </p:pic>
    </p:spTree>
    <p:extLst>
      <p:ext uri="{BB962C8B-B14F-4D97-AF65-F5344CB8AC3E}">
        <p14:creationId xmlns:p14="http://schemas.microsoft.com/office/powerpoint/2010/main" val="2609965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772400" y="6199094"/>
            <a:ext cx="1371600" cy="582706"/>
          </a:xfrm>
          <a:prstGeom prst="rect">
            <a:avLst/>
          </a:prstGeom>
        </p:spPr>
      </p:pic>
    </p:spTree>
    <p:extLst>
      <p:ext uri="{BB962C8B-B14F-4D97-AF65-F5344CB8AC3E}">
        <p14:creationId xmlns:p14="http://schemas.microsoft.com/office/powerpoint/2010/main" val="337093203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213DC-804D-4AC9-B737-52EB57BA050E}" type="datetimeFigureOut">
              <a:rPr lang="en-US" smtClean="0">
                <a:solidFill>
                  <a:prstClr val="black">
                    <a:tint val="75000"/>
                  </a:prstClr>
                </a:solidFill>
              </a:rPr>
              <a:pPr/>
              <a:t>3/17/2017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6B205-D8CB-4672-9B2A-DDDDA52B49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04082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72400" y="6199094"/>
            <a:ext cx="1371600" cy="582706"/>
          </a:xfrm>
          <a:prstGeom prst="rect">
            <a:avLst/>
          </a:prstGeom>
        </p:spPr>
      </p:pic>
    </p:spTree>
    <p:extLst>
      <p:ext uri="{BB962C8B-B14F-4D97-AF65-F5344CB8AC3E}">
        <p14:creationId xmlns:p14="http://schemas.microsoft.com/office/powerpoint/2010/main" val="277528919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02625-2D02-4F4F-B11F-7086FC021E6E}" type="datetimeFigureOut">
              <a:rPr lang="en-US" smtClean="0">
                <a:solidFill>
                  <a:srgbClr val="000000">
                    <a:tint val="75000"/>
                  </a:srgbClr>
                </a:solidFill>
              </a:rPr>
              <a:pPr/>
              <a:t>3/17/2017</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93660-EB8A-4C24-9216-84BAD53A3AE3}" type="slidenum">
              <a:rPr lang="en-US" smtClean="0">
                <a:solidFill>
                  <a:srgbClr val="000000">
                    <a:tint val="75000"/>
                  </a:srgbClr>
                </a:solidFill>
              </a:rPr>
              <a:pPr/>
              <a:t>‹#›</a:t>
            </a:fld>
            <a:endParaRPr lang="en-US">
              <a:solidFill>
                <a:srgbClr val="000000">
                  <a:tint val="75000"/>
                </a:srgbClr>
              </a:solidFill>
            </a:endParaRPr>
          </a:p>
        </p:txBody>
      </p:sp>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72400" y="6199094"/>
            <a:ext cx="1371600" cy="582706"/>
          </a:xfrm>
          <a:prstGeom prst="rect">
            <a:avLst/>
          </a:prstGeom>
        </p:spPr>
      </p:pic>
    </p:spTree>
    <p:extLst>
      <p:ext uri="{BB962C8B-B14F-4D97-AF65-F5344CB8AC3E}">
        <p14:creationId xmlns:p14="http://schemas.microsoft.com/office/powerpoint/2010/main" val="2609965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302625-2D02-4F4F-B11F-7086FC021E6E}" type="datetimeFigureOut">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093660-EB8A-4C24-9216-84BAD53A3AE3}" type="slidenum">
              <a:rPr kumimoji="0" lang="en-US"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72400" y="6199094"/>
            <a:ext cx="1371600" cy="582706"/>
          </a:xfrm>
          <a:prstGeom prst="rect">
            <a:avLst/>
          </a:prstGeom>
        </p:spPr>
      </p:pic>
    </p:spTree>
    <p:extLst>
      <p:ext uri="{BB962C8B-B14F-4D97-AF65-F5344CB8AC3E}">
        <p14:creationId xmlns:p14="http://schemas.microsoft.com/office/powerpoint/2010/main" val="56678147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accent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52.xml"/><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png"/><Relationship Id="rId3" Type="http://schemas.openxmlformats.org/officeDocument/2006/relationships/image" Target="../media/image4.jpeg"/><Relationship Id="rId21" Type="http://schemas.openxmlformats.org/officeDocument/2006/relationships/image" Target="../media/image22.gif"/><Relationship Id="rId34" Type="http://schemas.openxmlformats.org/officeDocument/2006/relationships/image" Target="../media/image35.pn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png"/><Relationship Id="rId25" Type="http://schemas.openxmlformats.org/officeDocument/2006/relationships/image" Target="../media/image26.jpeg"/><Relationship Id="rId33" Type="http://schemas.openxmlformats.org/officeDocument/2006/relationships/image" Target="../media/image34.png"/><Relationship Id="rId2" Type="http://schemas.openxmlformats.org/officeDocument/2006/relationships/image" Target="../media/image3.png"/><Relationship Id="rId16" Type="http://schemas.openxmlformats.org/officeDocument/2006/relationships/image" Target="../media/image17.jpe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56.xml"/><Relationship Id="rId6" Type="http://schemas.openxmlformats.org/officeDocument/2006/relationships/image" Target="../media/image7.jpeg"/><Relationship Id="rId11" Type="http://schemas.openxmlformats.org/officeDocument/2006/relationships/image" Target="../media/image12.gif"/><Relationship Id="rId24" Type="http://schemas.openxmlformats.org/officeDocument/2006/relationships/image" Target="../media/image25.jpeg"/><Relationship Id="rId32" Type="http://schemas.openxmlformats.org/officeDocument/2006/relationships/image" Target="../media/image33.jpeg"/><Relationship Id="rId37" Type="http://schemas.openxmlformats.org/officeDocument/2006/relationships/image" Target="../media/image38.png"/><Relationship Id="rId5" Type="http://schemas.openxmlformats.org/officeDocument/2006/relationships/image" Target="../media/image6.jpe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jpeg"/><Relationship Id="rId10" Type="http://schemas.openxmlformats.org/officeDocument/2006/relationships/image" Target="../media/image11.jpeg"/><Relationship Id="rId19" Type="http://schemas.openxmlformats.org/officeDocument/2006/relationships/image" Target="../media/image20.jpe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98.xml"/></Relationships>
</file>

<file path=ppt/slides/_rels/slide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5.xml"/></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7099" y="1491069"/>
            <a:ext cx="6248400" cy="1470025"/>
          </a:xfrm>
        </p:spPr>
        <p:txBody>
          <a:bodyPr>
            <a:noAutofit/>
          </a:bodyPr>
          <a:lstStyle/>
          <a:p>
            <a:pPr algn="ctr"/>
            <a:r>
              <a:rPr lang="en-US" sz="3600" dirty="0" smtClean="0">
                <a:solidFill>
                  <a:srgbClr val="0070C0"/>
                </a:solidFill>
                <a:latin typeface="Calibri (Headings)"/>
              </a:rPr>
              <a:t>Welcome!</a:t>
            </a:r>
            <a:endParaRPr lang="en-US" sz="3600" dirty="0">
              <a:solidFill>
                <a:srgbClr val="0070C0"/>
              </a:solidFill>
              <a:latin typeface="Calibri (Headings)"/>
            </a:endParaRPr>
          </a:p>
        </p:txBody>
      </p:sp>
      <p:sp>
        <p:nvSpPr>
          <p:cNvPr id="3" name="Subtitle 2"/>
          <p:cNvSpPr>
            <a:spLocks noGrp="1"/>
          </p:cNvSpPr>
          <p:nvPr>
            <p:ph type="subTitle" idx="1"/>
          </p:nvPr>
        </p:nvSpPr>
        <p:spPr>
          <a:xfrm>
            <a:off x="1718099" y="2843399"/>
            <a:ext cx="5486399" cy="1371600"/>
          </a:xfrm>
        </p:spPr>
        <p:txBody>
          <a:bodyPr>
            <a:noAutofit/>
          </a:bodyPr>
          <a:lstStyle/>
          <a:p>
            <a:pPr algn="ctr"/>
            <a:endParaRPr lang="en-US" sz="1400" dirty="0" smtClean="0">
              <a:solidFill>
                <a:schemeClr val="tx1"/>
              </a:solidFill>
            </a:endParaRPr>
          </a:p>
          <a:p>
            <a:pPr algn="ctr"/>
            <a:endParaRPr lang="en-US" sz="1400" dirty="0" smtClean="0">
              <a:solidFill>
                <a:schemeClr val="tx1"/>
              </a:solidFill>
            </a:endParaRPr>
          </a:p>
          <a:p>
            <a:pPr algn="ctr">
              <a:lnSpc>
                <a:spcPct val="100000"/>
              </a:lnSpc>
              <a:spcBef>
                <a:spcPts val="0"/>
              </a:spcBef>
            </a:pPr>
            <a:r>
              <a:rPr lang="en-US" sz="1600" dirty="0" err="1" smtClean="0">
                <a:solidFill>
                  <a:schemeClr val="tx1"/>
                </a:solidFill>
              </a:rPr>
              <a:t>NonProfit</a:t>
            </a:r>
            <a:r>
              <a:rPr lang="en-US" sz="1600" dirty="0" smtClean="0">
                <a:solidFill>
                  <a:schemeClr val="tx1"/>
                </a:solidFill>
              </a:rPr>
              <a:t> Center, 89 South Street</a:t>
            </a:r>
          </a:p>
          <a:p>
            <a:pPr algn="ctr">
              <a:lnSpc>
                <a:spcPct val="100000"/>
              </a:lnSpc>
              <a:spcBef>
                <a:spcPts val="0"/>
              </a:spcBef>
            </a:pPr>
            <a:r>
              <a:rPr lang="en-US" sz="1600" dirty="0" smtClean="0">
                <a:solidFill>
                  <a:schemeClr val="tx1"/>
                </a:solidFill>
              </a:rPr>
              <a:t>March 17, 2017</a:t>
            </a:r>
          </a:p>
          <a:p>
            <a:pPr algn="ctr">
              <a:lnSpc>
                <a:spcPct val="100000"/>
              </a:lnSpc>
              <a:spcBef>
                <a:spcPts val="0"/>
              </a:spcBef>
            </a:pPr>
            <a:r>
              <a:rPr lang="en-US" sz="1600" dirty="0" smtClean="0">
                <a:solidFill>
                  <a:schemeClr val="tx1"/>
                </a:solidFill>
              </a:rPr>
              <a:t>9:00 AM – 10:00 AM</a:t>
            </a:r>
            <a:endParaRPr lang="en-US" sz="1600" dirty="0">
              <a:solidFill>
                <a:schemeClr val="tx1"/>
              </a:solidFill>
            </a:endParaRPr>
          </a:p>
        </p:txBody>
      </p:sp>
    </p:spTree>
    <p:extLst>
      <p:ext uri="{BB962C8B-B14F-4D97-AF65-F5344CB8AC3E}">
        <p14:creationId xmlns:p14="http://schemas.microsoft.com/office/powerpoint/2010/main" val="1583773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3"/>
                </a:solidFill>
              </a:rPr>
              <a:t>This network has created new ways of reaching young people and enhancing their work.</a:t>
            </a:r>
            <a:endParaRPr lang="en-US" sz="3200" dirty="0">
              <a:solidFill>
                <a:schemeClr val="accent3"/>
              </a:solidFill>
            </a:endParaRPr>
          </a:p>
        </p:txBody>
      </p:sp>
      <p:sp>
        <p:nvSpPr>
          <p:cNvPr id="3" name="Content Placeholder 2"/>
          <p:cNvSpPr>
            <a:spLocks noGrp="1"/>
          </p:cNvSpPr>
          <p:nvPr>
            <p:ph sz="half" idx="1"/>
          </p:nvPr>
        </p:nvSpPr>
        <p:spPr>
          <a:xfrm>
            <a:off x="476245" y="1825625"/>
            <a:ext cx="3886200" cy="4351338"/>
          </a:xfrm>
        </p:spPr>
        <p:txBody>
          <a:bodyPr>
            <a:normAutofit fontScale="92500" lnSpcReduction="10000"/>
          </a:bodyPr>
          <a:lstStyle/>
          <a:p>
            <a:pPr marL="0" indent="0">
              <a:buNone/>
            </a:pPr>
            <a:r>
              <a:rPr lang="en-US" dirty="0"/>
              <a:t>New evidence</a:t>
            </a:r>
          </a:p>
          <a:p>
            <a:pPr marL="0" indent="0">
              <a:buNone/>
            </a:pPr>
            <a:r>
              <a:rPr lang="en-US" dirty="0"/>
              <a:t>New models</a:t>
            </a:r>
          </a:p>
          <a:p>
            <a:pPr lvl="1"/>
            <a:r>
              <a:rPr lang="en-US" dirty="0"/>
              <a:t>5</a:t>
            </a:r>
            <a:r>
              <a:rPr lang="en-US" baseline="30000" dirty="0"/>
              <a:t>th</a:t>
            </a:r>
            <a:r>
              <a:rPr lang="en-US" dirty="0"/>
              <a:t> </a:t>
            </a:r>
            <a:r>
              <a:rPr lang="en-US" dirty="0" smtClean="0"/>
              <a:t>Quarter</a:t>
            </a:r>
            <a:endParaRPr lang="en-US" dirty="0"/>
          </a:p>
          <a:p>
            <a:pPr lvl="1"/>
            <a:r>
              <a:rPr lang="en-US" dirty="0" err="1"/>
              <a:t>BoSTEM</a:t>
            </a:r>
            <a:endParaRPr lang="en-US" dirty="0"/>
          </a:p>
          <a:p>
            <a:pPr lvl="1"/>
            <a:r>
              <a:rPr lang="en-US" dirty="0" smtClean="0"/>
              <a:t>Badging</a:t>
            </a:r>
          </a:p>
          <a:p>
            <a:pPr lvl="1"/>
            <a:r>
              <a:rPr lang="en-US" dirty="0" smtClean="0"/>
              <a:t>SEL</a:t>
            </a:r>
          </a:p>
          <a:p>
            <a:pPr marL="0" indent="0">
              <a:buNone/>
            </a:pPr>
            <a:r>
              <a:rPr lang="en-US" dirty="0" smtClean="0"/>
              <a:t>New funding &amp; Policy</a:t>
            </a:r>
            <a:endParaRPr lang="en-US" dirty="0"/>
          </a:p>
          <a:p>
            <a:pPr lvl="1"/>
            <a:r>
              <a:rPr lang="en-US" dirty="0"/>
              <a:t>Boston Public Schools </a:t>
            </a:r>
            <a:r>
              <a:rPr lang="en-US" dirty="0" smtClean="0"/>
              <a:t>RFS for summer learning</a:t>
            </a:r>
          </a:p>
          <a:p>
            <a:pPr lvl="1"/>
            <a:r>
              <a:rPr lang="en-US" dirty="0" smtClean="0"/>
              <a:t>An Act to increase access to high quality summer learning opportunities</a:t>
            </a:r>
            <a:endParaRPr lang="en-US" dirty="0"/>
          </a:p>
        </p:txBody>
      </p:sp>
      <p:pic>
        <p:nvPicPr>
          <p:cNvPr id="1028" name="Picture 4" descr="Image result for bo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905" y="1430987"/>
            <a:ext cx="3366807" cy="305701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boston arts academ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3071675" y="2322445"/>
            <a:ext cx="5386165" cy="1731700"/>
            <a:chOff x="4165072" y="4326236"/>
            <a:chExt cx="4634591" cy="1731700"/>
          </a:xfrm>
        </p:grpSpPr>
        <p:pic>
          <p:nvPicPr>
            <p:cNvPr id="6" name="Picture 5"/>
            <p:cNvPicPr>
              <a:picLocks noChangeAspect="1"/>
            </p:cNvPicPr>
            <p:nvPr/>
          </p:nvPicPr>
          <p:blipFill rotWithShape="1">
            <a:blip r:embed="rId4"/>
            <a:srcRect l="59201"/>
            <a:stretch/>
          </p:blipFill>
          <p:spPr>
            <a:xfrm>
              <a:off x="6481111" y="4326236"/>
              <a:ext cx="2318552" cy="1731699"/>
            </a:xfrm>
            <a:prstGeom prst="rect">
              <a:avLst/>
            </a:prstGeom>
          </p:spPr>
        </p:pic>
        <p:pic>
          <p:nvPicPr>
            <p:cNvPr id="9" name="Picture 8"/>
            <p:cNvPicPr>
              <a:picLocks noChangeAspect="1"/>
            </p:cNvPicPr>
            <p:nvPr/>
          </p:nvPicPr>
          <p:blipFill rotWithShape="1">
            <a:blip r:embed="rId4"/>
            <a:srcRect r="59245"/>
            <a:stretch/>
          </p:blipFill>
          <p:spPr>
            <a:xfrm>
              <a:off x="4165072" y="4326237"/>
              <a:ext cx="2316039" cy="1731699"/>
            </a:xfrm>
            <a:prstGeom prst="rect">
              <a:avLst/>
            </a:prstGeom>
          </p:spPr>
        </p:pic>
      </p:gr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713" y="1900918"/>
            <a:ext cx="4720999" cy="1751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25858" t="19870" r="7353" b="6249"/>
          <a:stretch/>
        </p:blipFill>
        <p:spPr>
          <a:xfrm>
            <a:off x="4299121" y="1793265"/>
            <a:ext cx="4534846" cy="3344241"/>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10145" r="33333"/>
          <a:stretch/>
        </p:blipFill>
        <p:spPr>
          <a:xfrm>
            <a:off x="4744748" y="1740435"/>
            <a:ext cx="3241964" cy="3823855"/>
          </a:xfrm>
          <a:prstGeom prst="rect">
            <a:avLst/>
          </a:prstGeom>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711887"/>
            <a:ext cx="3714750"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38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solidFill>
                  <a:schemeClr val="accent3"/>
                </a:solidFill>
              </a:rPr>
              <a:t>Public leaders embrace a coordinated approach.</a:t>
            </a:r>
            <a:endParaRPr lang="en-US" sz="3200" dirty="0">
              <a:solidFill>
                <a:schemeClr val="accent3"/>
              </a:solidFill>
            </a:endParaRPr>
          </a:p>
        </p:txBody>
      </p:sp>
      <p:pic>
        <p:nvPicPr>
          <p:cNvPr id="7" name="Picture 6"/>
          <p:cNvPicPr>
            <a:picLocks noChangeAspect="1"/>
          </p:cNvPicPr>
          <p:nvPr/>
        </p:nvPicPr>
        <p:blipFill>
          <a:blip r:embed="rId2"/>
          <a:stretch>
            <a:fillRect/>
          </a:stretch>
        </p:blipFill>
        <p:spPr>
          <a:xfrm>
            <a:off x="1096382" y="3775295"/>
            <a:ext cx="1258484" cy="1573104"/>
          </a:xfrm>
          <a:prstGeom prst="rect">
            <a:avLst/>
          </a:prstGeom>
        </p:spPr>
      </p:pic>
      <p:pic>
        <p:nvPicPr>
          <p:cNvPr id="11" name="Picture 10"/>
          <p:cNvPicPr>
            <a:picLocks noChangeAspect="1"/>
          </p:cNvPicPr>
          <p:nvPr/>
        </p:nvPicPr>
        <p:blipFill rotWithShape="1">
          <a:blip r:embed="rId3"/>
          <a:srcRect l="14676" t="8602" r="30247" b="-3395"/>
          <a:stretch/>
        </p:blipFill>
        <p:spPr>
          <a:xfrm>
            <a:off x="934955" y="2119647"/>
            <a:ext cx="1581339" cy="1516860"/>
          </a:xfrm>
          <a:prstGeom prst="rect">
            <a:avLst/>
          </a:prstGeom>
        </p:spPr>
      </p:pic>
      <p:sp>
        <p:nvSpPr>
          <p:cNvPr id="13" name="Rectangle 12"/>
          <p:cNvSpPr/>
          <p:nvPr/>
        </p:nvSpPr>
        <p:spPr>
          <a:xfrm>
            <a:off x="2620975" y="2119647"/>
            <a:ext cx="4572000" cy="1200329"/>
          </a:xfrm>
          <a:prstGeom prst="rect">
            <a:avLst/>
          </a:prstGeom>
        </p:spPr>
        <p:txBody>
          <a:bodyPr>
            <a:spAutoFit/>
          </a:bodyPr>
          <a:lstStyle/>
          <a:p>
            <a:r>
              <a:rPr lang="en-US" dirty="0" smtClean="0">
                <a:solidFill>
                  <a:srgbClr val="343C40"/>
                </a:solidFill>
                <a:latin typeface="Arnhem"/>
              </a:rPr>
              <a:t>“When we use our city as a classroom, we put young people on a path to success and build a stronger city for everyone.“</a:t>
            </a:r>
            <a:br>
              <a:rPr lang="en-US" dirty="0" smtClean="0">
                <a:solidFill>
                  <a:srgbClr val="343C40"/>
                </a:solidFill>
                <a:latin typeface="Arnhem"/>
              </a:rPr>
            </a:br>
            <a:r>
              <a:rPr lang="en-US" dirty="0" smtClean="0">
                <a:solidFill>
                  <a:srgbClr val="343C40"/>
                </a:solidFill>
                <a:latin typeface="Arnhem"/>
              </a:rPr>
              <a:t>-- Mayor Martin J. Walsh</a:t>
            </a:r>
            <a:endParaRPr lang="en-US" dirty="0"/>
          </a:p>
        </p:txBody>
      </p:sp>
      <p:sp>
        <p:nvSpPr>
          <p:cNvPr id="14" name="Rectangle 13"/>
          <p:cNvSpPr/>
          <p:nvPr/>
        </p:nvSpPr>
        <p:spPr>
          <a:xfrm>
            <a:off x="2620975" y="3748931"/>
            <a:ext cx="4572000" cy="1754326"/>
          </a:xfrm>
          <a:prstGeom prst="rect">
            <a:avLst/>
          </a:prstGeom>
        </p:spPr>
        <p:txBody>
          <a:bodyPr>
            <a:spAutoFit/>
          </a:bodyPr>
          <a:lstStyle/>
          <a:p>
            <a:r>
              <a:rPr lang="en-US" dirty="0">
                <a:solidFill>
                  <a:srgbClr val="343C40"/>
                </a:solidFill>
                <a:latin typeface="Arnhem"/>
              </a:rPr>
              <a:t>"To create a system that guarantees a vibrant, whole-child education beyond the walls of the classroom, it's going to require systems to be </a:t>
            </a:r>
            <a:r>
              <a:rPr lang="en-US" dirty="0" smtClean="0">
                <a:solidFill>
                  <a:srgbClr val="343C40"/>
                </a:solidFill>
                <a:latin typeface="Arnhem"/>
              </a:rPr>
              <a:t>created. A </a:t>
            </a:r>
            <a:r>
              <a:rPr lang="en-US" dirty="0">
                <a:solidFill>
                  <a:srgbClr val="343C40"/>
                </a:solidFill>
                <a:latin typeface="Arnhem"/>
              </a:rPr>
              <a:t>system requires data tracking</a:t>
            </a:r>
            <a:r>
              <a:rPr lang="en-US" dirty="0" smtClean="0">
                <a:solidFill>
                  <a:srgbClr val="343C40"/>
                </a:solidFill>
                <a:latin typeface="Arnhem"/>
              </a:rPr>
              <a:t>.” </a:t>
            </a:r>
            <a:br>
              <a:rPr lang="en-US" dirty="0" smtClean="0">
                <a:solidFill>
                  <a:srgbClr val="343C40"/>
                </a:solidFill>
                <a:latin typeface="Arnhem"/>
              </a:rPr>
            </a:br>
            <a:r>
              <a:rPr lang="en-US" dirty="0" smtClean="0">
                <a:solidFill>
                  <a:srgbClr val="343C40"/>
                </a:solidFill>
                <a:latin typeface="Arnhem"/>
              </a:rPr>
              <a:t>-- Superintendent Tommy Chang</a:t>
            </a:r>
            <a:endParaRPr lang="en-US" dirty="0"/>
          </a:p>
        </p:txBody>
      </p:sp>
    </p:spTree>
    <p:extLst>
      <p:ext uri="{BB962C8B-B14F-4D97-AF65-F5344CB8AC3E}">
        <p14:creationId xmlns:p14="http://schemas.microsoft.com/office/powerpoint/2010/main" val="2616947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0745" y="344716"/>
            <a:ext cx="7886700" cy="1325563"/>
          </a:xfrm>
        </p:spPr>
        <p:txBody>
          <a:bodyPr>
            <a:normAutofit/>
          </a:bodyPr>
          <a:lstStyle/>
          <a:p>
            <a:r>
              <a:rPr lang="en-US" sz="3200" dirty="0" smtClean="0">
                <a:solidFill>
                  <a:schemeClr val="accent3"/>
                </a:solidFill>
              </a:rPr>
              <a:t>Partners see the benefits of working together.</a:t>
            </a:r>
            <a:endParaRPr lang="en-US" sz="3200" dirty="0">
              <a:solidFill>
                <a:schemeClr val="accent3"/>
              </a:solidFill>
            </a:endParaRPr>
          </a:p>
        </p:txBody>
      </p:sp>
      <p:sp>
        <p:nvSpPr>
          <p:cNvPr id="6" name="Rectangle 5"/>
          <p:cNvSpPr/>
          <p:nvPr/>
        </p:nvSpPr>
        <p:spPr>
          <a:xfrm>
            <a:off x="2620974" y="3585190"/>
            <a:ext cx="4572000" cy="1754326"/>
          </a:xfrm>
          <a:prstGeom prst="rect">
            <a:avLst/>
          </a:prstGeom>
        </p:spPr>
        <p:txBody>
          <a:bodyPr>
            <a:spAutoFit/>
          </a:bodyPr>
          <a:lstStyle/>
          <a:p>
            <a:r>
              <a:rPr lang="en-US" dirty="0" smtClean="0">
                <a:solidFill>
                  <a:srgbClr val="343C40"/>
                </a:solidFill>
                <a:latin typeface="Arnhem"/>
              </a:rPr>
              <a:t>“Boston After School &amp; beyond shines a light on the quality work that community based organizations are doing and helps us grow by sharing best practices and data on improving student skills.” </a:t>
            </a:r>
            <a:br>
              <a:rPr lang="en-US" dirty="0" smtClean="0">
                <a:solidFill>
                  <a:srgbClr val="343C40"/>
                </a:solidFill>
                <a:latin typeface="Arnhem"/>
              </a:rPr>
            </a:br>
            <a:r>
              <a:rPr lang="en-US" dirty="0" smtClean="0">
                <a:solidFill>
                  <a:srgbClr val="343C40"/>
                </a:solidFill>
                <a:latin typeface="Arnhem"/>
              </a:rPr>
              <a:t>-- </a:t>
            </a:r>
            <a:r>
              <a:rPr lang="en-US" sz="1600" dirty="0" smtClean="0">
                <a:solidFill>
                  <a:srgbClr val="343C40"/>
                </a:solidFill>
                <a:latin typeface="Arnhem"/>
              </a:rPr>
              <a:t>Alex Oliver-Davila, </a:t>
            </a:r>
            <a:r>
              <a:rPr lang="en-US" sz="1600" dirty="0" err="1" smtClean="0">
                <a:solidFill>
                  <a:srgbClr val="343C40"/>
                </a:solidFill>
                <a:latin typeface="Arnhem"/>
              </a:rPr>
              <a:t>Sociedad</a:t>
            </a:r>
            <a:r>
              <a:rPr lang="en-US" sz="1600" dirty="0" smtClean="0">
                <a:solidFill>
                  <a:srgbClr val="343C40"/>
                </a:solidFill>
                <a:latin typeface="Arnhem"/>
              </a:rPr>
              <a:t> Latina</a:t>
            </a:r>
            <a:endParaRPr lang="en-US" sz="1600" dirty="0"/>
          </a:p>
        </p:txBody>
      </p:sp>
      <p:sp>
        <p:nvSpPr>
          <p:cNvPr id="12" name="Rectangle 11"/>
          <p:cNvSpPr/>
          <p:nvPr/>
        </p:nvSpPr>
        <p:spPr>
          <a:xfrm>
            <a:off x="2620974" y="1551421"/>
            <a:ext cx="5264594" cy="1446550"/>
          </a:xfrm>
          <a:prstGeom prst="rect">
            <a:avLst/>
          </a:prstGeom>
        </p:spPr>
        <p:txBody>
          <a:bodyPr wrap="square">
            <a:spAutoFit/>
          </a:bodyPr>
          <a:lstStyle/>
          <a:p>
            <a:r>
              <a:rPr lang="en-US" dirty="0" smtClean="0">
                <a:solidFill>
                  <a:srgbClr val="343C40"/>
                </a:solidFill>
                <a:latin typeface="Arnhem"/>
              </a:rPr>
              <a:t>“Everything that we learn – whether it is about resiliency or how we’re connecting with kids – we apply to our programs. The data help us improve and help our partners see the value we bring.“</a:t>
            </a:r>
            <a:br>
              <a:rPr lang="en-US" dirty="0" smtClean="0">
                <a:solidFill>
                  <a:srgbClr val="343C40"/>
                </a:solidFill>
                <a:latin typeface="Arnhem"/>
              </a:rPr>
            </a:br>
            <a:r>
              <a:rPr lang="en-US" sz="1600" dirty="0" smtClean="0">
                <a:solidFill>
                  <a:srgbClr val="343C40"/>
                </a:solidFill>
                <a:latin typeface="Arnhem"/>
              </a:rPr>
              <a:t>-- Toni Wiley, Sportsmen’s Tennis &amp; Enrichment Center </a:t>
            </a:r>
            <a:endParaRPr lang="en-US" dirty="0"/>
          </a:p>
        </p:txBody>
      </p:sp>
      <p:pic>
        <p:nvPicPr>
          <p:cNvPr id="2" name="Picture 1"/>
          <p:cNvPicPr>
            <a:picLocks noChangeAspect="1"/>
          </p:cNvPicPr>
          <p:nvPr/>
        </p:nvPicPr>
        <p:blipFill rotWithShape="1">
          <a:blip r:embed="rId2"/>
          <a:srcRect l="10545" t="5939" r="11980"/>
          <a:stretch/>
        </p:blipFill>
        <p:spPr>
          <a:xfrm>
            <a:off x="560745" y="1551421"/>
            <a:ext cx="1955549" cy="1702245"/>
          </a:xfrm>
          <a:prstGeom prst="rect">
            <a:avLst/>
          </a:prstGeom>
        </p:spPr>
      </p:pic>
      <p:pic>
        <p:nvPicPr>
          <p:cNvPr id="4" name="Picture 3"/>
          <p:cNvPicPr>
            <a:picLocks noChangeAspect="1"/>
          </p:cNvPicPr>
          <p:nvPr/>
        </p:nvPicPr>
        <p:blipFill>
          <a:blip r:embed="rId3"/>
          <a:stretch>
            <a:fillRect/>
          </a:stretch>
        </p:blipFill>
        <p:spPr>
          <a:xfrm>
            <a:off x="732293" y="3585190"/>
            <a:ext cx="1440540" cy="2023418"/>
          </a:xfrm>
          <a:prstGeom prst="rect">
            <a:avLst/>
          </a:prstGeom>
        </p:spPr>
      </p:pic>
    </p:spTree>
    <p:extLst>
      <p:ext uri="{BB962C8B-B14F-4D97-AF65-F5344CB8AC3E}">
        <p14:creationId xmlns:p14="http://schemas.microsoft.com/office/powerpoint/2010/main" val="142934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solidFill>
              </a:rPr>
              <a:t>Measures that Matter</a:t>
            </a:r>
          </a:p>
        </p:txBody>
      </p:sp>
      <p:sp>
        <p:nvSpPr>
          <p:cNvPr id="4" name="Text Placeholder 3"/>
          <p:cNvSpPr>
            <a:spLocks noGrp="1"/>
          </p:cNvSpPr>
          <p:nvPr>
            <p:ph type="body" idx="1"/>
          </p:nvPr>
        </p:nvSpPr>
        <p:spPr/>
        <p:txBody>
          <a:bodyPr/>
          <a:lstStyle/>
          <a:p>
            <a:endParaRPr lang="en-US"/>
          </a:p>
        </p:txBody>
      </p:sp>
      <p:sp>
        <p:nvSpPr>
          <p:cNvPr id="3" name="AutoShape 2" descr="jefferson award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20069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3"/>
                </a:solidFill>
              </a:rPr>
              <a:t>Measuring Program</a:t>
            </a:r>
            <a:br>
              <a:rPr lang="en-US" dirty="0" smtClean="0">
                <a:solidFill>
                  <a:schemeClr val="accent3"/>
                </a:solidFill>
              </a:rPr>
            </a:br>
            <a:r>
              <a:rPr lang="en-US" dirty="0" smtClean="0">
                <a:solidFill>
                  <a:schemeClr val="accent3"/>
                </a:solidFill>
              </a:rPr>
              <a:t>Performance &amp;</a:t>
            </a:r>
            <a:br>
              <a:rPr lang="en-US" dirty="0" smtClean="0">
                <a:solidFill>
                  <a:schemeClr val="accent3"/>
                </a:solidFill>
              </a:rPr>
            </a:br>
            <a:r>
              <a:rPr lang="en-US" dirty="0" smtClean="0">
                <a:solidFill>
                  <a:schemeClr val="accent3"/>
                </a:solidFill>
              </a:rPr>
              <a:t>Youth Outcomes</a:t>
            </a:r>
            <a:endParaRPr lang="en-US" dirty="0">
              <a:solidFill>
                <a:schemeClr val="accent3"/>
              </a:solidFill>
            </a:endParaRPr>
          </a:p>
        </p:txBody>
      </p:sp>
      <p:grpSp>
        <p:nvGrpSpPr>
          <p:cNvPr id="20" name="Group 19"/>
          <p:cNvGrpSpPr/>
          <p:nvPr/>
        </p:nvGrpSpPr>
        <p:grpSpPr>
          <a:xfrm>
            <a:off x="204720" y="5205802"/>
            <a:ext cx="8751629" cy="1517904"/>
            <a:chOff x="272956" y="5205802"/>
            <a:chExt cx="11668838" cy="1517904"/>
          </a:xfrm>
        </p:grpSpPr>
        <p:sp>
          <p:nvSpPr>
            <p:cNvPr id="13" name="Freeform 12"/>
            <p:cNvSpPr/>
            <p:nvPr/>
          </p:nvSpPr>
          <p:spPr>
            <a:xfrm>
              <a:off x="272956" y="5205802"/>
              <a:ext cx="11668838" cy="1517904"/>
            </a:xfrm>
            <a:custGeom>
              <a:avLst/>
              <a:gdLst>
                <a:gd name="connsiteX0" fmla="*/ 0 w 8127999"/>
                <a:gd name="connsiteY0" fmla="*/ 125942 h 1259416"/>
                <a:gd name="connsiteX1" fmla="*/ 125942 w 8127999"/>
                <a:gd name="connsiteY1" fmla="*/ 0 h 1259416"/>
                <a:gd name="connsiteX2" fmla="*/ 8002057 w 8127999"/>
                <a:gd name="connsiteY2" fmla="*/ 0 h 1259416"/>
                <a:gd name="connsiteX3" fmla="*/ 8127999 w 8127999"/>
                <a:gd name="connsiteY3" fmla="*/ 125942 h 1259416"/>
                <a:gd name="connsiteX4" fmla="*/ 8127999 w 8127999"/>
                <a:gd name="connsiteY4" fmla="*/ 1133474 h 1259416"/>
                <a:gd name="connsiteX5" fmla="*/ 8002057 w 8127999"/>
                <a:gd name="connsiteY5" fmla="*/ 1259416 h 1259416"/>
                <a:gd name="connsiteX6" fmla="*/ 125942 w 8127999"/>
                <a:gd name="connsiteY6" fmla="*/ 1259416 h 1259416"/>
                <a:gd name="connsiteX7" fmla="*/ 0 w 8127999"/>
                <a:gd name="connsiteY7" fmla="*/ 1133474 h 1259416"/>
                <a:gd name="connsiteX8" fmla="*/ 0 w 8127999"/>
                <a:gd name="connsiteY8" fmla="*/ 125942 h 125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7999" h="1259416">
                  <a:moveTo>
                    <a:pt x="0" y="125942"/>
                  </a:moveTo>
                  <a:cubicBezTo>
                    <a:pt x="0" y="56386"/>
                    <a:pt x="56386" y="0"/>
                    <a:pt x="125942" y="0"/>
                  </a:cubicBezTo>
                  <a:lnTo>
                    <a:pt x="8002057" y="0"/>
                  </a:lnTo>
                  <a:cubicBezTo>
                    <a:pt x="8071613" y="0"/>
                    <a:pt x="8127999" y="56386"/>
                    <a:pt x="8127999" y="125942"/>
                  </a:cubicBezTo>
                  <a:lnTo>
                    <a:pt x="8127999" y="1133474"/>
                  </a:lnTo>
                  <a:cubicBezTo>
                    <a:pt x="8127999" y="1203030"/>
                    <a:pt x="8071613" y="1259416"/>
                    <a:pt x="8002057" y="1259416"/>
                  </a:cubicBezTo>
                  <a:lnTo>
                    <a:pt x="125942" y="1259416"/>
                  </a:lnTo>
                  <a:cubicBezTo>
                    <a:pt x="56386" y="1259416"/>
                    <a:pt x="0" y="1203030"/>
                    <a:pt x="0" y="1133474"/>
                  </a:cubicBezTo>
                  <a:lnTo>
                    <a:pt x="0" y="125942"/>
                  </a:lnTo>
                  <a:close/>
                </a:path>
              </a:pathLst>
            </a:custGeom>
            <a:solidFill>
              <a:schemeClr val="accent3"/>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1842981" tIns="91440" rIns="91440" bIns="91440" numCol="1" spcCol="1270" anchor="t" anchorCtr="0">
              <a:noAutofit/>
            </a:bodyPr>
            <a:lstStyle/>
            <a:p>
              <a:pPr lvl="0" algn="l" defTabSz="1066800">
                <a:lnSpc>
                  <a:spcPct val="90000"/>
                </a:lnSpc>
                <a:spcBef>
                  <a:spcPct val="0"/>
                </a:spcBef>
                <a:spcAft>
                  <a:spcPct val="35000"/>
                </a:spcAft>
              </a:pPr>
              <a:endParaRPr lang="en-US" sz="1900" kern="1200" dirty="0"/>
            </a:p>
          </p:txBody>
        </p:sp>
        <p:sp>
          <p:nvSpPr>
            <p:cNvPr id="15" name="Rectangle 14"/>
            <p:cNvSpPr/>
            <p:nvPr/>
          </p:nvSpPr>
          <p:spPr>
            <a:xfrm>
              <a:off x="272956" y="5402677"/>
              <a:ext cx="11668836" cy="1124154"/>
            </a:xfrm>
            <a:prstGeom prst="rect">
              <a:avLst/>
            </a:prstGeom>
          </p:spPr>
          <p:txBody>
            <a:bodyPr wrap="square">
              <a:spAutoFit/>
            </a:bodyPr>
            <a:lstStyle/>
            <a:p>
              <a:pPr lvl="0" defTabSz="1066800">
                <a:lnSpc>
                  <a:spcPct val="90000"/>
                </a:lnSpc>
                <a:spcBef>
                  <a:spcPct val="0"/>
                </a:spcBef>
                <a:spcAft>
                  <a:spcPct val="35000"/>
                </a:spcAft>
              </a:pPr>
              <a:r>
                <a:rPr lang="en-US" sz="2400" b="1" dirty="0" smtClean="0">
                  <a:solidFill>
                    <a:schemeClr val="bg1"/>
                  </a:solidFill>
                </a:rPr>
                <a:t>Attendance</a:t>
              </a:r>
              <a:endParaRPr lang="en-US" sz="2400" b="1" dirty="0">
                <a:solidFill>
                  <a:schemeClr val="bg1"/>
                </a:solidFill>
              </a:endParaRPr>
            </a:p>
            <a:p>
              <a:pPr marL="0" lvl="1" defTabSz="844550">
                <a:lnSpc>
                  <a:spcPct val="90000"/>
                </a:lnSpc>
                <a:spcBef>
                  <a:spcPct val="0"/>
                </a:spcBef>
                <a:spcAft>
                  <a:spcPct val="15000"/>
                </a:spcAft>
              </a:pPr>
              <a:r>
                <a:rPr lang="en-US" sz="1900" b="1" dirty="0">
                  <a:solidFill>
                    <a:schemeClr val="bg1"/>
                  </a:solidFill>
                </a:rPr>
                <a:t>183 </a:t>
              </a:r>
              <a:r>
                <a:rPr lang="en-US" sz="1900" b="1" dirty="0" smtClean="0">
                  <a:solidFill>
                    <a:schemeClr val="bg1"/>
                  </a:solidFill>
                </a:rPr>
                <a:t>programs </a:t>
              </a:r>
            </a:p>
            <a:p>
              <a:pPr marL="0" lvl="1" defTabSz="844550">
                <a:lnSpc>
                  <a:spcPct val="90000"/>
                </a:lnSpc>
                <a:spcBef>
                  <a:spcPct val="0"/>
                </a:spcBef>
                <a:spcAft>
                  <a:spcPct val="15000"/>
                </a:spcAft>
              </a:pPr>
              <a:r>
                <a:rPr lang="en-US" sz="1900" dirty="0" smtClean="0">
                  <a:solidFill>
                    <a:schemeClr val="bg1"/>
                  </a:solidFill>
                </a:rPr>
                <a:t>Track youth participation in city-wide </a:t>
              </a:r>
              <a:r>
                <a:rPr lang="en-US" sz="1900" dirty="0">
                  <a:solidFill>
                    <a:schemeClr val="bg1"/>
                  </a:solidFill>
                </a:rPr>
                <a:t>database, </a:t>
              </a:r>
              <a:r>
                <a:rPr lang="en-US" sz="1900" dirty="0" err="1">
                  <a:solidFill>
                    <a:schemeClr val="bg1"/>
                  </a:solidFill>
                </a:rPr>
                <a:t>Cityspan</a:t>
              </a:r>
              <a:endParaRPr lang="en-US" sz="1900" dirty="0">
                <a:solidFill>
                  <a:schemeClr val="bg1"/>
                </a:solidFill>
              </a:endParaRPr>
            </a:p>
          </p:txBody>
        </p:sp>
      </p:grpSp>
      <p:grpSp>
        <p:nvGrpSpPr>
          <p:cNvPr id="21" name="Group 20"/>
          <p:cNvGrpSpPr/>
          <p:nvPr/>
        </p:nvGrpSpPr>
        <p:grpSpPr>
          <a:xfrm>
            <a:off x="1074763" y="3619094"/>
            <a:ext cx="7881584" cy="1517904"/>
            <a:chOff x="1433016" y="3619094"/>
            <a:chExt cx="10508778" cy="1517904"/>
          </a:xfrm>
        </p:grpSpPr>
        <p:sp>
          <p:nvSpPr>
            <p:cNvPr id="11" name="Freeform 10"/>
            <p:cNvSpPr/>
            <p:nvPr/>
          </p:nvSpPr>
          <p:spPr>
            <a:xfrm>
              <a:off x="1433016" y="3619094"/>
              <a:ext cx="10508778" cy="1517904"/>
            </a:xfrm>
            <a:custGeom>
              <a:avLst/>
              <a:gdLst>
                <a:gd name="connsiteX0" fmla="*/ 0 w 8127999"/>
                <a:gd name="connsiteY0" fmla="*/ 125942 h 1259416"/>
                <a:gd name="connsiteX1" fmla="*/ 125942 w 8127999"/>
                <a:gd name="connsiteY1" fmla="*/ 0 h 1259416"/>
                <a:gd name="connsiteX2" fmla="*/ 8002057 w 8127999"/>
                <a:gd name="connsiteY2" fmla="*/ 0 h 1259416"/>
                <a:gd name="connsiteX3" fmla="*/ 8127999 w 8127999"/>
                <a:gd name="connsiteY3" fmla="*/ 125942 h 1259416"/>
                <a:gd name="connsiteX4" fmla="*/ 8127999 w 8127999"/>
                <a:gd name="connsiteY4" fmla="*/ 1133474 h 1259416"/>
                <a:gd name="connsiteX5" fmla="*/ 8002057 w 8127999"/>
                <a:gd name="connsiteY5" fmla="*/ 1259416 h 1259416"/>
                <a:gd name="connsiteX6" fmla="*/ 125942 w 8127999"/>
                <a:gd name="connsiteY6" fmla="*/ 1259416 h 1259416"/>
                <a:gd name="connsiteX7" fmla="*/ 0 w 8127999"/>
                <a:gd name="connsiteY7" fmla="*/ 1133474 h 1259416"/>
                <a:gd name="connsiteX8" fmla="*/ 0 w 8127999"/>
                <a:gd name="connsiteY8" fmla="*/ 125942 h 125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7999" h="1259416">
                  <a:moveTo>
                    <a:pt x="0" y="125942"/>
                  </a:moveTo>
                  <a:cubicBezTo>
                    <a:pt x="0" y="56386"/>
                    <a:pt x="56386" y="0"/>
                    <a:pt x="125942" y="0"/>
                  </a:cubicBezTo>
                  <a:lnTo>
                    <a:pt x="8002057" y="0"/>
                  </a:lnTo>
                  <a:cubicBezTo>
                    <a:pt x="8071613" y="0"/>
                    <a:pt x="8127999" y="56386"/>
                    <a:pt x="8127999" y="125942"/>
                  </a:cubicBezTo>
                  <a:lnTo>
                    <a:pt x="8127999" y="1133474"/>
                  </a:lnTo>
                  <a:cubicBezTo>
                    <a:pt x="8127999" y="1203030"/>
                    <a:pt x="8071613" y="1259416"/>
                    <a:pt x="8002057" y="1259416"/>
                  </a:cubicBezTo>
                  <a:lnTo>
                    <a:pt x="125942" y="1259416"/>
                  </a:lnTo>
                  <a:cubicBezTo>
                    <a:pt x="56386" y="1259416"/>
                    <a:pt x="0" y="1203030"/>
                    <a:pt x="0" y="1133474"/>
                  </a:cubicBezTo>
                  <a:lnTo>
                    <a:pt x="0" y="125942"/>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42981" tIns="91440" rIns="91440" bIns="91440" numCol="1" spcCol="1270" anchor="t" anchorCtr="0">
              <a:noAutofit/>
            </a:bodyPr>
            <a:lstStyle/>
            <a:p>
              <a:pPr lvl="0" algn="l" defTabSz="1066800">
                <a:lnSpc>
                  <a:spcPct val="90000"/>
                </a:lnSpc>
                <a:spcBef>
                  <a:spcPct val="0"/>
                </a:spcBef>
                <a:spcAft>
                  <a:spcPct val="35000"/>
                </a:spcAft>
              </a:pPr>
              <a:endParaRPr lang="en-US" sz="1900" kern="1200" dirty="0"/>
            </a:p>
          </p:txBody>
        </p:sp>
        <p:sp>
          <p:nvSpPr>
            <p:cNvPr id="16" name="Rectangle 15"/>
            <p:cNvSpPr/>
            <p:nvPr/>
          </p:nvSpPr>
          <p:spPr>
            <a:xfrm>
              <a:off x="1433017" y="3786730"/>
              <a:ext cx="10508776" cy="1182631"/>
            </a:xfrm>
            <a:prstGeom prst="rect">
              <a:avLst/>
            </a:prstGeom>
          </p:spPr>
          <p:txBody>
            <a:bodyPr wrap="square">
              <a:spAutoFit/>
            </a:bodyPr>
            <a:lstStyle/>
            <a:p>
              <a:pPr lvl="0" defTabSz="1066800">
                <a:lnSpc>
                  <a:spcPct val="90000"/>
                </a:lnSpc>
                <a:spcBef>
                  <a:spcPct val="0"/>
                </a:spcBef>
                <a:spcAft>
                  <a:spcPct val="35000"/>
                </a:spcAft>
              </a:pPr>
              <a:r>
                <a:rPr lang="en-US" sz="2400" b="1" dirty="0">
                  <a:solidFill>
                    <a:schemeClr val="bg1"/>
                  </a:solidFill>
                </a:rPr>
                <a:t>Program </a:t>
              </a:r>
              <a:r>
                <a:rPr lang="en-US" sz="2400" b="1" dirty="0" smtClean="0">
                  <a:solidFill>
                    <a:schemeClr val="bg1"/>
                  </a:solidFill>
                </a:rPr>
                <a:t>Quality</a:t>
              </a:r>
            </a:p>
            <a:p>
              <a:pPr lvl="0" defTabSz="1066800">
                <a:lnSpc>
                  <a:spcPct val="90000"/>
                </a:lnSpc>
                <a:spcBef>
                  <a:spcPct val="0"/>
                </a:spcBef>
                <a:spcAft>
                  <a:spcPct val="35000"/>
                </a:spcAft>
              </a:pPr>
              <a:r>
                <a:rPr lang="en-US" sz="1900" b="1" dirty="0" smtClean="0">
                  <a:solidFill>
                    <a:schemeClr val="bg1"/>
                  </a:solidFill>
                </a:rPr>
                <a:t>171 programs </a:t>
              </a:r>
            </a:p>
            <a:p>
              <a:pPr lvl="0" defTabSz="1066800">
                <a:lnSpc>
                  <a:spcPct val="90000"/>
                </a:lnSpc>
                <a:spcBef>
                  <a:spcPct val="0"/>
                </a:spcBef>
                <a:spcAft>
                  <a:spcPct val="35000"/>
                </a:spcAft>
              </a:pPr>
              <a:r>
                <a:rPr lang="en-US" sz="1900" dirty="0" smtClean="0">
                  <a:solidFill>
                    <a:schemeClr val="bg1"/>
                  </a:solidFill>
                </a:rPr>
                <a:t>Undergo third-party observation and administer youth survey</a:t>
              </a:r>
              <a:endParaRPr lang="en-US" sz="1900" dirty="0">
                <a:solidFill>
                  <a:schemeClr val="bg1"/>
                </a:solidFill>
              </a:endParaRPr>
            </a:p>
          </p:txBody>
        </p:sp>
      </p:grpSp>
      <p:grpSp>
        <p:nvGrpSpPr>
          <p:cNvPr id="22" name="Group 21"/>
          <p:cNvGrpSpPr/>
          <p:nvPr/>
        </p:nvGrpSpPr>
        <p:grpSpPr>
          <a:xfrm>
            <a:off x="3029804" y="2037341"/>
            <a:ext cx="5926542" cy="1517904"/>
            <a:chOff x="4039738" y="2037341"/>
            <a:chExt cx="7902056" cy="1517904"/>
          </a:xfrm>
        </p:grpSpPr>
        <p:sp>
          <p:nvSpPr>
            <p:cNvPr id="9" name="Freeform 8"/>
            <p:cNvSpPr/>
            <p:nvPr/>
          </p:nvSpPr>
          <p:spPr>
            <a:xfrm>
              <a:off x="4039738" y="2037341"/>
              <a:ext cx="7902055" cy="1517904"/>
            </a:xfrm>
            <a:custGeom>
              <a:avLst/>
              <a:gdLst>
                <a:gd name="connsiteX0" fmla="*/ 0 w 8127999"/>
                <a:gd name="connsiteY0" fmla="*/ 125942 h 1259416"/>
                <a:gd name="connsiteX1" fmla="*/ 125942 w 8127999"/>
                <a:gd name="connsiteY1" fmla="*/ 0 h 1259416"/>
                <a:gd name="connsiteX2" fmla="*/ 8002057 w 8127999"/>
                <a:gd name="connsiteY2" fmla="*/ 0 h 1259416"/>
                <a:gd name="connsiteX3" fmla="*/ 8127999 w 8127999"/>
                <a:gd name="connsiteY3" fmla="*/ 125942 h 1259416"/>
                <a:gd name="connsiteX4" fmla="*/ 8127999 w 8127999"/>
                <a:gd name="connsiteY4" fmla="*/ 1133474 h 1259416"/>
                <a:gd name="connsiteX5" fmla="*/ 8002057 w 8127999"/>
                <a:gd name="connsiteY5" fmla="*/ 1259416 h 1259416"/>
                <a:gd name="connsiteX6" fmla="*/ 125942 w 8127999"/>
                <a:gd name="connsiteY6" fmla="*/ 1259416 h 1259416"/>
                <a:gd name="connsiteX7" fmla="*/ 0 w 8127999"/>
                <a:gd name="connsiteY7" fmla="*/ 1133474 h 1259416"/>
                <a:gd name="connsiteX8" fmla="*/ 0 w 8127999"/>
                <a:gd name="connsiteY8" fmla="*/ 125942 h 125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7999" h="1259416">
                  <a:moveTo>
                    <a:pt x="0" y="125942"/>
                  </a:moveTo>
                  <a:cubicBezTo>
                    <a:pt x="0" y="56386"/>
                    <a:pt x="56386" y="0"/>
                    <a:pt x="125942" y="0"/>
                  </a:cubicBezTo>
                  <a:lnTo>
                    <a:pt x="8002057" y="0"/>
                  </a:lnTo>
                  <a:cubicBezTo>
                    <a:pt x="8071613" y="0"/>
                    <a:pt x="8127999" y="56386"/>
                    <a:pt x="8127999" y="125942"/>
                  </a:cubicBezTo>
                  <a:lnTo>
                    <a:pt x="8127999" y="1133474"/>
                  </a:lnTo>
                  <a:cubicBezTo>
                    <a:pt x="8127999" y="1203030"/>
                    <a:pt x="8071613" y="1259416"/>
                    <a:pt x="8002057" y="1259416"/>
                  </a:cubicBezTo>
                  <a:lnTo>
                    <a:pt x="125942" y="1259416"/>
                  </a:lnTo>
                  <a:cubicBezTo>
                    <a:pt x="56386" y="1259416"/>
                    <a:pt x="0" y="1203030"/>
                    <a:pt x="0" y="1133474"/>
                  </a:cubicBezTo>
                  <a:lnTo>
                    <a:pt x="0" y="125942"/>
                  </a:lnTo>
                  <a:close/>
                </a:path>
              </a:pathLst>
            </a:custGeom>
            <a:solidFill>
              <a:schemeClr val="tx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842981" tIns="91440" rIns="91440" bIns="91440" numCol="1" spcCol="1270" anchor="t" anchorCtr="0">
              <a:noAutofit/>
            </a:bodyPr>
            <a:lstStyle/>
            <a:p>
              <a:pPr lvl="0" algn="l" defTabSz="1066800">
                <a:lnSpc>
                  <a:spcPct val="90000"/>
                </a:lnSpc>
                <a:spcBef>
                  <a:spcPct val="0"/>
                </a:spcBef>
                <a:spcAft>
                  <a:spcPct val="35000"/>
                </a:spcAft>
              </a:pPr>
              <a:endParaRPr lang="en-US" sz="1900" kern="1200" dirty="0"/>
            </a:p>
          </p:txBody>
        </p:sp>
        <p:sp>
          <p:nvSpPr>
            <p:cNvPr id="17" name="Rectangle 16"/>
            <p:cNvSpPr/>
            <p:nvPr/>
          </p:nvSpPr>
          <p:spPr>
            <a:xfrm>
              <a:off x="4039738" y="2063785"/>
              <a:ext cx="7902056" cy="1465016"/>
            </a:xfrm>
            <a:prstGeom prst="rect">
              <a:avLst/>
            </a:prstGeom>
          </p:spPr>
          <p:txBody>
            <a:bodyPr wrap="square">
              <a:spAutoFit/>
            </a:bodyPr>
            <a:lstStyle/>
            <a:p>
              <a:pPr lvl="0" defTabSz="1066800">
                <a:lnSpc>
                  <a:spcPct val="90000"/>
                </a:lnSpc>
                <a:spcBef>
                  <a:spcPct val="0"/>
                </a:spcBef>
                <a:spcAft>
                  <a:spcPct val="35000"/>
                </a:spcAft>
              </a:pPr>
              <a:r>
                <a:rPr lang="en-US" sz="2400" b="1" dirty="0">
                  <a:solidFill>
                    <a:schemeClr val="bg1"/>
                  </a:solidFill>
                </a:rPr>
                <a:t>Youth </a:t>
              </a:r>
              <a:r>
                <a:rPr lang="en-US" sz="2400" b="1" dirty="0" smtClean="0">
                  <a:solidFill>
                    <a:schemeClr val="bg1"/>
                  </a:solidFill>
                </a:rPr>
                <a:t>Outcomes</a:t>
              </a:r>
            </a:p>
            <a:p>
              <a:pPr lvl="0" defTabSz="1066800">
                <a:lnSpc>
                  <a:spcPct val="90000"/>
                </a:lnSpc>
                <a:spcBef>
                  <a:spcPct val="0"/>
                </a:spcBef>
                <a:spcAft>
                  <a:spcPct val="35000"/>
                </a:spcAft>
              </a:pPr>
              <a:r>
                <a:rPr lang="en-US" sz="2000" b="1" dirty="0" smtClean="0">
                  <a:solidFill>
                    <a:schemeClr val="bg1"/>
                  </a:solidFill>
                </a:rPr>
                <a:t>94 programs</a:t>
              </a:r>
            </a:p>
            <a:p>
              <a:pPr marL="0" lvl="1" defTabSz="844550">
                <a:lnSpc>
                  <a:spcPct val="90000"/>
                </a:lnSpc>
                <a:spcBef>
                  <a:spcPct val="0"/>
                </a:spcBef>
                <a:spcAft>
                  <a:spcPct val="15000"/>
                </a:spcAft>
              </a:pPr>
              <a:r>
                <a:rPr lang="en-US" sz="1900" dirty="0" smtClean="0">
                  <a:solidFill>
                    <a:schemeClr val="bg1"/>
                  </a:solidFill>
                </a:rPr>
                <a:t>Administer teacher assessment and/or </a:t>
              </a:r>
              <a:r>
                <a:rPr lang="en-US" sz="1900" dirty="0">
                  <a:solidFill>
                    <a:schemeClr val="bg1"/>
                  </a:solidFill>
                </a:rPr>
                <a:t>youth </a:t>
              </a:r>
              <a:r>
                <a:rPr lang="en-US" sz="1900" dirty="0" smtClean="0">
                  <a:solidFill>
                    <a:schemeClr val="bg1"/>
                  </a:solidFill>
                </a:rPr>
                <a:t>self-assessment in ACT skills</a:t>
              </a:r>
              <a:endParaRPr lang="en-US" sz="1900" dirty="0">
                <a:solidFill>
                  <a:schemeClr val="bg1"/>
                </a:solidFill>
              </a:endParaRPr>
            </a:p>
          </p:txBody>
        </p:sp>
      </p:grpSp>
      <p:grpSp>
        <p:nvGrpSpPr>
          <p:cNvPr id="23" name="Group 22"/>
          <p:cNvGrpSpPr/>
          <p:nvPr/>
        </p:nvGrpSpPr>
        <p:grpSpPr>
          <a:xfrm>
            <a:off x="5250977" y="492262"/>
            <a:ext cx="3705369" cy="1513961"/>
            <a:chOff x="7001301" y="492255"/>
            <a:chExt cx="4940492" cy="1513961"/>
          </a:xfrm>
        </p:grpSpPr>
        <p:sp>
          <p:nvSpPr>
            <p:cNvPr id="7" name="Freeform 6"/>
            <p:cNvSpPr/>
            <p:nvPr/>
          </p:nvSpPr>
          <p:spPr>
            <a:xfrm>
              <a:off x="7001301" y="492255"/>
              <a:ext cx="4940492" cy="1513961"/>
            </a:xfrm>
            <a:custGeom>
              <a:avLst/>
              <a:gdLst>
                <a:gd name="connsiteX0" fmla="*/ 0 w 8127999"/>
                <a:gd name="connsiteY0" fmla="*/ 125942 h 1259416"/>
                <a:gd name="connsiteX1" fmla="*/ 125942 w 8127999"/>
                <a:gd name="connsiteY1" fmla="*/ 0 h 1259416"/>
                <a:gd name="connsiteX2" fmla="*/ 8002057 w 8127999"/>
                <a:gd name="connsiteY2" fmla="*/ 0 h 1259416"/>
                <a:gd name="connsiteX3" fmla="*/ 8127999 w 8127999"/>
                <a:gd name="connsiteY3" fmla="*/ 125942 h 1259416"/>
                <a:gd name="connsiteX4" fmla="*/ 8127999 w 8127999"/>
                <a:gd name="connsiteY4" fmla="*/ 1133474 h 1259416"/>
                <a:gd name="connsiteX5" fmla="*/ 8002057 w 8127999"/>
                <a:gd name="connsiteY5" fmla="*/ 1259416 h 1259416"/>
                <a:gd name="connsiteX6" fmla="*/ 125942 w 8127999"/>
                <a:gd name="connsiteY6" fmla="*/ 1259416 h 1259416"/>
                <a:gd name="connsiteX7" fmla="*/ 0 w 8127999"/>
                <a:gd name="connsiteY7" fmla="*/ 1133474 h 1259416"/>
                <a:gd name="connsiteX8" fmla="*/ 0 w 8127999"/>
                <a:gd name="connsiteY8" fmla="*/ 125942 h 1259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7999" h="1259416">
                  <a:moveTo>
                    <a:pt x="0" y="125942"/>
                  </a:moveTo>
                  <a:cubicBezTo>
                    <a:pt x="0" y="56386"/>
                    <a:pt x="56386" y="0"/>
                    <a:pt x="125942" y="0"/>
                  </a:cubicBezTo>
                  <a:lnTo>
                    <a:pt x="8002057" y="0"/>
                  </a:lnTo>
                  <a:cubicBezTo>
                    <a:pt x="8071613" y="0"/>
                    <a:pt x="8127999" y="56386"/>
                    <a:pt x="8127999" y="125942"/>
                  </a:cubicBezTo>
                  <a:lnTo>
                    <a:pt x="8127999" y="1133474"/>
                  </a:lnTo>
                  <a:cubicBezTo>
                    <a:pt x="8127999" y="1203030"/>
                    <a:pt x="8071613" y="1259416"/>
                    <a:pt x="8002057" y="1259416"/>
                  </a:cubicBezTo>
                  <a:lnTo>
                    <a:pt x="125942" y="1259416"/>
                  </a:lnTo>
                  <a:cubicBezTo>
                    <a:pt x="56386" y="1259416"/>
                    <a:pt x="0" y="1203030"/>
                    <a:pt x="0" y="1133474"/>
                  </a:cubicBezTo>
                  <a:lnTo>
                    <a:pt x="0" y="12594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42981" tIns="91440" rIns="91440" bIns="91440" numCol="1" spcCol="1270" anchor="t" anchorCtr="0">
              <a:noAutofit/>
            </a:bodyPr>
            <a:lstStyle/>
            <a:p>
              <a:pPr lvl="0" algn="l" defTabSz="1066800">
                <a:lnSpc>
                  <a:spcPct val="90000"/>
                </a:lnSpc>
                <a:spcBef>
                  <a:spcPct val="0"/>
                </a:spcBef>
                <a:spcAft>
                  <a:spcPct val="35000"/>
                </a:spcAft>
              </a:pPr>
              <a:endParaRPr lang="en-US" sz="1900" kern="1200" dirty="0"/>
            </a:p>
          </p:txBody>
        </p:sp>
        <p:sp>
          <p:nvSpPr>
            <p:cNvPr id="18" name="Rectangle 17"/>
            <p:cNvSpPr/>
            <p:nvPr/>
          </p:nvSpPr>
          <p:spPr>
            <a:xfrm>
              <a:off x="7001301" y="555583"/>
              <a:ext cx="4940492" cy="1387303"/>
            </a:xfrm>
            <a:prstGeom prst="rect">
              <a:avLst/>
            </a:prstGeom>
          </p:spPr>
          <p:txBody>
            <a:bodyPr wrap="square">
              <a:spAutoFit/>
            </a:bodyPr>
            <a:lstStyle/>
            <a:p>
              <a:pPr lvl="0" defTabSz="1066800">
                <a:lnSpc>
                  <a:spcPct val="90000"/>
                </a:lnSpc>
                <a:spcBef>
                  <a:spcPct val="0"/>
                </a:spcBef>
                <a:spcAft>
                  <a:spcPct val="35000"/>
                </a:spcAft>
              </a:pPr>
              <a:r>
                <a:rPr lang="en-US" sz="2400" b="1" dirty="0">
                  <a:solidFill>
                    <a:schemeClr val="bg1"/>
                  </a:solidFill>
                </a:rPr>
                <a:t>Badging</a:t>
              </a:r>
            </a:p>
            <a:p>
              <a:pPr marL="0" lvl="1" defTabSz="844550">
                <a:lnSpc>
                  <a:spcPct val="90000"/>
                </a:lnSpc>
                <a:spcBef>
                  <a:spcPct val="0"/>
                </a:spcBef>
                <a:spcAft>
                  <a:spcPct val="15000"/>
                </a:spcAft>
              </a:pPr>
              <a:r>
                <a:rPr lang="en-US" sz="1900" b="1" dirty="0">
                  <a:solidFill>
                    <a:schemeClr val="bg1"/>
                  </a:solidFill>
                </a:rPr>
                <a:t>10 programs</a:t>
              </a:r>
            </a:p>
            <a:p>
              <a:pPr marL="0" lvl="1" defTabSz="844550">
                <a:lnSpc>
                  <a:spcPct val="90000"/>
                </a:lnSpc>
                <a:spcBef>
                  <a:spcPct val="0"/>
                </a:spcBef>
                <a:spcAft>
                  <a:spcPct val="15000"/>
                </a:spcAft>
              </a:pPr>
              <a:r>
                <a:rPr lang="en-US" sz="1900" dirty="0" smtClean="0">
                  <a:solidFill>
                    <a:schemeClr val="bg1"/>
                  </a:solidFill>
                </a:rPr>
                <a:t>Award digital badges in </a:t>
              </a:r>
              <a:r>
                <a:rPr lang="en-US" sz="1900" dirty="0">
                  <a:solidFill>
                    <a:schemeClr val="bg1"/>
                  </a:solidFill>
                </a:rPr>
                <a:t>growth and achievement in </a:t>
              </a:r>
              <a:r>
                <a:rPr lang="en-US" sz="1900" dirty="0" smtClean="0">
                  <a:solidFill>
                    <a:schemeClr val="bg1"/>
                  </a:solidFill>
                </a:rPr>
                <a:t>ACT skills</a:t>
              </a:r>
              <a:endParaRPr lang="en-US" sz="1900" dirty="0">
                <a:solidFill>
                  <a:schemeClr val="bg1"/>
                </a:solidFill>
              </a:endParaRPr>
            </a:p>
          </p:txBody>
        </p:sp>
      </p:grpSp>
    </p:spTree>
    <p:extLst>
      <p:ext uri="{BB962C8B-B14F-4D97-AF65-F5344CB8AC3E}">
        <p14:creationId xmlns:p14="http://schemas.microsoft.com/office/powerpoint/2010/main" val="131235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32" y="-27585"/>
            <a:ext cx="7886700" cy="1325563"/>
          </a:xfrm>
        </p:spPr>
        <p:txBody>
          <a:bodyPr/>
          <a:lstStyle/>
          <a:p>
            <a:r>
              <a:rPr lang="en-US" dirty="0" smtClean="0">
                <a:solidFill>
                  <a:schemeClr val="accent3"/>
                </a:solidFill>
              </a:rPr>
              <a:t>BASB Observer Certification</a:t>
            </a:r>
            <a:endParaRPr lang="en-US" dirty="0">
              <a:solidFill>
                <a:schemeClr val="accent3"/>
              </a:solidFill>
            </a:endParaRPr>
          </a:p>
        </p:txBody>
      </p:sp>
      <p:grpSp>
        <p:nvGrpSpPr>
          <p:cNvPr id="6" name="Group 5"/>
          <p:cNvGrpSpPr/>
          <p:nvPr/>
        </p:nvGrpSpPr>
        <p:grpSpPr>
          <a:xfrm>
            <a:off x="587829" y="1739383"/>
            <a:ext cx="2775887" cy="2479395"/>
            <a:chOff x="1333500" y="1364776"/>
            <a:chExt cx="3497807" cy="2953223"/>
          </a:xfrm>
        </p:grpSpPr>
        <p:sp>
          <p:nvSpPr>
            <p:cNvPr id="5" name="Rectangle 4"/>
            <p:cNvSpPr/>
            <p:nvPr/>
          </p:nvSpPr>
          <p:spPr>
            <a:xfrm>
              <a:off x="1333500" y="1364776"/>
              <a:ext cx="3497807" cy="295322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554" y="1473959"/>
              <a:ext cx="3319354" cy="278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Right Arrow 6"/>
          <p:cNvSpPr/>
          <p:nvPr/>
        </p:nvSpPr>
        <p:spPr>
          <a:xfrm>
            <a:off x="3567023" y="2757474"/>
            <a:ext cx="372861" cy="455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4138193" y="2301948"/>
            <a:ext cx="1543852" cy="1354265"/>
            <a:chOff x="4562747" y="1703218"/>
            <a:chExt cx="1543852" cy="1354265"/>
          </a:xfrm>
        </p:grpSpPr>
        <p:sp>
          <p:nvSpPr>
            <p:cNvPr id="12" name="Rectangle 11"/>
            <p:cNvSpPr/>
            <p:nvPr/>
          </p:nvSpPr>
          <p:spPr>
            <a:xfrm>
              <a:off x="4562747" y="1703218"/>
              <a:ext cx="1543852" cy="1354265"/>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37272" y="1809955"/>
              <a:ext cx="1384604" cy="115310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2-Point Star 10"/>
            <p:cNvSpPr/>
            <p:nvPr/>
          </p:nvSpPr>
          <p:spPr>
            <a:xfrm>
              <a:off x="5636420" y="2597915"/>
              <a:ext cx="296246" cy="297837"/>
            </a:xfrm>
            <a:prstGeom prst="star12">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97460" y="1811416"/>
              <a:ext cx="1464227" cy="400110"/>
            </a:xfrm>
            <a:prstGeom prst="rect">
              <a:avLst/>
            </a:prstGeom>
            <a:noFill/>
          </p:spPr>
          <p:txBody>
            <a:bodyPr wrap="square" rtlCol="0">
              <a:spAutoFit/>
            </a:bodyPr>
            <a:lstStyle/>
            <a:p>
              <a:pPr algn="ctr"/>
              <a:r>
                <a:rPr lang="en-US" sz="2000" dirty="0" smtClean="0">
                  <a:solidFill>
                    <a:schemeClr val="accent5"/>
                  </a:solidFill>
                  <a:latin typeface="Bebas Neue Bold" pitchFamily="34" charset="0"/>
                </a:rPr>
                <a:t>CERTIFICATE</a:t>
              </a:r>
              <a:endParaRPr lang="en-US" sz="2000" dirty="0">
                <a:solidFill>
                  <a:schemeClr val="accent5"/>
                </a:solidFill>
                <a:latin typeface="Bebas Neue Bold" pitchFamily="34" charset="0"/>
              </a:endParaRPr>
            </a:p>
          </p:txBody>
        </p:sp>
      </p:grpSp>
      <p:sp>
        <p:nvSpPr>
          <p:cNvPr id="16" name="Right Arrow 15"/>
          <p:cNvSpPr/>
          <p:nvPr/>
        </p:nvSpPr>
        <p:spPr>
          <a:xfrm>
            <a:off x="6391448" y="2757474"/>
            <a:ext cx="389758" cy="455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7337616" y="1831048"/>
            <a:ext cx="957297" cy="2120889"/>
            <a:chOff x="6564731" y="1258491"/>
            <a:chExt cx="957297" cy="2120889"/>
          </a:xfrm>
        </p:grpSpPr>
        <p:sp>
          <p:nvSpPr>
            <p:cNvPr id="19" name="Oval 18"/>
            <p:cNvSpPr/>
            <p:nvPr/>
          </p:nvSpPr>
          <p:spPr>
            <a:xfrm>
              <a:off x="6564731" y="1258491"/>
              <a:ext cx="676515" cy="699755"/>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763498" y="1470245"/>
              <a:ext cx="92384" cy="972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77858" y="1868796"/>
              <a:ext cx="255207" cy="151058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19704034">
              <a:off x="6920419" y="2112389"/>
              <a:ext cx="546505" cy="11918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Users\BASB\AppData\Local\Microsoft\Windows\Temporary Internet Files\Content.IE5\MT4OLKYC\Magnifying_glass_icon.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3792" y="1324151"/>
              <a:ext cx="668236" cy="758147"/>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p:cNvSpPr/>
            <p:nvPr/>
          </p:nvSpPr>
          <p:spPr>
            <a:xfrm>
              <a:off x="6922958" y="1421605"/>
              <a:ext cx="177997" cy="1945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938698" y="1470245"/>
              <a:ext cx="94366" cy="972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804144" y="1494559"/>
              <a:ext cx="39012" cy="486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32916" y="4305864"/>
            <a:ext cx="8925029" cy="1892826"/>
          </a:xfrm>
          <a:prstGeom prst="rect">
            <a:avLst/>
          </a:prstGeom>
        </p:spPr>
        <p:txBody>
          <a:bodyPr wrap="square">
            <a:spAutoFit/>
          </a:bodyPr>
          <a:lstStyle/>
          <a:p>
            <a:pPr algn="ctr">
              <a:lnSpc>
                <a:spcPct val="150000"/>
              </a:lnSpc>
            </a:pPr>
            <a:r>
              <a:rPr lang="en-US" sz="2400" b="1" dirty="0" smtClean="0">
                <a:solidFill>
                  <a:schemeClr val="accent3"/>
                </a:solidFill>
              </a:rPr>
              <a:t>Benefits:</a:t>
            </a:r>
          </a:p>
          <a:p>
            <a:pPr marL="285750" indent="-285750" algn="ctr">
              <a:lnSpc>
                <a:spcPct val="150000"/>
              </a:lnSpc>
              <a:buFont typeface="Arial" panose="020B0604020202020204" pitchFamily="34" charset="0"/>
              <a:buChar char="•"/>
            </a:pPr>
            <a:r>
              <a:rPr lang="en-US" b="1" dirty="0" smtClean="0"/>
              <a:t>Access a validated tool to assess your own program</a:t>
            </a:r>
          </a:p>
          <a:p>
            <a:pPr marL="285750" indent="-285750" algn="ctr">
              <a:lnSpc>
                <a:spcPct val="150000"/>
              </a:lnSpc>
              <a:buFont typeface="Arial" panose="020B0604020202020204" pitchFamily="34" charset="0"/>
              <a:buChar char="•"/>
            </a:pPr>
            <a:r>
              <a:rPr lang="en-US" b="1" dirty="0" smtClean="0"/>
              <a:t>See </a:t>
            </a:r>
            <a:r>
              <a:rPr lang="en-US" b="1" dirty="0"/>
              <a:t>best practices in action throughout </a:t>
            </a:r>
            <a:r>
              <a:rPr lang="en-US" b="1" dirty="0" smtClean="0"/>
              <a:t>Boston</a:t>
            </a:r>
          </a:p>
          <a:p>
            <a:pPr marL="285750" indent="-285750" algn="ctr">
              <a:lnSpc>
                <a:spcPct val="150000"/>
              </a:lnSpc>
              <a:buFont typeface="Arial" panose="020B0604020202020204" pitchFamily="34" charset="0"/>
              <a:buChar char="•"/>
            </a:pPr>
            <a:r>
              <a:rPr lang="en-US" b="1" dirty="0"/>
              <a:t>N</a:t>
            </a:r>
            <a:r>
              <a:rPr lang="en-US" b="1" dirty="0" smtClean="0"/>
              <a:t>etwork </a:t>
            </a:r>
            <a:r>
              <a:rPr lang="en-US" b="1" dirty="0"/>
              <a:t>with fellow professionals in the </a:t>
            </a:r>
            <a:r>
              <a:rPr lang="en-US" b="1" dirty="0" smtClean="0"/>
              <a:t>field</a:t>
            </a:r>
            <a:endParaRPr lang="en-US" b="1" dirty="0"/>
          </a:p>
        </p:txBody>
      </p:sp>
      <p:sp>
        <p:nvSpPr>
          <p:cNvPr id="10" name="TextBox 9"/>
          <p:cNvSpPr txBox="1"/>
          <p:nvPr/>
        </p:nvSpPr>
        <p:spPr>
          <a:xfrm>
            <a:off x="587829" y="1068616"/>
            <a:ext cx="2775887" cy="584775"/>
          </a:xfrm>
          <a:prstGeom prst="rect">
            <a:avLst/>
          </a:prstGeom>
          <a:noFill/>
        </p:spPr>
        <p:txBody>
          <a:bodyPr wrap="square" rtlCol="0">
            <a:spAutoFit/>
          </a:bodyPr>
          <a:lstStyle/>
          <a:p>
            <a:pPr algn="ctr"/>
            <a:r>
              <a:rPr lang="en-US" sz="1600" b="1" dirty="0" smtClean="0"/>
              <a:t>1) Train to use the APT in a program setting.</a:t>
            </a:r>
            <a:endParaRPr lang="en-US" sz="1600" b="1" dirty="0"/>
          </a:p>
        </p:txBody>
      </p:sp>
      <p:sp>
        <p:nvSpPr>
          <p:cNvPr id="25" name="TextBox 24"/>
          <p:cNvSpPr txBox="1"/>
          <p:nvPr/>
        </p:nvSpPr>
        <p:spPr>
          <a:xfrm>
            <a:off x="3517075" y="1596150"/>
            <a:ext cx="2775887" cy="584775"/>
          </a:xfrm>
          <a:prstGeom prst="rect">
            <a:avLst/>
          </a:prstGeom>
          <a:noFill/>
        </p:spPr>
        <p:txBody>
          <a:bodyPr wrap="square" rtlCol="0">
            <a:spAutoFit/>
          </a:bodyPr>
          <a:lstStyle/>
          <a:p>
            <a:pPr algn="ctr"/>
            <a:r>
              <a:rPr lang="en-US" sz="1600" b="1" dirty="0"/>
              <a:t>2</a:t>
            </a:r>
            <a:r>
              <a:rPr lang="en-US" sz="1600" b="1" dirty="0" smtClean="0"/>
              <a:t>) Receive a BASB Certificate in program observation.</a:t>
            </a:r>
            <a:endParaRPr lang="en-US" sz="1600" b="1" dirty="0"/>
          </a:p>
        </p:txBody>
      </p:sp>
      <p:sp>
        <p:nvSpPr>
          <p:cNvPr id="26" name="TextBox 25"/>
          <p:cNvSpPr txBox="1"/>
          <p:nvPr/>
        </p:nvSpPr>
        <p:spPr>
          <a:xfrm>
            <a:off x="6290402" y="1088056"/>
            <a:ext cx="2775887" cy="584775"/>
          </a:xfrm>
          <a:prstGeom prst="rect">
            <a:avLst/>
          </a:prstGeom>
          <a:noFill/>
        </p:spPr>
        <p:txBody>
          <a:bodyPr wrap="square" rtlCol="0">
            <a:spAutoFit/>
          </a:bodyPr>
          <a:lstStyle/>
          <a:p>
            <a:pPr algn="ctr"/>
            <a:r>
              <a:rPr lang="en-US" sz="1600" b="1" dirty="0" smtClean="0"/>
              <a:t>3) Observe and assess fellow youth-serving programs.</a:t>
            </a:r>
            <a:endParaRPr lang="en-US" sz="1600" b="1" dirty="0"/>
          </a:p>
        </p:txBody>
      </p:sp>
    </p:spTree>
    <p:extLst>
      <p:ext uri="{BB962C8B-B14F-4D97-AF65-F5344CB8AC3E}">
        <p14:creationId xmlns:p14="http://schemas.microsoft.com/office/powerpoint/2010/main" val="380403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3" grpId="0" uiExpand="1" build="allAtOnce"/>
      <p:bldP spid="10"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66" y="1378795"/>
            <a:ext cx="6954156" cy="4590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000" dirty="0" smtClean="0">
                <a:solidFill>
                  <a:schemeClr val="accent3"/>
                </a:solidFill>
              </a:rPr>
              <a:t>Reporting Program Data: The PRISM</a:t>
            </a:r>
            <a:endParaRPr lang="en-US" sz="4000" dirty="0">
              <a:solidFill>
                <a:schemeClr val="accent3"/>
              </a:solidFill>
            </a:endParaRPr>
          </a:p>
        </p:txBody>
      </p:sp>
      <p:grpSp>
        <p:nvGrpSpPr>
          <p:cNvPr id="19" name="Group 18"/>
          <p:cNvGrpSpPr/>
          <p:nvPr/>
        </p:nvGrpSpPr>
        <p:grpSpPr>
          <a:xfrm>
            <a:off x="3241669" y="2725111"/>
            <a:ext cx="5793475" cy="2412039"/>
            <a:chOff x="3241669" y="2725111"/>
            <a:chExt cx="5793475" cy="2412039"/>
          </a:xfrm>
        </p:grpSpPr>
        <p:sp>
          <p:nvSpPr>
            <p:cNvPr id="6" name="Rectangle 5"/>
            <p:cNvSpPr/>
            <p:nvPr/>
          </p:nvSpPr>
          <p:spPr>
            <a:xfrm>
              <a:off x="3241669" y="3937000"/>
              <a:ext cx="1517650" cy="120015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075714" y="2725111"/>
              <a:ext cx="1959430" cy="830997"/>
            </a:xfrm>
            <a:prstGeom prst="rect">
              <a:avLst/>
            </a:prstGeom>
            <a:noFill/>
          </p:spPr>
          <p:txBody>
            <a:bodyPr wrap="square" rtlCol="0">
              <a:spAutoFit/>
            </a:bodyPr>
            <a:lstStyle/>
            <a:p>
              <a:r>
                <a:rPr lang="en-US" sz="1600" b="1" dirty="0" smtClean="0"/>
                <a:t>Your own program’s performance vs. quality benchmarks.</a:t>
              </a:r>
              <a:endParaRPr lang="en-US" sz="1600" b="1" dirty="0"/>
            </a:p>
          </p:txBody>
        </p:sp>
        <p:cxnSp>
          <p:nvCxnSpPr>
            <p:cNvPr id="13" name="Straight Arrow Connector 12"/>
            <p:cNvCxnSpPr>
              <a:stCxn id="6" idx="0"/>
            </p:cNvCxnSpPr>
            <p:nvPr/>
          </p:nvCxnSpPr>
          <p:spPr>
            <a:xfrm flipV="1">
              <a:off x="4000494" y="3140609"/>
              <a:ext cx="3075219" cy="79639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5362569" y="3937000"/>
            <a:ext cx="3672574" cy="1200150"/>
            <a:chOff x="5362569" y="3937000"/>
            <a:chExt cx="3672574" cy="1200150"/>
          </a:xfrm>
        </p:grpSpPr>
        <p:sp>
          <p:nvSpPr>
            <p:cNvPr id="12" name="Rectangle 11"/>
            <p:cNvSpPr/>
            <p:nvPr/>
          </p:nvSpPr>
          <p:spPr>
            <a:xfrm>
              <a:off x="5362569" y="3937000"/>
              <a:ext cx="1517650" cy="120015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075713" y="4216346"/>
              <a:ext cx="1959430" cy="830997"/>
            </a:xfrm>
            <a:prstGeom prst="rect">
              <a:avLst/>
            </a:prstGeom>
            <a:noFill/>
          </p:spPr>
          <p:txBody>
            <a:bodyPr wrap="square" rtlCol="0">
              <a:spAutoFit/>
            </a:bodyPr>
            <a:lstStyle/>
            <a:p>
              <a:r>
                <a:rPr lang="en-US" sz="1600" b="1" dirty="0" smtClean="0"/>
                <a:t>How your program compares to the network.</a:t>
              </a:r>
              <a:endParaRPr lang="en-US" sz="1600" b="1" dirty="0"/>
            </a:p>
          </p:txBody>
        </p:sp>
        <p:cxnSp>
          <p:nvCxnSpPr>
            <p:cNvPr id="17" name="Straight Arrow Connector 16"/>
            <p:cNvCxnSpPr>
              <a:stCxn id="12" idx="3"/>
              <a:endCxn id="14" idx="1"/>
            </p:cNvCxnSpPr>
            <p:nvPr/>
          </p:nvCxnSpPr>
          <p:spPr>
            <a:xfrm>
              <a:off x="6880219" y="4537075"/>
              <a:ext cx="195494" cy="9477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480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08143" y="1243161"/>
            <a:ext cx="9060279" cy="1885453"/>
            <a:chOff x="-78646" y="5858957"/>
            <a:chExt cx="8066634" cy="1885453"/>
          </a:xfrm>
        </p:grpSpPr>
        <p:sp>
          <p:nvSpPr>
            <p:cNvPr id="17" name="TextBox 16"/>
            <p:cNvSpPr txBox="1"/>
            <p:nvPr/>
          </p:nvSpPr>
          <p:spPr>
            <a:xfrm>
              <a:off x="-78646" y="5919066"/>
              <a:ext cx="1380720" cy="584775"/>
            </a:xfrm>
            <a:prstGeom prst="rect">
              <a:avLst/>
            </a:prstGeom>
            <a:noFill/>
          </p:spPr>
          <p:txBody>
            <a:bodyPr wrap="square" rtlCol="0">
              <a:spAutoFit/>
            </a:bodyPr>
            <a:lstStyle/>
            <a:p>
              <a:pPr>
                <a:defRPr/>
              </a:pPr>
              <a:r>
                <a:rPr lang="en-US" sz="1600" b="1" dirty="0" smtClean="0">
                  <a:solidFill>
                    <a:srgbClr val="2B85BA"/>
                  </a:solidFill>
                  <a:cs typeface="Arial" panose="020B0604020202020204" pitchFamily="34" charset="0"/>
                </a:rPr>
                <a:t>Late April/</a:t>
              </a:r>
            </a:p>
            <a:p>
              <a:pPr>
                <a:defRPr/>
              </a:pPr>
              <a:r>
                <a:rPr lang="en-US" sz="1600" b="1" dirty="0" smtClean="0">
                  <a:solidFill>
                    <a:srgbClr val="2B85BA"/>
                  </a:solidFill>
                  <a:cs typeface="Arial" panose="020B0604020202020204" pitchFamily="34" charset="0"/>
                </a:rPr>
                <a:t>Early May</a:t>
              </a:r>
              <a:endParaRPr lang="en-US" sz="1600" b="1" dirty="0">
                <a:solidFill>
                  <a:srgbClr val="2B85BA"/>
                </a:solidFill>
                <a:cs typeface="Arial" panose="020B0604020202020204" pitchFamily="34" charset="0"/>
              </a:endParaRPr>
            </a:p>
          </p:txBody>
        </p:sp>
        <p:sp>
          <p:nvSpPr>
            <p:cNvPr id="15" name="Rectangle 14"/>
            <p:cNvSpPr/>
            <p:nvPr/>
          </p:nvSpPr>
          <p:spPr>
            <a:xfrm>
              <a:off x="1251028" y="5858957"/>
              <a:ext cx="6736960" cy="769441"/>
            </a:xfrm>
            <a:prstGeom prst="rect">
              <a:avLst/>
            </a:prstGeom>
          </p:spPr>
          <p:txBody>
            <a:bodyPr wrap="square">
              <a:spAutoFit/>
            </a:bodyPr>
            <a:lstStyle/>
            <a:p>
              <a:pPr>
                <a:defRPr/>
              </a:pPr>
              <a:r>
                <a:rPr lang="en-US" sz="2800" b="1" dirty="0" smtClean="0">
                  <a:solidFill>
                    <a:srgbClr val="2B85BA"/>
                  </a:solidFill>
                  <a:cs typeface="Arial" panose="020B0604020202020204" pitchFamily="34" charset="0"/>
                </a:rPr>
                <a:t>Spring Observer Certification Training</a:t>
              </a:r>
              <a:endParaRPr lang="en-US" sz="2800" b="1" dirty="0">
                <a:solidFill>
                  <a:srgbClr val="2B85BA"/>
                </a:solidFill>
                <a:cs typeface="Arial" panose="020B0604020202020204" pitchFamily="34" charset="0"/>
              </a:endParaRPr>
            </a:p>
            <a:p>
              <a:pPr>
                <a:defRPr/>
              </a:pPr>
              <a:r>
                <a:rPr lang="en-US" sz="1600" b="1" dirty="0" smtClean="0">
                  <a:solidFill>
                    <a:prstClr val="black"/>
                  </a:solidFill>
                </a:rPr>
                <a:t>Location TBD</a:t>
              </a:r>
            </a:p>
          </p:txBody>
        </p:sp>
        <p:sp>
          <p:nvSpPr>
            <p:cNvPr id="16" name="Rectangle 15"/>
            <p:cNvSpPr/>
            <p:nvPr/>
          </p:nvSpPr>
          <p:spPr>
            <a:xfrm>
              <a:off x="1251029" y="6574859"/>
              <a:ext cx="6287250" cy="1169551"/>
            </a:xfrm>
            <a:prstGeom prst="rect">
              <a:avLst/>
            </a:prstGeom>
          </p:spPr>
          <p:txBody>
            <a:bodyPr wrap="square">
              <a:spAutoFit/>
            </a:bodyPr>
            <a:lstStyle/>
            <a:p>
              <a:pPr>
                <a:defRPr/>
              </a:pPr>
              <a:r>
                <a:rPr lang="en-US" sz="1400" dirty="0" smtClean="0">
                  <a:solidFill>
                    <a:prstClr val="black"/>
                  </a:solidFill>
                  <a:cs typeface="Arial" panose="020B0604020202020204" pitchFamily="34" charset="0"/>
                </a:rPr>
                <a:t>A two-day intensive training in the use of the Assessment of Program Practices Tool (APT). Attendees will learn and practice how to effectively use the tool to observe and assess youth-serving programs. At the end of this training, attendees will be certified as BASB Program Observers, and may observe and assess fellow youth development programs in BASB’s network.</a:t>
              </a:r>
              <a:endParaRPr lang="en-US" sz="1400" dirty="0">
                <a:solidFill>
                  <a:prstClr val="black"/>
                </a:solidFill>
                <a:cs typeface="Arial" panose="020B0604020202020204" pitchFamily="34" charset="0"/>
              </a:endParaRPr>
            </a:p>
          </p:txBody>
        </p:sp>
      </p:grpSp>
      <p:grpSp>
        <p:nvGrpSpPr>
          <p:cNvPr id="3" name="Group 2"/>
          <p:cNvGrpSpPr/>
          <p:nvPr/>
        </p:nvGrpSpPr>
        <p:grpSpPr>
          <a:xfrm>
            <a:off x="529422" y="5026034"/>
            <a:ext cx="8208217" cy="1246495"/>
            <a:chOff x="-2168" y="4049429"/>
            <a:chExt cx="8208217" cy="1246495"/>
          </a:xfrm>
        </p:grpSpPr>
        <p:grpSp>
          <p:nvGrpSpPr>
            <p:cNvPr id="20" name="Group 19"/>
            <p:cNvGrpSpPr/>
            <p:nvPr/>
          </p:nvGrpSpPr>
          <p:grpSpPr>
            <a:xfrm>
              <a:off x="-2168" y="4067139"/>
              <a:ext cx="1380720" cy="645592"/>
              <a:chOff x="22600" y="1928550"/>
              <a:chExt cx="1380720" cy="645592"/>
            </a:xfrm>
          </p:grpSpPr>
          <p:sp>
            <p:nvSpPr>
              <p:cNvPr id="23" name="TextBox 22"/>
              <p:cNvSpPr txBox="1"/>
              <p:nvPr/>
            </p:nvSpPr>
            <p:spPr>
              <a:xfrm>
                <a:off x="22600" y="1928550"/>
                <a:ext cx="1380720" cy="400110"/>
              </a:xfrm>
              <a:prstGeom prst="rect">
                <a:avLst/>
              </a:prstGeom>
              <a:noFill/>
            </p:spPr>
            <p:txBody>
              <a:bodyPr wrap="square" rtlCol="0">
                <a:spAutoFit/>
              </a:bodyPr>
              <a:lstStyle/>
              <a:p>
                <a:pPr>
                  <a:defRPr/>
                </a:pPr>
                <a:r>
                  <a:rPr lang="en-US" sz="2000" b="1" dirty="0" smtClean="0">
                    <a:solidFill>
                      <a:srgbClr val="2B85BA"/>
                    </a:solidFill>
                    <a:cs typeface="Arial" panose="020B0604020202020204" pitchFamily="34" charset="0"/>
                  </a:rPr>
                  <a:t>June 5</a:t>
                </a:r>
                <a:endParaRPr lang="en-US" sz="2000" b="1" dirty="0">
                  <a:solidFill>
                    <a:srgbClr val="2B85BA"/>
                  </a:solidFill>
                  <a:cs typeface="Arial" panose="020B0604020202020204" pitchFamily="34" charset="0"/>
                </a:endParaRPr>
              </a:p>
            </p:txBody>
          </p:sp>
          <p:sp>
            <p:nvSpPr>
              <p:cNvPr id="24" name="Rectangle 23"/>
              <p:cNvSpPr/>
              <p:nvPr/>
            </p:nvSpPr>
            <p:spPr>
              <a:xfrm>
                <a:off x="22600" y="2235588"/>
                <a:ext cx="1074333" cy="338554"/>
              </a:xfrm>
              <a:prstGeom prst="rect">
                <a:avLst/>
              </a:prstGeom>
            </p:spPr>
            <p:txBody>
              <a:bodyPr wrap="none">
                <a:spAutoFit/>
              </a:bodyPr>
              <a:lstStyle/>
              <a:p>
                <a:pPr>
                  <a:defRPr/>
                </a:pPr>
                <a:r>
                  <a:rPr lang="en-US" sz="1600" b="1" dirty="0" smtClean="0">
                    <a:solidFill>
                      <a:prstClr val="black"/>
                    </a:solidFill>
                    <a:cs typeface="Arial" panose="020B0604020202020204" pitchFamily="34" charset="0"/>
                  </a:rPr>
                  <a:t>8:30-3:30</a:t>
                </a:r>
                <a:endParaRPr lang="en-US" sz="1600" b="1" dirty="0">
                  <a:solidFill>
                    <a:prstClr val="black"/>
                  </a:solidFill>
                  <a:cs typeface="Arial" panose="020B0604020202020204" pitchFamily="34" charset="0"/>
                </a:endParaRPr>
              </a:p>
            </p:txBody>
          </p:sp>
        </p:grpSp>
        <p:sp>
          <p:nvSpPr>
            <p:cNvPr id="21" name="Rectangle 20"/>
            <p:cNvSpPr/>
            <p:nvPr/>
          </p:nvSpPr>
          <p:spPr>
            <a:xfrm>
              <a:off x="1469089" y="4049429"/>
              <a:ext cx="6736960" cy="984885"/>
            </a:xfrm>
            <a:prstGeom prst="rect">
              <a:avLst/>
            </a:prstGeom>
          </p:spPr>
          <p:txBody>
            <a:bodyPr wrap="square">
              <a:spAutoFit/>
            </a:bodyPr>
            <a:lstStyle/>
            <a:p>
              <a:pPr>
                <a:defRPr/>
              </a:pPr>
              <a:r>
                <a:rPr lang="en-US" sz="2800" b="1" dirty="0" smtClean="0">
                  <a:solidFill>
                    <a:srgbClr val="2B85BA"/>
                  </a:solidFill>
                  <a:cs typeface="Arial" panose="020B0604020202020204" pitchFamily="34" charset="0"/>
                </a:rPr>
                <a:t>ACT Skills Summit</a:t>
              </a:r>
            </a:p>
            <a:p>
              <a:pPr>
                <a:defRPr/>
              </a:pPr>
              <a:r>
                <a:rPr lang="en-US" sz="1600" b="1" dirty="0" smtClean="0">
                  <a:solidFill>
                    <a:prstClr val="black"/>
                  </a:solidFill>
                  <a:cs typeface="Arial" panose="020B0604020202020204" pitchFamily="34" charset="0"/>
                </a:rPr>
                <a:t>Boston University</a:t>
              </a:r>
            </a:p>
            <a:p>
              <a:pPr>
                <a:defRPr/>
              </a:pPr>
              <a:endParaRPr lang="en-US" sz="1400" b="1" dirty="0" smtClean="0">
                <a:solidFill>
                  <a:prstClr val="black"/>
                </a:solidFill>
              </a:endParaRPr>
            </a:p>
          </p:txBody>
        </p:sp>
        <p:sp>
          <p:nvSpPr>
            <p:cNvPr id="22" name="Rectangle 21"/>
            <p:cNvSpPr/>
            <p:nvPr/>
          </p:nvSpPr>
          <p:spPr>
            <a:xfrm>
              <a:off x="1470017" y="4772704"/>
              <a:ext cx="5980200" cy="523220"/>
            </a:xfrm>
            <a:prstGeom prst="rect">
              <a:avLst/>
            </a:prstGeom>
          </p:spPr>
          <p:txBody>
            <a:bodyPr wrap="square">
              <a:spAutoFit/>
            </a:bodyPr>
            <a:lstStyle/>
            <a:p>
              <a:pPr>
                <a:defRPr/>
              </a:pPr>
              <a:r>
                <a:rPr lang="en-US" sz="1400" dirty="0" smtClean="0">
                  <a:solidFill>
                    <a:prstClr val="black"/>
                  </a:solidFill>
                  <a:cs typeface="Arial" panose="020B0604020202020204" pitchFamily="34" charset="0"/>
                </a:rPr>
                <a:t>Professional development on skills in preparation for summer 2017 and school year 2017-18 programs.</a:t>
              </a:r>
              <a:endParaRPr lang="en-US" sz="1400" dirty="0">
                <a:solidFill>
                  <a:prstClr val="black"/>
                </a:solidFill>
                <a:cs typeface="Arial" panose="020B0604020202020204" pitchFamily="34" charset="0"/>
              </a:endParaRPr>
            </a:p>
          </p:txBody>
        </p:sp>
      </p:grpSp>
      <p:grpSp>
        <p:nvGrpSpPr>
          <p:cNvPr id="25" name="Group 24"/>
          <p:cNvGrpSpPr/>
          <p:nvPr/>
        </p:nvGrpSpPr>
        <p:grpSpPr>
          <a:xfrm>
            <a:off x="508143" y="3195852"/>
            <a:ext cx="8703074" cy="1676997"/>
            <a:chOff x="-26929" y="6770459"/>
            <a:chExt cx="9119446" cy="1676997"/>
          </a:xfrm>
        </p:grpSpPr>
        <p:grpSp>
          <p:nvGrpSpPr>
            <p:cNvPr id="26" name="Group 25"/>
            <p:cNvGrpSpPr/>
            <p:nvPr/>
          </p:nvGrpSpPr>
          <p:grpSpPr>
            <a:xfrm>
              <a:off x="-26929" y="6835896"/>
              <a:ext cx="1563942" cy="635305"/>
              <a:chOff x="-31692" y="1907095"/>
              <a:chExt cx="1563942" cy="635305"/>
            </a:xfrm>
          </p:grpSpPr>
          <p:sp>
            <p:nvSpPr>
              <p:cNvPr id="33" name="TextBox 32"/>
              <p:cNvSpPr txBox="1"/>
              <p:nvPr/>
            </p:nvSpPr>
            <p:spPr>
              <a:xfrm>
                <a:off x="-31692" y="1907095"/>
                <a:ext cx="1563942" cy="400110"/>
              </a:xfrm>
              <a:prstGeom prst="rect">
                <a:avLst/>
              </a:prstGeom>
              <a:noFill/>
            </p:spPr>
            <p:txBody>
              <a:bodyPr wrap="square" rtlCol="0">
                <a:spAutoFit/>
              </a:bodyPr>
              <a:lstStyle/>
              <a:p>
                <a:pPr>
                  <a:defRPr/>
                </a:pPr>
                <a:r>
                  <a:rPr lang="en-US" sz="2000" b="1" dirty="0" smtClean="0">
                    <a:solidFill>
                      <a:srgbClr val="2B85BA"/>
                    </a:solidFill>
                    <a:cs typeface="Arial" panose="020B0604020202020204" pitchFamily="34" charset="0"/>
                  </a:rPr>
                  <a:t>May 23</a:t>
                </a:r>
                <a:endParaRPr lang="en-US" sz="2000" b="1" dirty="0">
                  <a:solidFill>
                    <a:srgbClr val="2B85BA"/>
                  </a:solidFill>
                  <a:cs typeface="Arial" panose="020B0604020202020204" pitchFamily="34" charset="0"/>
                </a:endParaRPr>
              </a:p>
            </p:txBody>
          </p:sp>
          <p:sp>
            <p:nvSpPr>
              <p:cNvPr id="35" name="Rectangle 34"/>
              <p:cNvSpPr/>
              <p:nvPr/>
            </p:nvSpPr>
            <p:spPr>
              <a:xfrm>
                <a:off x="-30721" y="2203846"/>
                <a:ext cx="1364247" cy="338554"/>
              </a:xfrm>
              <a:prstGeom prst="rect">
                <a:avLst/>
              </a:prstGeom>
            </p:spPr>
            <p:txBody>
              <a:bodyPr wrap="none">
                <a:spAutoFit/>
              </a:bodyPr>
              <a:lstStyle/>
              <a:p>
                <a:pPr>
                  <a:defRPr/>
                </a:pPr>
                <a:r>
                  <a:rPr lang="en-US" sz="1600" b="1" dirty="0" smtClean="0">
                    <a:solidFill>
                      <a:prstClr val="black"/>
                    </a:solidFill>
                    <a:cs typeface="Arial" panose="020B0604020202020204" pitchFamily="34" charset="0"/>
                  </a:rPr>
                  <a:t>10:00-12:00</a:t>
                </a:r>
                <a:endParaRPr lang="en-US" sz="1600" b="1" dirty="0">
                  <a:solidFill>
                    <a:prstClr val="black"/>
                  </a:solidFill>
                  <a:cs typeface="Arial" panose="020B0604020202020204" pitchFamily="34" charset="0"/>
                </a:endParaRPr>
              </a:p>
            </p:txBody>
          </p:sp>
        </p:grpSp>
        <p:sp>
          <p:nvSpPr>
            <p:cNvPr id="27" name="Rectangle 26"/>
            <p:cNvSpPr/>
            <p:nvPr/>
          </p:nvSpPr>
          <p:spPr>
            <a:xfrm>
              <a:off x="1537013" y="6770459"/>
              <a:ext cx="7555504" cy="984885"/>
            </a:xfrm>
            <a:prstGeom prst="rect">
              <a:avLst/>
            </a:prstGeom>
          </p:spPr>
          <p:txBody>
            <a:bodyPr wrap="square">
              <a:spAutoFit/>
            </a:bodyPr>
            <a:lstStyle/>
            <a:p>
              <a:pPr>
                <a:defRPr/>
              </a:pPr>
              <a:r>
                <a:rPr lang="en-US" sz="2800" b="1" dirty="0" smtClean="0">
                  <a:solidFill>
                    <a:srgbClr val="2B85BA"/>
                  </a:solidFill>
                  <a:cs typeface="Arial" panose="020B0604020202020204" pitchFamily="34" charset="0"/>
                </a:rPr>
                <a:t>Measurement Orientation</a:t>
              </a:r>
            </a:p>
            <a:p>
              <a:pPr>
                <a:defRPr/>
              </a:pPr>
              <a:r>
                <a:rPr lang="en-US" sz="1600" b="1" dirty="0" err="1" smtClean="0">
                  <a:solidFill>
                    <a:prstClr val="black"/>
                  </a:solidFill>
                  <a:cs typeface="Arial" panose="020B0604020202020204" pitchFamily="34" charset="0"/>
                </a:rPr>
                <a:t>NonProfit</a:t>
              </a:r>
              <a:r>
                <a:rPr lang="en-US" sz="1600" b="1" dirty="0" smtClean="0">
                  <a:solidFill>
                    <a:prstClr val="black"/>
                  </a:solidFill>
                  <a:cs typeface="Arial" panose="020B0604020202020204" pitchFamily="34" charset="0"/>
                </a:rPr>
                <a:t> Center, 89 South Street, Boston</a:t>
              </a:r>
            </a:p>
            <a:p>
              <a:pPr>
                <a:defRPr/>
              </a:pPr>
              <a:endParaRPr lang="en-US" sz="1400" b="1" dirty="0" smtClean="0">
                <a:solidFill>
                  <a:prstClr val="black"/>
                </a:solidFill>
              </a:endParaRPr>
            </a:p>
          </p:txBody>
        </p:sp>
        <p:sp>
          <p:nvSpPr>
            <p:cNvPr id="28" name="Rectangle 27"/>
            <p:cNvSpPr/>
            <p:nvPr/>
          </p:nvSpPr>
          <p:spPr>
            <a:xfrm>
              <a:off x="1537013" y="7493349"/>
              <a:ext cx="7555504" cy="954107"/>
            </a:xfrm>
            <a:prstGeom prst="rect">
              <a:avLst/>
            </a:prstGeom>
          </p:spPr>
          <p:txBody>
            <a:bodyPr wrap="square">
              <a:spAutoFit/>
            </a:bodyPr>
            <a:lstStyle/>
            <a:p>
              <a:r>
                <a:rPr lang="en-US" sz="1400" dirty="0" smtClean="0">
                  <a:solidFill>
                    <a:prstClr val="black"/>
                  </a:solidFill>
                  <a:cs typeface="Arial" panose="020B0604020202020204" pitchFamily="34" charset="0"/>
                </a:rPr>
                <a:t>New summer program partners are highly encouraged to attend this event. BASB’s Data Team will provide an overview of the measurement tools used in evaluating programs in BASB’s network. Additionally, programs will understand the logistics of implementing these tools in the own program.</a:t>
              </a:r>
              <a:endParaRPr lang="en-US" sz="1400" dirty="0">
                <a:solidFill>
                  <a:prstClr val="black"/>
                </a:solidFill>
                <a:cs typeface="Arial" panose="020B0604020202020204" pitchFamily="34" charset="0"/>
              </a:endParaRPr>
            </a:p>
          </p:txBody>
        </p:sp>
      </p:grpSp>
      <p:sp>
        <p:nvSpPr>
          <p:cNvPr id="45" name="TextBox 44"/>
          <p:cNvSpPr txBox="1"/>
          <p:nvPr/>
        </p:nvSpPr>
        <p:spPr>
          <a:xfrm>
            <a:off x="342528" y="292626"/>
            <a:ext cx="7848600" cy="769441"/>
          </a:xfrm>
          <a:prstGeom prst="rect">
            <a:avLst/>
          </a:prstGeom>
          <a:noFill/>
        </p:spPr>
        <p:txBody>
          <a:bodyPr wrap="square" rtlCol="0">
            <a:spAutoFit/>
          </a:bodyPr>
          <a:lstStyle/>
          <a:p>
            <a:r>
              <a:rPr lang="en-US" sz="4400" dirty="0" smtClean="0">
                <a:solidFill>
                  <a:srgbClr val="E47E1A"/>
                </a:solidFill>
                <a:latin typeface="+mj-lt"/>
                <a:cs typeface="Arial" panose="020B0604020202020204" pitchFamily="34" charset="0"/>
              </a:rPr>
              <a:t>Next Steps</a:t>
            </a:r>
          </a:p>
        </p:txBody>
      </p:sp>
    </p:spTree>
    <p:extLst>
      <p:ext uri="{BB962C8B-B14F-4D97-AF65-F5344CB8AC3E}">
        <p14:creationId xmlns:p14="http://schemas.microsoft.com/office/powerpoint/2010/main" val="967130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solidFill>
              </a:rPr>
              <a:t>Questions?</a:t>
            </a:r>
          </a:p>
        </p:txBody>
      </p:sp>
      <p:sp>
        <p:nvSpPr>
          <p:cNvPr id="3" name="Text Placeholder 2"/>
          <p:cNvSpPr>
            <a:spLocks noGrp="1"/>
          </p:cNvSpPr>
          <p:nvPr>
            <p:ph type="body" idx="1"/>
          </p:nvPr>
        </p:nvSpPr>
        <p:spPr/>
        <p:txBody>
          <a:bodyPr/>
          <a:lstStyle/>
          <a:p>
            <a:r>
              <a:rPr lang="en-US" dirty="0">
                <a:solidFill>
                  <a:schemeClr val="accent3"/>
                </a:solidFill>
              </a:rPr>
              <a:t>Thank you for coming</a:t>
            </a:r>
            <a:r>
              <a:rPr lang="en-US" dirty="0" smtClean="0">
                <a:solidFill>
                  <a:schemeClr val="accent3"/>
                </a:solidFill>
              </a:rPr>
              <a:t>! Please stop by the table on the way out to indicate your interest in participating in our network.</a:t>
            </a:r>
            <a:endParaRPr lang="en-US" dirty="0">
              <a:solidFill>
                <a:schemeClr val="accent3"/>
              </a:solidFill>
            </a:endParaRPr>
          </a:p>
        </p:txBody>
      </p:sp>
    </p:spTree>
    <p:extLst>
      <p:ext uri="{BB962C8B-B14F-4D97-AF65-F5344CB8AC3E}">
        <p14:creationId xmlns:p14="http://schemas.microsoft.com/office/powerpoint/2010/main" val="3725435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3"/>
                </a:solidFill>
              </a:rPr>
              <a:t>Introductions</a:t>
            </a:r>
          </a:p>
        </p:txBody>
      </p:sp>
      <p:sp>
        <p:nvSpPr>
          <p:cNvPr id="3" name="Text Placeholder 2"/>
          <p:cNvSpPr>
            <a:spLocks noGrp="1"/>
          </p:cNvSpPr>
          <p:nvPr>
            <p:ph type="body" idx="1"/>
          </p:nvPr>
        </p:nvSpPr>
        <p:spPr/>
        <p:txBody>
          <a:bodyPr/>
          <a:lstStyle/>
          <a:p>
            <a:r>
              <a:rPr lang="en-US" dirty="0">
                <a:solidFill>
                  <a:schemeClr val="accent6"/>
                </a:solidFill>
              </a:rPr>
              <a:t>What’s one thing that is special about your program?</a:t>
            </a:r>
          </a:p>
        </p:txBody>
      </p:sp>
    </p:spTree>
    <p:extLst>
      <p:ext uri="{BB962C8B-B14F-4D97-AF65-F5344CB8AC3E}">
        <p14:creationId xmlns:p14="http://schemas.microsoft.com/office/powerpoint/2010/main" val="1648347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0" name="Picture 86" descr="Image result for Youth and Family Enrichment Services (YoF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759" y="5311649"/>
            <a:ext cx="1671420" cy="473876"/>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Image result for Boston Partners in Educati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9716" b="36630"/>
          <a:stretch/>
        </p:blipFill>
        <p:spPr bwMode="auto">
          <a:xfrm>
            <a:off x="302412" y="450408"/>
            <a:ext cx="1729085" cy="5818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boston athletic associ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7454" y="4790127"/>
            <a:ext cx="983546" cy="7514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oston Centers For Youth and Families"/>
          <p:cNvPicPr>
            <a:picLocks noChangeAspect="1" noChangeArrowheads="1"/>
          </p:cNvPicPr>
          <p:nvPr/>
        </p:nvPicPr>
        <p:blipFill rotWithShape="1">
          <a:blip r:embed="rId5">
            <a:extLst>
              <a:ext uri="{28A0092B-C50C-407E-A947-70E740481C1C}">
                <a14:useLocalDpi xmlns:a14="http://schemas.microsoft.com/office/drawing/2010/main" val="0"/>
              </a:ext>
            </a:extLst>
          </a:blip>
          <a:srcRect t="25656" b="25517"/>
          <a:stretch/>
        </p:blipFill>
        <p:spPr bwMode="auto">
          <a:xfrm>
            <a:off x="5293133" y="321004"/>
            <a:ext cx="1983788" cy="9686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boston ballet logo"/>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803" r="16560"/>
          <a:stretch/>
        </p:blipFill>
        <p:spPr bwMode="auto">
          <a:xfrm>
            <a:off x="4661009" y="4204039"/>
            <a:ext cx="1081260" cy="7883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argaret Fuller Neighborhood Hous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54917" y="2815789"/>
            <a:ext cx="995630" cy="8160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Teen Center at St. Peter'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6500" y="2686801"/>
            <a:ext cx="2000825" cy="8727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Mystic Learning Center, Inc."/>
          <p:cNvPicPr>
            <a:picLocks noChangeAspect="1" noChangeArrowheads="1"/>
          </p:cNvPicPr>
          <p:nvPr/>
        </p:nvPicPr>
        <p:blipFill rotWithShape="1">
          <a:blip r:embed="rId9">
            <a:extLst>
              <a:ext uri="{28A0092B-C50C-407E-A947-70E740481C1C}">
                <a14:useLocalDpi xmlns:a14="http://schemas.microsoft.com/office/drawing/2010/main" val="0"/>
              </a:ext>
            </a:extLst>
          </a:blip>
          <a:srcRect l="24571" r="24828"/>
          <a:stretch/>
        </p:blipFill>
        <p:spPr bwMode="auto">
          <a:xfrm>
            <a:off x="2200848" y="333221"/>
            <a:ext cx="1028906" cy="10166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Friends of the Children-Bost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1659" y="4042063"/>
            <a:ext cx="1692924" cy="76746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Bird Street Community Cent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425" y="2169178"/>
            <a:ext cx="1943100" cy="150495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Paraclete bost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06506" y="1520354"/>
            <a:ext cx="1118077" cy="111807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South Boston Neighborhood Hous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47882" y="1330617"/>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musiConnects"/>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9987" r="18155"/>
          <a:stretch/>
        </p:blipFill>
        <p:spPr bwMode="auto">
          <a:xfrm>
            <a:off x="1913730" y="2078282"/>
            <a:ext cx="1763495" cy="160361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6" descr="Image result for Boston Youth Service Net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8" descr="Image result for Boston Youth Service Netwo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4" name="Picture 30" descr="Image result for Boston Youth Service Networ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41525" y="1484179"/>
            <a:ext cx="170497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mage result for ZUMIX"/>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t="20443" b="24432"/>
          <a:stretch/>
        </p:blipFill>
        <p:spPr bwMode="auto">
          <a:xfrm>
            <a:off x="307784" y="4257629"/>
            <a:ext cx="1476016" cy="813648"/>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Image result for Wediko Children's Service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03654" y="6061237"/>
            <a:ext cx="1306429" cy="604629"/>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Image result for Urban Improv"/>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795846" y="1453824"/>
            <a:ext cx="924070" cy="924071"/>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Image result for Agassiz Village Summer Camp"/>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3143" b="22325"/>
          <a:stretch/>
        </p:blipFill>
        <p:spPr bwMode="auto">
          <a:xfrm>
            <a:off x="7599497" y="6000656"/>
            <a:ext cx="1495276" cy="815392"/>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Image result for New England Aquarium"/>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107533" y="5062918"/>
            <a:ext cx="2093336" cy="791543"/>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Image result for YW Boston"/>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49199" y="1525744"/>
            <a:ext cx="1542556" cy="794854"/>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Image result for umass boston"/>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30784" y="5749743"/>
            <a:ext cx="784590" cy="1025198"/>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Image result for United South End Settlements club4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82641" y="4297551"/>
            <a:ext cx="1964221" cy="628095"/>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Image result for All Dorchester Sports League"/>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674678" y="1379538"/>
            <a:ext cx="2072647" cy="1351896"/>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Image result for East Boston Social Centers"/>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297339" y="2731999"/>
            <a:ext cx="1021147" cy="1021147"/>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Image result for Summer Search boston"/>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038655" y="5004300"/>
            <a:ext cx="1422187" cy="902976"/>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Image result for boston college"/>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069811" y="3934803"/>
            <a:ext cx="1024435" cy="92998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0" descr="Image result for Jefferson Awards Foundati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2" descr="Image result for Jefferson Awards Foundati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4" descr="Image result for Jefferson Awards Foundation"/>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6" descr="Image result for Jefferson Awards Foundatio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8" descr="jefferson awards logo"/>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0" descr="jefferson awards logo"/>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95" name="Picture 7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24058" y="5777763"/>
            <a:ext cx="1038225" cy="58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75" descr="Image result for boston arts academy"/>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00" name="Picture 76"/>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511907" y="5118933"/>
            <a:ext cx="1047192" cy="658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2" name="Picture 78" descr="Image result for Boston's Bridge to Excellenc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7784" y="3565190"/>
            <a:ext cx="1699196" cy="628869"/>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Image result for Posse Foundation"/>
          <p:cNvPicPr>
            <a:picLocks noChangeAspect="1" noChangeArrowheads="1"/>
          </p:cNvPicPr>
          <p:nvPr/>
        </p:nvPicPr>
        <p:blipFill rotWithShape="1">
          <a:blip r:embed="rId31">
            <a:extLst>
              <a:ext uri="{28A0092B-C50C-407E-A947-70E740481C1C}">
                <a14:useLocalDpi xmlns:a14="http://schemas.microsoft.com/office/drawing/2010/main" val="0"/>
              </a:ext>
            </a:extLst>
          </a:blip>
          <a:srcRect t="18520" b="30358"/>
          <a:stretch/>
        </p:blipFill>
        <p:spPr bwMode="auto">
          <a:xfrm>
            <a:off x="2041525" y="3504155"/>
            <a:ext cx="1185863" cy="574583"/>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Image result for BalletRox"/>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382511" y="720897"/>
            <a:ext cx="1664004" cy="451227"/>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Image result for ReadBoston"/>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916069" y="5953196"/>
            <a:ext cx="1689036" cy="697646"/>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Image result for boston symphony orchestra logo"/>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3706428" y="389689"/>
            <a:ext cx="1155855" cy="851865"/>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descr="Image result for Harvard crimson academy"/>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47759" y="6014054"/>
            <a:ext cx="1279416" cy="76088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Dreamfar High School Marathon"/>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266970" y="3369714"/>
            <a:ext cx="1091616" cy="1091616"/>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73" descr="Image result for Artists For Humanity"/>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4499835" y="3325355"/>
            <a:ext cx="1784350" cy="1003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6670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3"/>
                </a:solidFill>
              </a:rPr>
              <a:t>Agenda</a:t>
            </a:r>
          </a:p>
        </p:txBody>
      </p:sp>
      <p:sp>
        <p:nvSpPr>
          <p:cNvPr id="3" name="Content Placeholder 2"/>
          <p:cNvSpPr>
            <a:spLocks noGrp="1"/>
          </p:cNvSpPr>
          <p:nvPr>
            <p:ph idx="1"/>
          </p:nvPr>
        </p:nvSpPr>
        <p:spPr/>
        <p:txBody>
          <a:bodyPr>
            <a:normAutofit lnSpcReduction="10000"/>
          </a:bodyPr>
          <a:lstStyle/>
          <a:p>
            <a:pPr marL="571500" indent="-571500">
              <a:buFont typeface="+mj-lt"/>
              <a:buAutoNum type="romanUcPeriod"/>
            </a:pPr>
            <a:r>
              <a:rPr lang="en-US" dirty="0" smtClean="0"/>
              <a:t>BASB’s Approach: Boston </a:t>
            </a:r>
            <a:r>
              <a:rPr lang="en-US" dirty="0"/>
              <a:t>Learns </a:t>
            </a:r>
            <a:r>
              <a:rPr lang="en-US" dirty="0" smtClean="0"/>
              <a:t>Together</a:t>
            </a:r>
          </a:p>
          <a:p>
            <a:pPr marL="1485900" lvl="2" indent="-571500">
              <a:buFont typeface="+mj-lt"/>
              <a:buAutoNum type="alphaLcParenR"/>
            </a:pPr>
            <a:r>
              <a:rPr lang="en-US" dirty="0" smtClean="0"/>
              <a:t>Opportunities and Skills</a:t>
            </a:r>
          </a:p>
          <a:p>
            <a:pPr marL="1485900" lvl="2" indent="-571500">
              <a:buFont typeface="+mj-lt"/>
              <a:buAutoNum type="alphaLcParenR"/>
            </a:pPr>
            <a:r>
              <a:rPr lang="en-US" dirty="0" smtClean="0"/>
              <a:t>A Coordinated &amp; Measurable Citywide Network</a:t>
            </a:r>
            <a:r>
              <a:rPr lang="en-US" dirty="0"/>
              <a:t/>
            </a:r>
            <a:br>
              <a:rPr lang="en-US" dirty="0"/>
            </a:br>
            <a:endParaRPr lang="en-US" dirty="0" smtClean="0"/>
          </a:p>
          <a:p>
            <a:pPr marL="571500" indent="-571500">
              <a:buFont typeface="+mj-lt"/>
              <a:buAutoNum type="romanUcPeriod"/>
            </a:pPr>
            <a:r>
              <a:rPr lang="en-US" dirty="0" smtClean="0"/>
              <a:t>Measures </a:t>
            </a:r>
            <a:r>
              <a:rPr lang="en-US" dirty="0"/>
              <a:t>that </a:t>
            </a:r>
            <a:r>
              <a:rPr lang="en-US" dirty="0" smtClean="0"/>
              <a:t>Matter</a:t>
            </a:r>
          </a:p>
          <a:p>
            <a:pPr marL="1485900" lvl="2" indent="-571500">
              <a:buFont typeface="+mj-lt"/>
              <a:buAutoNum type="alphaLcParenR"/>
            </a:pPr>
            <a:r>
              <a:rPr lang="en-US" dirty="0" smtClean="0"/>
              <a:t>Program Performance</a:t>
            </a:r>
          </a:p>
          <a:p>
            <a:pPr marL="1485900" lvl="2" indent="-571500">
              <a:buFont typeface="+mj-lt"/>
              <a:buAutoNum type="alphaLcParenR"/>
            </a:pPr>
            <a:r>
              <a:rPr lang="en-US" dirty="0" smtClean="0"/>
              <a:t>Youth Outcomes</a:t>
            </a:r>
          </a:p>
          <a:p>
            <a:pPr marL="1485900" lvl="2" indent="-571500">
              <a:buFont typeface="+mj-lt"/>
              <a:buAutoNum type="alphaLcParenR"/>
            </a:pPr>
            <a:r>
              <a:rPr lang="en-US" dirty="0" smtClean="0"/>
              <a:t>The PRISM Report</a:t>
            </a:r>
          </a:p>
          <a:p>
            <a:pPr marL="914400" lvl="2" indent="0">
              <a:buNone/>
            </a:pPr>
            <a:endParaRPr lang="en-US" dirty="0"/>
          </a:p>
          <a:p>
            <a:pPr marL="571500" indent="-571500">
              <a:buFont typeface="+mj-lt"/>
              <a:buAutoNum type="romanUcPeriod"/>
            </a:pPr>
            <a:r>
              <a:rPr lang="en-US" dirty="0" smtClean="0"/>
              <a:t>Next Steps</a:t>
            </a:r>
          </a:p>
          <a:p>
            <a:pPr marL="1485900" lvl="2" indent="-571500">
              <a:buFont typeface="+mj-lt"/>
              <a:buAutoNum type="alphaLcParenR"/>
            </a:pPr>
            <a:r>
              <a:rPr lang="en-US" dirty="0" smtClean="0"/>
              <a:t>Key Dates</a:t>
            </a:r>
          </a:p>
          <a:p>
            <a:pPr marL="1485900" lvl="2" indent="-571500">
              <a:buFont typeface="+mj-lt"/>
              <a:buAutoNum type="alphaLcParenR"/>
            </a:pPr>
            <a:r>
              <a:rPr lang="en-US" dirty="0" smtClean="0"/>
              <a:t>Process for Joining the BASB Network</a:t>
            </a:r>
            <a:endParaRPr lang="en-US" dirty="0"/>
          </a:p>
        </p:txBody>
      </p:sp>
    </p:spTree>
    <p:extLst>
      <p:ext uri="{BB962C8B-B14F-4D97-AF65-F5344CB8AC3E}">
        <p14:creationId xmlns:p14="http://schemas.microsoft.com/office/powerpoint/2010/main" val="1801676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a:solidFill>
                  <a:schemeClr val="accent3"/>
                </a:solidFill>
                <a:latin typeface="Arial" panose="020B0604020202020204" pitchFamily="34" charset="0"/>
                <a:cs typeface="Arial" panose="020B0604020202020204" pitchFamily="34" charset="0"/>
              </a:rPr>
              <a:t>The Achieve, Connect, Thrive skills enable success in school, college, and careers.</a:t>
            </a:r>
          </a:p>
        </p:txBody>
      </p:sp>
      <p:pic>
        <p:nvPicPr>
          <p:cNvPr id="6" name="Content Placeholder 5"/>
          <p:cNvPicPr>
            <a:picLocks noGrp="1" noChangeAspect="1"/>
          </p:cNvPicPr>
          <p:nvPr>
            <p:ph sz="half" idx="1"/>
          </p:nvPr>
        </p:nvPicPr>
        <p:blipFill>
          <a:blip r:embed="rId3"/>
          <a:stretch>
            <a:fillRect/>
          </a:stretch>
        </p:blipFill>
        <p:spPr>
          <a:xfrm>
            <a:off x="628650" y="2076878"/>
            <a:ext cx="3886200" cy="3848832"/>
          </a:xfrm>
          <a:prstGeom prst="rect">
            <a:avLst/>
          </a:prstGeom>
        </p:spPr>
      </p:pic>
      <p:graphicFrame>
        <p:nvGraphicFramePr>
          <p:cNvPr id="7" name="Content Placeholder 3"/>
          <p:cNvGraphicFramePr>
            <a:graphicFrameLocks noGrp="1"/>
          </p:cNvGraphicFramePr>
          <p:nvPr>
            <p:ph sz="half" idx="2"/>
            <p:extLst>
              <p:ext uri="{D42A27DB-BD31-4B8C-83A1-F6EECF244321}">
                <p14:modId xmlns:p14="http://schemas.microsoft.com/office/powerpoint/2010/main" val="1747520336"/>
              </p:ext>
            </p:extLst>
          </p:nvPr>
        </p:nvGraphicFramePr>
        <p:xfrm>
          <a:off x="5000660" y="1924168"/>
          <a:ext cx="2514600" cy="4092052"/>
        </p:xfrm>
        <a:graphic>
          <a:graphicData uri="http://schemas.openxmlformats.org/drawingml/2006/table">
            <a:tbl>
              <a:tblPr firstRow="1" bandRow="1">
                <a:tableStyleId>{5C22544A-7EE6-4342-B048-85BDC9FD1C3A}</a:tableStyleId>
              </a:tblPr>
              <a:tblGrid>
                <a:gridCol w="364632">
                  <a:extLst>
                    <a:ext uri="{9D8B030D-6E8A-4147-A177-3AD203B41FA5}">
                      <a16:colId xmlns:a16="http://schemas.microsoft.com/office/drawing/2014/main" xmlns="" val="20000"/>
                    </a:ext>
                  </a:extLst>
                </a:gridCol>
                <a:gridCol w="2149968">
                  <a:extLst>
                    <a:ext uri="{9D8B030D-6E8A-4147-A177-3AD203B41FA5}">
                      <a16:colId xmlns:a16="http://schemas.microsoft.com/office/drawing/2014/main" xmlns="" val="20001"/>
                    </a:ext>
                  </a:extLst>
                </a:gridCol>
              </a:tblGrid>
              <a:tr h="385775">
                <a:tc gridSpan="2">
                  <a:txBody>
                    <a:bodyPr/>
                    <a:lstStyle/>
                    <a:p>
                      <a:pPr algn="ctr"/>
                      <a:r>
                        <a:rPr lang="en-US" sz="1400" dirty="0" smtClean="0"/>
                        <a:t>ACT Skills</a:t>
                      </a:r>
                      <a:r>
                        <a:rPr lang="en-US" sz="1400" baseline="0" dirty="0" smtClean="0"/>
                        <a:t> Framework</a:t>
                      </a:r>
                      <a:endParaRPr lang="en-US" sz="1400" dirty="0"/>
                    </a:p>
                  </a:txBody>
                  <a:tcPr marL="68580" marR="68580" anchor="ctr">
                    <a:solidFill>
                      <a:schemeClr val="tx2"/>
                    </a:solidFill>
                  </a:tcPr>
                </a:tc>
                <a:tc hMerge="1">
                  <a:txBody>
                    <a:bodyPr/>
                    <a:lstStyle/>
                    <a:p>
                      <a:endParaRPr lang="en-US" sz="1400" dirty="0"/>
                    </a:p>
                  </a:txBody>
                  <a:tcPr>
                    <a:solidFill>
                      <a:schemeClr val="tx2"/>
                    </a:solidFill>
                  </a:tcPr>
                </a:tc>
                <a:extLst>
                  <a:ext uri="{0D108BD9-81ED-4DB2-BD59-A6C34878D82A}">
                    <a16:rowId xmlns:a16="http://schemas.microsoft.com/office/drawing/2014/main" xmlns="" val="10000"/>
                  </a:ext>
                </a:extLst>
              </a:tr>
              <a:tr h="385775">
                <a:tc rowSpan="3">
                  <a:txBody>
                    <a:bodyPr/>
                    <a:lstStyle/>
                    <a:p>
                      <a:pPr algn="ctr"/>
                      <a:r>
                        <a:rPr lang="en-US" sz="1400" b="1" dirty="0" smtClean="0">
                          <a:solidFill>
                            <a:schemeClr val="bg1"/>
                          </a:solidFill>
                        </a:rPr>
                        <a:t>ACHIEVING</a:t>
                      </a:r>
                      <a:endParaRPr lang="en-US" sz="1400" b="1" dirty="0">
                        <a:solidFill>
                          <a:schemeClr val="bg1"/>
                        </a:solidFill>
                      </a:endParaRPr>
                    </a:p>
                  </a:txBody>
                  <a:tcPr marL="68580" marR="68580" vert="vert270" anchor="ctr">
                    <a:solidFill>
                      <a:schemeClr val="accent4">
                        <a:lumMod val="90000"/>
                      </a:schemeClr>
                    </a:solidFill>
                  </a:tcPr>
                </a:tc>
                <a:tc>
                  <a:txBody>
                    <a:bodyPr/>
                    <a:lstStyle/>
                    <a:p>
                      <a:r>
                        <a:rPr lang="en-US" sz="1400" dirty="0" smtClean="0">
                          <a:solidFill>
                            <a:schemeClr val="bg1"/>
                          </a:solidFill>
                        </a:rPr>
                        <a:t>Critical</a:t>
                      </a:r>
                      <a:r>
                        <a:rPr lang="en-US" sz="1400" baseline="0" dirty="0" smtClean="0">
                          <a:solidFill>
                            <a:schemeClr val="bg1"/>
                          </a:solidFill>
                        </a:rPr>
                        <a:t> Thinking</a:t>
                      </a:r>
                      <a:endParaRPr lang="en-US" sz="1400" dirty="0">
                        <a:solidFill>
                          <a:schemeClr val="bg1"/>
                        </a:solidFill>
                      </a:endParaRPr>
                    </a:p>
                  </a:txBody>
                  <a:tcPr marL="68580" marR="68580" anchor="ctr">
                    <a:solidFill>
                      <a:schemeClr val="accent4">
                        <a:lumMod val="90000"/>
                      </a:schemeClr>
                    </a:solidFill>
                  </a:tcPr>
                </a:tc>
                <a:extLst>
                  <a:ext uri="{0D108BD9-81ED-4DB2-BD59-A6C34878D82A}">
                    <a16:rowId xmlns:a16="http://schemas.microsoft.com/office/drawing/2014/main" xmlns="" val="10001"/>
                  </a:ext>
                </a:extLst>
              </a:tr>
              <a:tr h="385775">
                <a:tc vMerge="1">
                  <a:txBody>
                    <a:bodyPr/>
                    <a:lstStyle/>
                    <a:p>
                      <a:endParaRPr lang="en-US" sz="1400" dirty="0">
                        <a:solidFill>
                          <a:schemeClr val="bg1"/>
                        </a:solidFill>
                      </a:endParaRPr>
                    </a:p>
                  </a:txBody>
                  <a:tcPr anchor="ctr">
                    <a:solidFill>
                      <a:schemeClr val="accent4">
                        <a:lumMod val="90000"/>
                      </a:schemeClr>
                    </a:solidFill>
                  </a:tcPr>
                </a:tc>
                <a:tc>
                  <a:txBody>
                    <a:bodyPr/>
                    <a:lstStyle/>
                    <a:p>
                      <a:r>
                        <a:rPr lang="en-US" sz="1400" dirty="0" smtClean="0">
                          <a:solidFill>
                            <a:schemeClr val="bg1"/>
                          </a:solidFill>
                        </a:rPr>
                        <a:t>Creativity</a:t>
                      </a:r>
                      <a:endParaRPr lang="en-US" sz="1400" dirty="0">
                        <a:solidFill>
                          <a:schemeClr val="bg1"/>
                        </a:solidFill>
                      </a:endParaRPr>
                    </a:p>
                  </a:txBody>
                  <a:tcPr marL="68580" marR="68580" anchor="ctr">
                    <a:solidFill>
                      <a:schemeClr val="accent4">
                        <a:lumMod val="90000"/>
                      </a:schemeClr>
                    </a:solidFill>
                  </a:tcPr>
                </a:tc>
                <a:extLst>
                  <a:ext uri="{0D108BD9-81ED-4DB2-BD59-A6C34878D82A}">
                    <a16:rowId xmlns:a16="http://schemas.microsoft.com/office/drawing/2014/main" xmlns="" val="10002"/>
                  </a:ext>
                </a:extLst>
              </a:tr>
              <a:tr h="385775">
                <a:tc vMerge="1">
                  <a:txBody>
                    <a:bodyPr/>
                    <a:lstStyle/>
                    <a:p>
                      <a:endParaRPr lang="en-US" sz="1400" dirty="0">
                        <a:solidFill>
                          <a:schemeClr val="bg1"/>
                        </a:solidFill>
                      </a:endParaRPr>
                    </a:p>
                  </a:txBody>
                  <a:tcPr anchor="ctr">
                    <a:solidFill>
                      <a:schemeClr val="accent4">
                        <a:lumMod val="90000"/>
                      </a:schemeClr>
                    </a:solidFill>
                  </a:tcPr>
                </a:tc>
                <a:tc>
                  <a:txBody>
                    <a:bodyPr/>
                    <a:lstStyle/>
                    <a:p>
                      <a:r>
                        <a:rPr lang="en-US" sz="1400" dirty="0" smtClean="0">
                          <a:solidFill>
                            <a:schemeClr val="bg1"/>
                          </a:solidFill>
                        </a:rPr>
                        <a:t>Perseverance</a:t>
                      </a:r>
                      <a:endParaRPr lang="en-US" sz="1400" dirty="0">
                        <a:solidFill>
                          <a:schemeClr val="bg1"/>
                        </a:solidFill>
                      </a:endParaRPr>
                    </a:p>
                  </a:txBody>
                  <a:tcPr marL="68580" marR="68580" anchor="ctr">
                    <a:solidFill>
                      <a:schemeClr val="accent4">
                        <a:lumMod val="90000"/>
                      </a:schemeClr>
                    </a:solidFill>
                  </a:tcPr>
                </a:tc>
                <a:extLst>
                  <a:ext uri="{0D108BD9-81ED-4DB2-BD59-A6C34878D82A}">
                    <a16:rowId xmlns:a16="http://schemas.microsoft.com/office/drawing/2014/main" xmlns="" val="10003"/>
                  </a:ext>
                </a:extLst>
              </a:tr>
              <a:tr h="497242">
                <a:tc rowSpan="3">
                  <a:txBody>
                    <a:bodyPr/>
                    <a:lstStyle/>
                    <a:p>
                      <a:pPr algn="ctr"/>
                      <a:r>
                        <a:rPr lang="en-US" sz="1400" b="1" dirty="0" smtClean="0">
                          <a:solidFill>
                            <a:schemeClr val="bg1"/>
                          </a:solidFill>
                        </a:rPr>
                        <a:t>CONNECTING</a:t>
                      </a:r>
                      <a:endParaRPr lang="en-US" sz="1400" b="1" dirty="0">
                        <a:solidFill>
                          <a:schemeClr val="bg1"/>
                        </a:solidFill>
                      </a:endParaRPr>
                    </a:p>
                  </a:txBody>
                  <a:tcPr marL="68580" marR="68580" vert="vert270" anchor="ctr">
                    <a:solidFill>
                      <a:schemeClr val="accent6">
                        <a:lumMod val="75000"/>
                      </a:schemeClr>
                    </a:solidFill>
                  </a:tcPr>
                </a:tc>
                <a:tc>
                  <a:txBody>
                    <a:bodyPr/>
                    <a:lstStyle/>
                    <a:p>
                      <a:r>
                        <a:rPr lang="en-US" sz="1400" dirty="0" smtClean="0">
                          <a:solidFill>
                            <a:schemeClr val="bg1"/>
                          </a:solidFill>
                        </a:rPr>
                        <a:t>Social Awareness &amp; Relationships</a:t>
                      </a:r>
                      <a:endParaRPr lang="en-US" sz="1400" dirty="0">
                        <a:solidFill>
                          <a:schemeClr val="bg1"/>
                        </a:solidFill>
                      </a:endParaRPr>
                    </a:p>
                  </a:txBody>
                  <a:tcPr marL="68580" marR="68580" anchor="ctr">
                    <a:solidFill>
                      <a:schemeClr val="accent6">
                        <a:lumMod val="75000"/>
                      </a:schemeClr>
                    </a:solidFill>
                  </a:tcPr>
                </a:tc>
                <a:extLst>
                  <a:ext uri="{0D108BD9-81ED-4DB2-BD59-A6C34878D82A}">
                    <a16:rowId xmlns:a16="http://schemas.microsoft.com/office/drawing/2014/main" xmlns="" val="10004"/>
                  </a:ext>
                </a:extLst>
              </a:tr>
              <a:tr h="417022">
                <a:tc vMerge="1">
                  <a:txBody>
                    <a:bodyPr/>
                    <a:lstStyle/>
                    <a:p>
                      <a:endParaRPr lang="en-US" sz="1400" dirty="0">
                        <a:solidFill>
                          <a:schemeClr val="bg1"/>
                        </a:solidFill>
                      </a:endParaRPr>
                    </a:p>
                  </a:txBody>
                  <a:tcPr anchor="ctr">
                    <a:solidFill>
                      <a:schemeClr val="accent6">
                        <a:lumMod val="75000"/>
                      </a:schemeClr>
                    </a:solidFill>
                  </a:tcPr>
                </a:tc>
                <a:tc>
                  <a:txBody>
                    <a:bodyPr/>
                    <a:lstStyle/>
                    <a:p>
                      <a:r>
                        <a:rPr lang="en-US" sz="1400" dirty="0" smtClean="0">
                          <a:solidFill>
                            <a:schemeClr val="bg1"/>
                          </a:solidFill>
                        </a:rPr>
                        <a:t>Communication</a:t>
                      </a:r>
                      <a:endParaRPr lang="en-US" sz="1400" dirty="0">
                        <a:solidFill>
                          <a:schemeClr val="bg1"/>
                        </a:solidFill>
                      </a:endParaRPr>
                    </a:p>
                  </a:txBody>
                  <a:tcPr marL="68580" marR="68580" anchor="ctr">
                    <a:solidFill>
                      <a:schemeClr val="accent6">
                        <a:lumMod val="75000"/>
                      </a:schemeClr>
                    </a:solidFill>
                  </a:tcPr>
                </a:tc>
                <a:extLst>
                  <a:ext uri="{0D108BD9-81ED-4DB2-BD59-A6C34878D82A}">
                    <a16:rowId xmlns:a16="http://schemas.microsoft.com/office/drawing/2014/main" xmlns="" val="10005"/>
                  </a:ext>
                </a:extLst>
              </a:tr>
              <a:tr h="456445">
                <a:tc vMerge="1">
                  <a:txBody>
                    <a:bodyPr/>
                    <a:lstStyle/>
                    <a:p>
                      <a:endParaRPr lang="en-US" sz="1400" dirty="0">
                        <a:solidFill>
                          <a:schemeClr val="bg1"/>
                        </a:solidFill>
                      </a:endParaRPr>
                    </a:p>
                  </a:txBody>
                  <a:tcPr anchor="ctr">
                    <a:solidFill>
                      <a:schemeClr val="accent6">
                        <a:lumMod val="75000"/>
                      </a:schemeClr>
                    </a:solidFill>
                  </a:tcPr>
                </a:tc>
                <a:tc>
                  <a:txBody>
                    <a:bodyPr/>
                    <a:lstStyle/>
                    <a:p>
                      <a:r>
                        <a:rPr lang="en-US" sz="1400" dirty="0" smtClean="0">
                          <a:solidFill>
                            <a:schemeClr val="bg1"/>
                          </a:solidFill>
                        </a:rPr>
                        <a:t>Teamwork</a:t>
                      </a:r>
                      <a:endParaRPr lang="en-US" sz="1400" dirty="0">
                        <a:solidFill>
                          <a:schemeClr val="bg1"/>
                        </a:solidFill>
                      </a:endParaRPr>
                    </a:p>
                  </a:txBody>
                  <a:tcPr marL="68580" marR="68580" anchor="ctr">
                    <a:solidFill>
                      <a:schemeClr val="accent6">
                        <a:lumMod val="75000"/>
                      </a:schemeClr>
                    </a:solidFill>
                  </a:tcPr>
                </a:tc>
                <a:extLst>
                  <a:ext uri="{0D108BD9-81ED-4DB2-BD59-A6C34878D82A}">
                    <a16:rowId xmlns:a16="http://schemas.microsoft.com/office/drawing/2014/main" xmlns="" val="10006"/>
                  </a:ext>
                </a:extLst>
              </a:tr>
              <a:tr h="385775">
                <a:tc rowSpan="3">
                  <a:txBody>
                    <a:bodyPr/>
                    <a:lstStyle/>
                    <a:p>
                      <a:pPr algn="ctr"/>
                      <a:r>
                        <a:rPr lang="en-US" sz="1400" b="1" dirty="0" smtClean="0">
                          <a:solidFill>
                            <a:schemeClr val="bg1"/>
                          </a:solidFill>
                        </a:rPr>
                        <a:t>THRIVING</a:t>
                      </a:r>
                      <a:endParaRPr lang="en-US" sz="1400" b="1" dirty="0">
                        <a:solidFill>
                          <a:schemeClr val="bg1"/>
                        </a:solidFill>
                      </a:endParaRPr>
                    </a:p>
                  </a:txBody>
                  <a:tcPr marL="68580" marR="68580" vert="vert270" anchor="ctr">
                    <a:solidFill>
                      <a:schemeClr val="accent5">
                        <a:lumMod val="75000"/>
                      </a:schemeClr>
                    </a:solidFill>
                  </a:tcPr>
                </a:tc>
                <a:tc>
                  <a:txBody>
                    <a:bodyPr/>
                    <a:lstStyle/>
                    <a:p>
                      <a:r>
                        <a:rPr lang="en-US" sz="1400" dirty="0" smtClean="0">
                          <a:solidFill>
                            <a:schemeClr val="bg1"/>
                          </a:solidFill>
                        </a:rPr>
                        <a:t>Growth Mindset</a:t>
                      </a:r>
                      <a:endParaRPr lang="en-US" sz="1400" dirty="0">
                        <a:solidFill>
                          <a:schemeClr val="bg1"/>
                        </a:solidFill>
                      </a:endParaRPr>
                    </a:p>
                  </a:txBody>
                  <a:tcPr marL="68580" marR="68580" anchor="ctr">
                    <a:solidFill>
                      <a:schemeClr val="accent5">
                        <a:lumMod val="75000"/>
                      </a:schemeClr>
                    </a:solidFill>
                  </a:tcPr>
                </a:tc>
                <a:extLst>
                  <a:ext uri="{0D108BD9-81ED-4DB2-BD59-A6C34878D82A}">
                    <a16:rowId xmlns:a16="http://schemas.microsoft.com/office/drawing/2014/main" xmlns="" val="10007"/>
                  </a:ext>
                </a:extLst>
              </a:tr>
              <a:tr h="385775">
                <a:tc vMerge="1">
                  <a:txBody>
                    <a:bodyPr/>
                    <a:lstStyle/>
                    <a:p>
                      <a:endParaRPr lang="en-US" sz="1400" dirty="0">
                        <a:solidFill>
                          <a:schemeClr val="bg1"/>
                        </a:solidFill>
                      </a:endParaRPr>
                    </a:p>
                  </a:txBody>
                  <a:tcPr anchor="ctr">
                    <a:solidFill>
                      <a:schemeClr val="accent5">
                        <a:lumMod val="75000"/>
                      </a:schemeClr>
                    </a:solidFill>
                  </a:tcPr>
                </a:tc>
                <a:tc>
                  <a:txBody>
                    <a:bodyPr/>
                    <a:lstStyle/>
                    <a:p>
                      <a:r>
                        <a:rPr lang="en-US" sz="1400" dirty="0" smtClean="0">
                          <a:solidFill>
                            <a:schemeClr val="bg1"/>
                          </a:solidFill>
                        </a:rPr>
                        <a:t>Efficacy</a:t>
                      </a:r>
                      <a:endParaRPr lang="en-US" sz="1400" dirty="0">
                        <a:solidFill>
                          <a:schemeClr val="bg1"/>
                        </a:solidFill>
                      </a:endParaRPr>
                    </a:p>
                  </a:txBody>
                  <a:tcPr marL="68580" marR="68580" anchor="ctr">
                    <a:solidFill>
                      <a:schemeClr val="accent5">
                        <a:lumMod val="75000"/>
                      </a:schemeClr>
                    </a:solidFill>
                  </a:tcPr>
                </a:tc>
                <a:extLst>
                  <a:ext uri="{0D108BD9-81ED-4DB2-BD59-A6C34878D82A}">
                    <a16:rowId xmlns:a16="http://schemas.microsoft.com/office/drawing/2014/main" xmlns="" val="10008"/>
                  </a:ext>
                </a:extLst>
              </a:tr>
              <a:tr h="385775">
                <a:tc vMerge="1">
                  <a:txBody>
                    <a:bodyPr/>
                    <a:lstStyle/>
                    <a:p>
                      <a:endParaRPr lang="en-US" sz="1400" dirty="0">
                        <a:solidFill>
                          <a:schemeClr val="bg1"/>
                        </a:solidFill>
                      </a:endParaRPr>
                    </a:p>
                  </a:txBody>
                  <a:tcPr anchor="ctr">
                    <a:solidFill>
                      <a:schemeClr val="accent5">
                        <a:lumMod val="75000"/>
                      </a:schemeClr>
                    </a:solidFill>
                  </a:tcPr>
                </a:tc>
                <a:tc>
                  <a:txBody>
                    <a:bodyPr/>
                    <a:lstStyle/>
                    <a:p>
                      <a:r>
                        <a:rPr lang="en-US" sz="1400" dirty="0" smtClean="0">
                          <a:solidFill>
                            <a:schemeClr val="bg1"/>
                          </a:solidFill>
                        </a:rPr>
                        <a:t>Self-Regulation</a:t>
                      </a:r>
                      <a:endParaRPr lang="en-US" sz="1400" dirty="0">
                        <a:solidFill>
                          <a:schemeClr val="bg1"/>
                        </a:solidFill>
                      </a:endParaRPr>
                    </a:p>
                  </a:txBody>
                  <a:tcPr marL="68580" marR="68580" anchor="ctr">
                    <a:solidFill>
                      <a:schemeClr val="accent5">
                        <a:lumMod val="75000"/>
                      </a:schemeClr>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84695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a:t>There is a gap in opportunities to build knowledge, skills and experiences…</a:t>
            </a: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99183" y="1600201"/>
            <a:ext cx="614563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539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stonlearnstogether.JPG"/>
          <p:cNvPicPr>
            <a:picLocks noChangeAspect="1"/>
          </p:cNvPicPr>
          <p:nvPr/>
        </p:nvPicPr>
        <p:blipFill>
          <a:blip r:embed="rId2" cstate="print"/>
          <a:srcRect b="2222"/>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76544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565" y="149968"/>
            <a:ext cx="8256761" cy="1325563"/>
          </a:xfrm>
        </p:spPr>
        <p:txBody>
          <a:bodyPr>
            <a:noAutofit/>
          </a:bodyPr>
          <a:lstStyle/>
          <a:p>
            <a:r>
              <a:rPr lang="en-US" sz="3200" dirty="0" smtClean="0">
                <a:solidFill>
                  <a:schemeClr val="accent3"/>
                </a:solidFill>
              </a:rPr>
              <a:t>The diverse needs &amp; interests of youth require a an equally diverse citywide approach.</a:t>
            </a:r>
            <a:endParaRPr lang="en-US" sz="3200" dirty="0">
              <a:solidFill>
                <a:schemeClr val="accent3"/>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339" y="1475531"/>
            <a:ext cx="7043588" cy="4974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660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8923" t="232" r="289" b="1853"/>
          <a:stretch/>
        </p:blipFill>
        <p:spPr>
          <a:xfrm>
            <a:off x="2838202" y="136567"/>
            <a:ext cx="6190151" cy="6584868"/>
          </a:xfrm>
          <a:prstGeom prst="rect">
            <a:avLst/>
          </a:prstGeom>
        </p:spPr>
      </p:pic>
      <p:sp>
        <p:nvSpPr>
          <p:cNvPr id="5" name="Title 1"/>
          <p:cNvSpPr>
            <a:spLocks noGrp="1"/>
          </p:cNvSpPr>
          <p:nvPr>
            <p:ph type="title"/>
          </p:nvPr>
        </p:nvSpPr>
        <p:spPr>
          <a:xfrm>
            <a:off x="409243" y="406020"/>
            <a:ext cx="2428960" cy="6074857"/>
          </a:xfrm>
        </p:spPr>
        <p:txBody>
          <a:bodyPr>
            <a:noAutofit/>
          </a:bodyPr>
          <a:lstStyle/>
          <a:p>
            <a:pPr>
              <a:tabLst>
                <a:tab pos="1662113" algn="l"/>
              </a:tabLst>
            </a:pPr>
            <a:r>
              <a:rPr lang="en-US" sz="3200" dirty="0" smtClean="0">
                <a:latin typeface="Calibri (Headings)"/>
              </a:rPr>
              <a:t>Expanding the Classroom to the Community</a:t>
            </a:r>
            <a:br>
              <a:rPr lang="en-US" sz="3200" dirty="0" smtClean="0">
                <a:latin typeface="Calibri (Headings)"/>
              </a:rPr>
            </a:br>
            <a:r>
              <a:rPr lang="en-US" sz="3200" dirty="0" smtClean="0">
                <a:latin typeface="Calibri (Headings)"/>
              </a:rPr>
              <a:t/>
            </a:r>
            <a:br>
              <a:rPr lang="en-US" sz="3200" dirty="0" smtClean="0">
                <a:latin typeface="Calibri (Headings)"/>
              </a:rPr>
            </a:br>
            <a:r>
              <a:rPr lang="en-US" sz="2400" dirty="0" smtClean="0">
                <a:latin typeface="Calibri (Headings)"/>
              </a:rPr>
              <a:t>(2016 Summer Learning Sites)</a:t>
            </a:r>
            <a:endParaRPr lang="en-US" sz="2400" dirty="0">
              <a:latin typeface="Calibri (Headings)"/>
            </a:endParaRPr>
          </a:p>
        </p:txBody>
      </p:sp>
    </p:spTree>
    <p:extLst>
      <p:ext uri="{BB962C8B-B14F-4D97-AF65-F5344CB8AC3E}">
        <p14:creationId xmlns:p14="http://schemas.microsoft.com/office/powerpoint/2010/main" val="3495946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B Theme">
  <a:themeElements>
    <a:clrScheme name="Boston Beyond Theme">
      <a:dk1>
        <a:sysClr val="windowText" lastClr="000000"/>
      </a:dk1>
      <a:lt1>
        <a:sysClr val="window" lastClr="FFFFFF"/>
      </a:lt1>
      <a:dk2>
        <a:srgbClr val="223A76"/>
      </a:dk2>
      <a:lt2>
        <a:srgbClr val="EEECE1"/>
      </a:lt2>
      <a:accent1>
        <a:srgbClr val="223A76"/>
      </a:accent1>
      <a:accent2>
        <a:srgbClr val="E47E1A"/>
      </a:accent2>
      <a:accent3>
        <a:srgbClr val="2B85BA"/>
      </a:accent3>
      <a:accent4>
        <a:srgbClr val="56AF40"/>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Boston Beyond Theme">
      <a:dk1>
        <a:sysClr val="windowText" lastClr="000000"/>
      </a:dk1>
      <a:lt1>
        <a:sysClr val="window" lastClr="FFFFFF"/>
      </a:lt1>
      <a:dk2>
        <a:srgbClr val="223A76"/>
      </a:dk2>
      <a:lt2>
        <a:srgbClr val="EEECE1"/>
      </a:lt2>
      <a:accent1>
        <a:srgbClr val="223A76"/>
      </a:accent1>
      <a:accent2>
        <a:srgbClr val="E47E1A"/>
      </a:accent2>
      <a:accent3>
        <a:srgbClr val="2B85BA"/>
      </a:accent3>
      <a:accent4>
        <a:srgbClr val="56AF4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sz="2800" b="1" dirty="0" smtClean="0">
            <a:solidFill>
              <a:srgbClr val="2B85BA"/>
            </a:solidFill>
            <a:latin typeface="Bebas Neue Bold" pitchFamily="34" charset="0"/>
            <a:cs typeface="Arial" panose="020B0604020202020204" pitchFamily="34" charset="0"/>
          </a:defRPr>
        </a:defPPr>
      </a:lstStyle>
    </a:spDef>
  </a:objectDefaults>
  <a:extraClrSchemeLst/>
</a:theme>
</file>

<file path=ppt/theme/theme3.xml><?xml version="1.0" encoding="utf-8"?>
<a:theme xmlns:a="http://schemas.openxmlformats.org/drawingml/2006/main" name="3_Office Theme">
  <a:themeElements>
    <a:clrScheme name="BASB Color Theme">
      <a:dk1>
        <a:srgbClr val="000000"/>
      </a:dk1>
      <a:lt1>
        <a:srgbClr val="FFFFFF"/>
      </a:lt1>
      <a:dk2>
        <a:srgbClr val="1B3F6B"/>
      </a:dk2>
      <a:lt2>
        <a:srgbClr val="EEECE1"/>
      </a:lt2>
      <a:accent1>
        <a:srgbClr val="3F89B7"/>
      </a:accent1>
      <a:accent2>
        <a:srgbClr val="FF6825"/>
      </a:accent2>
      <a:accent3>
        <a:srgbClr val="60AF2F"/>
      </a:accent3>
      <a:accent4>
        <a:srgbClr val="B5D3E5"/>
      </a:accent4>
      <a:accent5>
        <a:srgbClr val="FFAF8B"/>
      </a:accent5>
      <a:accent6>
        <a:srgbClr val="B5E399"/>
      </a:accent6>
      <a:hlink>
        <a:srgbClr val="2A5C7A"/>
      </a:hlink>
      <a:folHlink>
        <a:srgbClr val="63A2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BASB Color Theme">
      <a:dk1>
        <a:srgbClr val="000000"/>
      </a:dk1>
      <a:lt1>
        <a:srgbClr val="FFFFFF"/>
      </a:lt1>
      <a:dk2>
        <a:srgbClr val="1B3F6B"/>
      </a:dk2>
      <a:lt2>
        <a:srgbClr val="EEECE1"/>
      </a:lt2>
      <a:accent1>
        <a:srgbClr val="3F89B7"/>
      </a:accent1>
      <a:accent2>
        <a:srgbClr val="FF6825"/>
      </a:accent2>
      <a:accent3>
        <a:srgbClr val="60AF2F"/>
      </a:accent3>
      <a:accent4>
        <a:srgbClr val="B5D3E5"/>
      </a:accent4>
      <a:accent5>
        <a:srgbClr val="FFAF8B"/>
      </a:accent5>
      <a:accent6>
        <a:srgbClr val="B5E399"/>
      </a:accent6>
      <a:hlink>
        <a:srgbClr val="2A5C7A"/>
      </a:hlink>
      <a:folHlink>
        <a:srgbClr val="63A2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ASB Theme">
  <a:themeElements>
    <a:clrScheme name="Boston Beyond Theme">
      <a:dk1>
        <a:sysClr val="windowText" lastClr="000000"/>
      </a:dk1>
      <a:lt1>
        <a:sysClr val="window" lastClr="FFFFFF"/>
      </a:lt1>
      <a:dk2>
        <a:srgbClr val="223A76"/>
      </a:dk2>
      <a:lt2>
        <a:srgbClr val="EEECE1"/>
      </a:lt2>
      <a:accent1>
        <a:srgbClr val="223A76"/>
      </a:accent1>
      <a:accent2>
        <a:srgbClr val="E47E1A"/>
      </a:accent2>
      <a:accent3>
        <a:srgbClr val="2B85BA"/>
      </a:accent3>
      <a:accent4>
        <a:srgbClr val="56AF40"/>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Theme">
  <a:themeElements>
    <a:clrScheme name="Boston Beyond Theme">
      <a:dk1>
        <a:sysClr val="windowText" lastClr="000000"/>
      </a:dk1>
      <a:lt1>
        <a:sysClr val="window" lastClr="FFFFFF"/>
      </a:lt1>
      <a:dk2>
        <a:srgbClr val="223A76"/>
      </a:dk2>
      <a:lt2>
        <a:srgbClr val="EEECE1"/>
      </a:lt2>
      <a:accent1>
        <a:srgbClr val="223A76"/>
      </a:accent1>
      <a:accent2>
        <a:srgbClr val="E47E1A"/>
      </a:accent2>
      <a:accent3>
        <a:srgbClr val="2B85BA"/>
      </a:accent3>
      <a:accent4>
        <a:srgbClr val="56AF40"/>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sz="2800" b="1" dirty="0" smtClean="0">
            <a:solidFill>
              <a:srgbClr val="2B85BA"/>
            </a:solidFill>
            <a:latin typeface="Bebas Neue Bold" pitchFamily="34" charset="0"/>
            <a:cs typeface="Arial" panose="020B0604020202020204" pitchFamily="34" charset="0"/>
          </a:defRPr>
        </a:defPPr>
      </a:lstStyle>
    </a:spDef>
  </a:objectDefaults>
  <a:extraClrSchemeLst/>
</a:theme>
</file>

<file path=ppt/theme/theme7.xml><?xml version="1.0" encoding="utf-8"?>
<a:theme xmlns:a="http://schemas.openxmlformats.org/drawingml/2006/main" name="6_Office Theme">
  <a:themeElements>
    <a:clrScheme name="BASB Color Theme">
      <a:dk1>
        <a:srgbClr val="000000"/>
      </a:dk1>
      <a:lt1>
        <a:srgbClr val="FFFFFF"/>
      </a:lt1>
      <a:dk2>
        <a:srgbClr val="1B3F6B"/>
      </a:dk2>
      <a:lt2>
        <a:srgbClr val="EEECE1"/>
      </a:lt2>
      <a:accent1>
        <a:srgbClr val="3F89B7"/>
      </a:accent1>
      <a:accent2>
        <a:srgbClr val="FF6825"/>
      </a:accent2>
      <a:accent3>
        <a:srgbClr val="60AF2F"/>
      </a:accent3>
      <a:accent4>
        <a:srgbClr val="B5D3E5"/>
      </a:accent4>
      <a:accent5>
        <a:srgbClr val="FFAF8B"/>
      </a:accent5>
      <a:accent6>
        <a:srgbClr val="B5E399"/>
      </a:accent6>
      <a:hlink>
        <a:srgbClr val="2A5C7A"/>
      </a:hlink>
      <a:folHlink>
        <a:srgbClr val="63A2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BASB Color Theme">
      <a:dk1>
        <a:srgbClr val="000000"/>
      </a:dk1>
      <a:lt1>
        <a:srgbClr val="FFFFFF"/>
      </a:lt1>
      <a:dk2>
        <a:srgbClr val="1B3F6B"/>
      </a:dk2>
      <a:lt2>
        <a:srgbClr val="EEECE1"/>
      </a:lt2>
      <a:accent1>
        <a:srgbClr val="3F89B7"/>
      </a:accent1>
      <a:accent2>
        <a:srgbClr val="FF6825"/>
      </a:accent2>
      <a:accent3>
        <a:srgbClr val="60AF2F"/>
      </a:accent3>
      <a:accent4>
        <a:srgbClr val="B5D3E5"/>
      </a:accent4>
      <a:accent5>
        <a:srgbClr val="FFAF8B"/>
      </a:accent5>
      <a:accent6>
        <a:srgbClr val="B5E399"/>
      </a:accent6>
      <a:hlink>
        <a:srgbClr val="2A5C7A"/>
      </a:hlink>
      <a:folHlink>
        <a:srgbClr val="63A2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BASB Theme">
      <a:dk1>
        <a:sysClr val="windowText" lastClr="000000"/>
      </a:dk1>
      <a:lt1>
        <a:sysClr val="window" lastClr="FFFFFF"/>
      </a:lt1>
      <a:dk2>
        <a:srgbClr val="1B3F6B"/>
      </a:dk2>
      <a:lt2>
        <a:srgbClr val="EEECE1"/>
      </a:lt2>
      <a:accent1>
        <a:srgbClr val="B5D3E5"/>
      </a:accent1>
      <a:accent2>
        <a:srgbClr val="FFAF8B"/>
      </a:accent2>
      <a:accent3>
        <a:srgbClr val="B5E399"/>
      </a:accent3>
      <a:accent4>
        <a:srgbClr val="3F89B7"/>
      </a:accent4>
      <a:accent5>
        <a:srgbClr val="FF6825"/>
      </a:accent5>
      <a:accent6>
        <a:srgbClr val="60AF2F"/>
      </a:accent6>
      <a:hlink>
        <a:srgbClr val="2A5C7A"/>
      </a:hlink>
      <a:folHlink>
        <a:srgbClr val="63A2C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901</TotalTime>
  <Words>649</Words>
  <Application>Microsoft Office PowerPoint</Application>
  <PresentationFormat>On-screen Show (4:3)</PresentationFormat>
  <Paragraphs>106</Paragraphs>
  <Slides>18</Slides>
  <Notes>8</Notes>
  <HiddenSlides>0</HiddenSlides>
  <MMClips>0</MMClips>
  <ScaleCrop>false</ScaleCrop>
  <HeadingPairs>
    <vt:vector size="4" baseType="variant">
      <vt:variant>
        <vt:lpstr>Theme</vt:lpstr>
      </vt:variant>
      <vt:variant>
        <vt:i4>10</vt:i4>
      </vt:variant>
      <vt:variant>
        <vt:lpstr>Slide Titles</vt:lpstr>
      </vt:variant>
      <vt:variant>
        <vt:i4>18</vt:i4>
      </vt:variant>
    </vt:vector>
  </HeadingPairs>
  <TitlesOfParts>
    <vt:vector size="28" baseType="lpstr">
      <vt:lpstr>BASB Theme</vt:lpstr>
      <vt:lpstr>2_Office Theme</vt:lpstr>
      <vt:lpstr>3_Office Theme</vt:lpstr>
      <vt:lpstr>4_Office Theme</vt:lpstr>
      <vt:lpstr>1_BASB Theme</vt:lpstr>
      <vt:lpstr>5_Office Theme</vt:lpstr>
      <vt:lpstr>6_Office Theme</vt:lpstr>
      <vt:lpstr>7_Office Theme</vt:lpstr>
      <vt:lpstr>8_Office Theme</vt:lpstr>
      <vt:lpstr>9_Office Theme</vt:lpstr>
      <vt:lpstr>Welcome!</vt:lpstr>
      <vt:lpstr>Introductions</vt:lpstr>
      <vt:lpstr>PowerPoint Presentation</vt:lpstr>
      <vt:lpstr>Agenda</vt:lpstr>
      <vt:lpstr>The Achieve, Connect, Thrive skills enable success in school, college, and careers.</vt:lpstr>
      <vt:lpstr>There is a gap in opportunities to build knowledge, skills and experiences…</vt:lpstr>
      <vt:lpstr>PowerPoint Presentation</vt:lpstr>
      <vt:lpstr>The diverse needs &amp; interests of youth require a an equally diverse citywide approach.</vt:lpstr>
      <vt:lpstr>Expanding the Classroom to the Community  (2016 Summer Learning Sites)</vt:lpstr>
      <vt:lpstr>This network has created new ways of reaching young people and enhancing their work.</vt:lpstr>
      <vt:lpstr>Public leaders embrace a coordinated approach.</vt:lpstr>
      <vt:lpstr>Partners see the benefits of working together.</vt:lpstr>
      <vt:lpstr>Measures that Matter</vt:lpstr>
      <vt:lpstr>Measuring Program Performance &amp; Youth Outcomes</vt:lpstr>
      <vt:lpstr>BASB Observer Certification</vt:lpstr>
      <vt:lpstr>Reporting Program Data: The PRISM</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Boston After School &amp; Beyond</dc:title>
  <dc:creator>Aja Watkins</dc:creator>
  <cp:lastModifiedBy>Aja Watkins</cp:lastModifiedBy>
  <cp:revision>67</cp:revision>
  <dcterms:created xsi:type="dcterms:W3CDTF">2017-03-14T13:03:53Z</dcterms:created>
  <dcterms:modified xsi:type="dcterms:W3CDTF">2017-03-17T12:08:09Z</dcterms:modified>
</cp:coreProperties>
</file>