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9" r:id="rId4"/>
  </p:sldMasterIdLst>
  <p:notesMasterIdLst>
    <p:notesMasterId r:id="rId24"/>
  </p:notesMasterIdLst>
  <p:sldIdLst>
    <p:sldId id="261" r:id="rId5"/>
    <p:sldId id="265" r:id="rId6"/>
    <p:sldId id="266" r:id="rId7"/>
    <p:sldId id="257" r:id="rId8"/>
    <p:sldId id="258" r:id="rId9"/>
    <p:sldId id="262" r:id="rId10"/>
    <p:sldId id="267" r:id="rId11"/>
    <p:sldId id="271" r:id="rId12"/>
    <p:sldId id="273" r:id="rId13"/>
    <p:sldId id="275" r:id="rId14"/>
    <p:sldId id="276" r:id="rId15"/>
    <p:sldId id="277" r:id="rId16"/>
    <p:sldId id="270" r:id="rId17"/>
    <p:sldId id="259" r:id="rId18"/>
    <p:sldId id="269" r:id="rId19"/>
    <p:sldId id="278" r:id="rId20"/>
    <p:sldId id="279" r:id="rId21"/>
    <p:sldId id="280" r:id="rId22"/>
    <p:sldId id="264"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1" autoAdjust="0"/>
    <p:restoredTop sz="86545" autoAdjust="0"/>
  </p:normalViewPr>
  <p:slideViewPr>
    <p:cSldViewPr>
      <p:cViewPr varScale="1">
        <p:scale>
          <a:sx n="97" d="100"/>
          <a:sy n="97" d="100"/>
        </p:scale>
        <p:origin x="-33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 of BSLC 2016 Students by </a:t>
            </a:r>
          </a:p>
          <a:p>
            <a:pPr>
              <a:defRPr sz="1862" b="0" i="0" u="none" strike="noStrike" kern="1200" spc="0" baseline="0">
                <a:solidFill>
                  <a:schemeClr val="tx1">
                    <a:lumMod val="65000"/>
                    <a:lumOff val="35000"/>
                  </a:schemeClr>
                </a:solidFill>
                <a:latin typeface="+mn-lt"/>
                <a:ea typeface="+mn-ea"/>
                <a:cs typeface="+mn-cs"/>
              </a:defRPr>
            </a:pPr>
            <a:r>
              <a:rPr lang="en-US" dirty="0" smtClean="0"/>
              <a:t>Number of Program Days Attended</a:t>
            </a:r>
          </a:p>
        </c:rich>
      </c:tx>
      <c:layout>
        <c:manualLayout>
          <c:xMode val="edge"/>
          <c:yMode val="edge"/>
          <c:x val="0.15331453500744843"/>
          <c:y val="2.3529411764705882E-2"/>
        </c:manualLayout>
      </c:layout>
      <c:overlay val="0"/>
      <c:spPr>
        <a:noFill/>
        <a:ln>
          <a:noFill/>
        </a:ln>
        <a:effectLst/>
      </c:spPr>
    </c:title>
    <c:autoTitleDeleted val="0"/>
    <c:plotArea>
      <c:layout>
        <c:manualLayout>
          <c:layoutTarget val="inner"/>
          <c:xMode val="edge"/>
          <c:yMode val="edge"/>
          <c:x val="0.12032140079712259"/>
          <c:y val="0.16690737150318521"/>
          <c:w val="0.86109008943326526"/>
          <c:h val="0.61931402324709406"/>
        </c:manualLayout>
      </c:layout>
      <c:barChart>
        <c:barDir val="col"/>
        <c:grouping val="clustered"/>
        <c:varyColors val="0"/>
        <c:ser>
          <c:idx val="0"/>
          <c:order val="0"/>
          <c:tx>
            <c:strRef>
              <c:f>Sheet1!$B$1</c:f>
              <c:strCache>
                <c:ptCount val="1"/>
                <c:pt idx="0">
                  <c:v>% 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 to 5</c:v>
                </c:pt>
                <c:pt idx="1">
                  <c:v>6 to 10</c:v>
                </c:pt>
                <c:pt idx="2">
                  <c:v>11 to 15</c:v>
                </c:pt>
                <c:pt idx="3">
                  <c:v>16 to 20</c:v>
                </c:pt>
                <c:pt idx="4">
                  <c:v>21 to 25</c:v>
                </c:pt>
                <c:pt idx="5">
                  <c:v>26 to 30</c:v>
                </c:pt>
                <c:pt idx="6">
                  <c:v>31 to 35</c:v>
                </c:pt>
                <c:pt idx="7">
                  <c:v>36 to 40</c:v>
                </c:pt>
                <c:pt idx="8">
                  <c:v>41 to 45</c:v>
                </c:pt>
                <c:pt idx="9">
                  <c:v>46 to 54</c:v>
                </c:pt>
              </c:strCache>
            </c:strRef>
          </c:cat>
          <c:val>
            <c:numRef>
              <c:f>Sheet1!$B$2:$B$11</c:f>
              <c:numCache>
                <c:formatCode>0%</c:formatCode>
                <c:ptCount val="10"/>
                <c:pt idx="0">
                  <c:v>6.3E-2</c:v>
                </c:pt>
                <c:pt idx="1">
                  <c:v>0.06</c:v>
                </c:pt>
                <c:pt idx="2">
                  <c:v>0.126</c:v>
                </c:pt>
                <c:pt idx="3">
                  <c:v>0.21299999999999999</c:v>
                </c:pt>
                <c:pt idx="4">
                  <c:v>0.23899999999999999</c:v>
                </c:pt>
                <c:pt idx="5">
                  <c:v>0.152</c:v>
                </c:pt>
                <c:pt idx="6">
                  <c:v>5.8000000000000003E-2</c:v>
                </c:pt>
                <c:pt idx="7">
                  <c:v>3.6999999999999998E-2</c:v>
                </c:pt>
                <c:pt idx="8">
                  <c:v>3.3000000000000002E-2</c:v>
                </c:pt>
                <c:pt idx="9">
                  <c:v>1.9E-2</c:v>
                </c:pt>
              </c:numCache>
            </c:numRef>
          </c:val>
          <c:extLst xmlns:c16r2="http://schemas.microsoft.com/office/drawing/2015/06/chart">
            <c:ext xmlns:c16="http://schemas.microsoft.com/office/drawing/2014/chart" uri="{C3380CC4-5D6E-409C-BE32-E72D297353CC}">
              <c16:uniqueId val="{00000000-07C6-4BE0-939B-AF8BEF769BCE}"/>
            </c:ext>
          </c:extLst>
        </c:ser>
        <c:dLbls>
          <c:dLblPos val="outEnd"/>
          <c:showLegendKey val="0"/>
          <c:showVal val="1"/>
          <c:showCatName val="0"/>
          <c:showSerName val="0"/>
          <c:showPercent val="0"/>
          <c:showBubbleSize val="0"/>
        </c:dLbls>
        <c:gapWidth val="219"/>
        <c:overlap val="-27"/>
        <c:axId val="34095488"/>
        <c:axId val="34390400"/>
      </c:barChart>
      <c:catAx>
        <c:axId val="340954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Days</a:t>
                </a:r>
                <a:r>
                  <a:rPr lang="en-US" sz="1600" baseline="0" dirty="0" smtClean="0"/>
                  <a:t> Attended</a:t>
                </a:r>
                <a:endParaRPr lang="en-US" sz="1600" dirty="0"/>
              </a:p>
            </c:rich>
          </c:tx>
          <c:layout>
            <c:manualLayout>
              <c:xMode val="edge"/>
              <c:yMode val="edge"/>
              <c:x val="0.42468385708543194"/>
              <c:y val="0.9266066741657292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6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90400"/>
        <c:crosses val="autoZero"/>
        <c:auto val="1"/>
        <c:lblAlgn val="ctr"/>
        <c:lblOffset val="100"/>
        <c:noMultiLvlLbl val="0"/>
      </c:catAx>
      <c:valAx>
        <c:axId val="34390400"/>
        <c:scaling>
          <c:orientation val="minMax"/>
          <c:max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Percent of Students (%)</a:t>
                </a:r>
                <a:endParaRPr lang="en-US" sz="1600" dirty="0"/>
              </a:p>
            </c:rich>
          </c:tx>
          <c:layout>
            <c:manualLayout>
              <c:xMode val="edge"/>
              <c:yMode val="edge"/>
              <c:x val="1.6854058783192641E-2"/>
              <c:y val="0.28873209598800148"/>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09548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smtClean="0">
                <a:solidFill>
                  <a:schemeClr val="accent3"/>
                </a:solidFill>
              </a:rPr>
              <a:t>60%</a:t>
            </a:r>
            <a:r>
              <a:rPr lang="en-US" sz="1600" dirty="0" smtClean="0"/>
              <a:t> of Students </a:t>
            </a:r>
          </a:p>
          <a:p>
            <a:pPr>
              <a:defRPr sz="1600" b="0" i="0" u="none" strike="noStrike" kern="1200" spc="0" baseline="0">
                <a:solidFill>
                  <a:schemeClr val="tx1">
                    <a:lumMod val="65000"/>
                    <a:lumOff val="35000"/>
                  </a:schemeClr>
                </a:solidFill>
                <a:latin typeface="+mn-lt"/>
                <a:ea typeface="+mn-ea"/>
                <a:cs typeface="+mn-cs"/>
              </a:defRPr>
            </a:pPr>
            <a:r>
              <a:rPr lang="en-US" sz="1600" u="none" dirty="0" smtClean="0">
                <a:solidFill>
                  <a:schemeClr val="tx1">
                    <a:lumMod val="65000"/>
                    <a:lumOff val="35000"/>
                  </a:schemeClr>
                </a:solidFill>
              </a:rPr>
              <a:t>Attended </a:t>
            </a:r>
            <a:r>
              <a:rPr lang="en-US" sz="1600" u="sng" dirty="0" smtClean="0">
                <a:solidFill>
                  <a:schemeClr val="accent3"/>
                </a:solidFill>
              </a:rPr>
              <a:t>20 days or more </a:t>
            </a:r>
            <a:r>
              <a:rPr lang="en-US" sz="1600" baseline="0" dirty="0" smtClean="0"/>
              <a:t>of their Summer Program</a:t>
            </a:r>
          </a:p>
        </c:rich>
      </c:tx>
      <c:layout/>
      <c:overlay val="0"/>
      <c:spPr>
        <a:noFill/>
        <a:ln>
          <a:noFill/>
        </a:ln>
        <a:effectLst/>
      </c:spPr>
    </c:title>
    <c:autoTitleDeleted val="0"/>
    <c:plotArea>
      <c:layout>
        <c:manualLayout>
          <c:layoutTarget val="inner"/>
          <c:xMode val="edge"/>
          <c:yMode val="edge"/>
          <c:x val="0.19752832725177646"/>
          <c:y val="0.29395348837209301"/>
          <c:w val="0.55616285769156903"/>
          <c:h val="0.63635378135872556"/>
        </c:manualLayout>
      </c:layout>
      <c:doughnutChart>
        <c:varyColors val="1"/>
        <c:ser>
          <c:idx val="0"/>
          <c:order val="0"/>
          <c:tx>
            <c:strRef>
              <c:f>Sheet1!$B$1</c:f>
              <c:strCache>
                <c:ptCount val="1"/>
                <c:pt idx="0">
                  <c:v>% of Students</c:v>
                </c:pt>
              </c:strCache>
            </c:strRef>
          </c:tx>
          <c:dPt>
            <c:idx val="0"/>
            <c:bubble3D val="0"/>
            <c:spPr>
              <a:solidFill>
                <a:schemeClr val="tx1">
                  <a:lumMod val="50000"/>
                  <a:lumOff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EEDE-488E-A0C8-BAD367A13700}"/>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EEDE-488E-A0C8-BAD367A13700}"/>
              </c:ext>
            </c:extLst>
          </c:dPt>
          <c:cat>
            <c:strRef>
              <c:f>Sheet1!$A$2:$A$3</c:f>
              <c:strCache>
                <c:ptCount val="2"/>
                <c:pt idx="0">
                  <c:v>&lt; 20 days</c:v>
                </c:pt>
                <c:pt idx="1">
                  <c:v>≥ 20 days</c:v>
                </c:pt>
              </c:strCache>
            </c:strRef>
          </c:cat>
          <c:val>
            <c:numRef>
              <c:f>Sheet1!$B$2:$B$3</c:f>
              <c:numCache>
                <c:formatCode>0%</c:formatCode>
                <c:ptCount val="2"/>
                <c:pt idx="0">
                  <c:v>0.33</c:v>
                </c:pt>
                <c:pt idx="1">
                  <c:v>0.67</c:v>
                </c:pt>
              </c:numCache>
            </c:numRef>
          </c:val>
          <c:extLst xmlns:c16r2="http://schemas.microsoft.com/office/drawing/2015/06/chart">
            <c:ext xmlns:c16="http://schemas.microsoft.com/office/drawing/2014/chart" uri="{C3380CC4-5D6E-409C-BE32-E72D297353CC}">
              <c16:uniqueId val="{00000004-EEDE-488E-A0C8-BAD367A1370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26630177325395299"/>
          <c:y val="0.49338875663797838"/>
          <c:w val="0.39048140323922925"/>
          <c:h val="0.217560886284563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3"/>
      </a:solid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Average Rate of Attendance</a:t>
            </a:r>
            <a:r>
              <a:rPr lang="en-US" baseline="0" dirty="0" smtClean="0"/>
              <a:t> by Program, BSLC 2016</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Sheet1!$A$2:$A$127</c:f>
              <c:numCache>
                <c:formatCode>General</c:formatCode>
                <c:ptCount val="126"/>
              </c:numCache>
            </c:numRef>
          </c:cat>
          <c:val>
            <c:numRef>
              <c:f>Sheet1!$B$2:$B$127</c:f>
              <c:numCache>
                <c:formatCode>#,##0.00%</c:formatCode>
                <c:ptCount val="126"/>
                <c:pt idx="0">
                  <c:v>1</c:v>
                </c:pt>
                <c:pt idx="1">
                  <c:v>1</c:v>
                </c:pt>
                <c:pt idx="2">
                  <c:v>1</c:v>
                </c:pt>
                <c:pt idx="3">
                  <c:v>0.98787221325682895</c:v>
                </c:pt>
                <c:pt idx="4">
                  <c:v>0.98762073391229399</c:v>
                </c:pt>
                <c:pt idx="5">
                  <c:v>0.98642681393411302</c:v>
                </c:pt>
                <c:pt idx="6">
                  <c:v>0.98341049382716095</c:v>
                </c:pt>
                <c:pt idx="7">
                  <c:v>0.98184615384615403</c:v>
                </c:pt>
                <c:pt idx="8">
                  <c:v>0.97812500000000002</c:v>
                </c:pt>
                <c:pt idx="9">
                  <c:v>0.97619047619047605</c:v>
                </c:pt>
                <c:pt idx="10">
                  <c:v>0.97527026783947601</c:v>
                </c:pt>
                <c:pt idx="11">
                  <c:v>0.97368421052631604</c:v>
                </c:pt>
                <c:pt idx="12">
                  <c:v>0.97332263814616804</c:v>
                </c:pt>
                <c:pt idx="13">
                  <c:v>0.97265625</c:v>
                </c:pt>
                <c:pt idx="14">
                  <c:v>0.96666666666666701</c:v>
                </c:pt>
                <c:pt idx="15">
                  <c:v>0.966450216450216</c:v>
                </c:pt>
                <c:pt idx="16">
                  <c:v>0.96361408199643495</c:v>
                </c:pt>
                <c:pt idx="17">
                  <c:v>0.95722924001040699</c:v>
                </c:pt>
                <c:pt idx="18">
                  <c:v>0.95250000000000001</c:v>
                </c:pt>
                <c:pt idx="19">
                  <c:v>0.95019199719199798</c:v>
                </c:pt>
                <c:pt idx="20">
                  <c:v>0.94942528735632203</c:v>
                </c:pt>
                <c:pt idx="21">
                  <c:v>0.94717133620689697</c:v>
                </c:pt>
                <c:pt idx="22">
                  <c:v>0.94676427663987694</c:v>
                </c:pt>
                <c:pt idx="23">
                  <c:v>0.94357638888888895</c:v>
                </c:pt>
                <c:pt idx="24">
                  <c:v>0.94243950287327305</c:v>
                </c:pt>
                <c:pt idx="25">
                  <c:v>0.9375</c:v>
                </c:pt>
                <c:pt idx="26">
                  <c:v>0.93416950113378705</c:v>
                </c:pt>
                <c:pt idx="27">
                  <c:v>0.93302481831893502</c:v>
                </c:pt>
                <c:pt idx="28">
                  <c:v>0.93219954648526204</c:v>
                </c:pt>
                <c:pt idx="29">
                  <c:v>0.93200956937799095</c:v>
                </c:pt>
                <c:pt idx="30">
                  <c:v>0.93082829271946299</c:v>
                </c:pt>
                <c:pt idx="31">
                  <c:v>0.92857142857142905</c:v>
                </c:pt>
                <c:pt idx="32">
                  <c:v>0.92800430563588399</c:v>
                </c:pt>
                <c:pt idx="33">
                  <c:v>0.92620798319327702</c:v>
                </c:pt>
                <c:pt idx="34">
                  <c:v>0.92504823628358002</c:v>
                </c:pt>
                <c:pt idx="35">
                  <c:v>0.92500000000000004</c:v>
                </c:pt>
                <c:pt idx="36">
                  <c:v>0.92500000000000004</c:v>
                </c:pt>
                <c:pt idx="37">
                  <c:v>0.92424242424242398</c:v>
                </c:pt>
                <c:pt idx="38">
                  <c:v>0.92222222222222205</c:v>
                </c:pt>
                <c:pt idx="39">
                  <c:v>0.91927083333333304</c:v>
                </c:pt>
                <c:pt idx="40">
                  <c:v>0.91369047619047605</c:v>
                </c:pt>
                <c:pt idx="41">
                  <c:v>0.912316150236547</c:v>
                </c:pt>
                <c:pt idx="42">
                  <c:v>0.91168091168091203</c:v>
                </c:pt>
                <c:pt idx="43">
                  <c:v>0.91026272577996703</c:v>
                </c:pt>
                <c:pt idx="44">
                  <c:v>0.90813748295500196</c:v>
                </c:pt>
                <c:pt idx="45">
                  <c:v>0.90698653198653201</c:v>
                </c:pt>
                <c:pt idx="46">
                  <c:v>0.90619716916445803</c:v>
                </c:pt>
                <c:pt idx="47">
                  <c:v>0.90605042016806803</c:v>
                </c:pt>
                <c:pt idx="48">
                  <c:v>0.90100000000000002</c:v>
                </c:pt>
                <c:pt idx="49">
                  <c:v>0.89809523809523795</c:v>
                </c:pt>
                <c:pt idx="50">
                  <c:v>0.891919191919192</c:v>
                </c:pt>
                <c:pt idx="51">
                  <c:v>0.88774790236460699</c:v>
                </c:pt>
                <c:pt idx="52">
                  <c:v>0.88541666666666696</c:v>
                </c:pt>
                <c:pt idx="53">
                  <c:v>0.87972508591065302</c:v>
                </c:pt>
                <c:pt idx="54">
                  <c:v>0.87748756218905499</c:v>
                </c:pt>
                <c:pt idx="55">
                  <c:v>0.87303921568627496</c:v>
                </c:pt>
                <c:pt idx="56">
                  <c:v>0.85897435897435903</c:v>
                </c:pt>
                <c:pt idx="57">
                  <c:v>0.85801630434782605</c:v>
                </c:pt>
                <c:pt idx="58">
                  <c:v>0.85714285714285698</c:v>
                </c:pt>
                <c:pt idx="59">
                  <c:v>0.85635490047922402</c:v>
                </c:pt>
                <c:pt idx="60">
                  <c:v>0.84889053254437896</c:v>
                </c:pt>
                <c:pt idx="61">
                  <c:v>0.84710628389547804</c:v>
                </c:pt>
                <c:pt idx="62">
                  <c:v>0.84598033256653904</c:v>
                </c:pt>
                <c:pt idx="63">
                  <c:v>0.84536720589352199</c:v>
                </c:pt>
                <c:pt idx="64">
                  <c:v>0.84217687074829894</c:v>
                </c:pt>
                <c:pt idx="65">
                  <c:v>0.84195402298850597</c:v>
                </c:pt>
                <c:pt idx="66">
                  <c:v>0.84142264185367599</c:v>
                </c:pt>
                <c:pt idx="67">
                  <c:v>0.83950617283950602</c:v>
                </c:pt>
                <c:pt idx="68">
                  <c:v>0.83926218708827405</c:v>
                </c:pt>
                <c:pt idx="69">
                  <c:v>0.83630952380952395</c:v>
                </c:pt>
                <c:pt idx="70">
                  <c:v>0.83276669000933701</c:v>
                </c:pt>
                <c:pt idx="71">
                  <c:v>0.83235867446393796</c:v>
                </c:pt>
                <c:pt idx="72">
                  <c:v>0.83228665899934395</c:v>
                </c:pt>
                <c:pt idx="73">
                  <c:v>0.82863469348775798</c:v>
                </c:pt>
                <c:pt idx="74">
                  <c:v>0.82053835327234304</c:v>
                </c:pt>
                <c:pt idx="75">
                  <c:v>0.82029664309182804</c:v>
                </c:pt>
                <c:pt idx="76">
                  <c:v>0.81933487565066498</c:v>
                </c:pt>
                <c:pt idx="77">
                  <c:v>0.81931034482758602</c:v>
                </c:pt>
                <c:pt idx="78">
                  <c:v>0.81851851851851798</c:v>
                </c:pt>
                <c:pt idx="79">
                  <c:v>0.815485168426345</c:v>
                </c:pt>
                <c:pt idx="80">
                  <c:v>0.81383767747404101</c:v>
                </c:pt>
                <c:pt idx="81">
                  <c:v>0.81324278438030495</c:v>
                </c:pt>
                <c:pt idx="82">
                  <c:v>0.81147976206828398</c:v>
                </c:pt>
                <c:pt idx="83">
                  <c:v>0.80781499202551799</c:v>
                </c:pt>
                <c:pt idx="84">
                  <c:v>0.80511156186612598</c:v>
                </c:pt>
                <c:pt idx="85">
                  <c:v>0.80499325236167296</c:v>
                </c:pt>
                <c:pt idx="86">
                  <c:v>0.803380489242558</c:v>
                </c:pt>
                <c:pt idx="87">
                  <c:v>0.79935239038329997</c:v>
                </c:pt>
                <c:pt idx="88">
                  <c:v>0.79514997497181406</c:v>
                </c:pt>
                <c:pt idx="89">
                  <c:v>0.79285714285714304</c:v>
                </c:pt>
                <c:pt idx="90">
                  <c:v>0.79105691056910499</c:v>
                </c:pt>
                <c:pt idx="91">
                  <c:v>0.790656691750663</c:v>
                </c:pt>
                <c:pt idx="92">
                  <c:v>0.79045535135192102</c:v>
                </c:pt>
                <c:pt idx="93">
                  <c:v>0.78621848739495803</c:v>
                </c:pt>
                <c:pt idx="94">
                  <c:v>0.785184456382505</c:v>
                </c:pt>
                <c:pt idx="95">
                  <c:v>0.78464170692431601</c:v>
                </c:pt>
                <c:pt idx="96">
                  <c:v>0.78401581300234702</c:v>
                </c:pt>
                <c:pt idx="97">
                  <c:v>0.781481481481482</c:v>
                </c:pt>
                <c:pt idx="98">
                  <c:v>0.77837867906291802</c:v>
                </c:pt>
                <c:pt idx="99">
                  <c:v>0.77777777777777801</c:v>
                </c:pt>
                <c:pt idx="100">
                  <c:v>0.77777777777777801</c:v>
                </c:pt>
                <c:pt idx="101">
                  <c:v>0.77667493796525999</c:v>
                </c:pt>
                <c:pt idx="102">
                  <c:v>0.776561824519027</c:v>
                </c:pt>
                <c:pt idx="103">
                  <c:v>0.77419354838709697</c:v>
                </c:pt>
                <c:pt idx="104">
                  <c:v>0.77301790281329996</c:v>
                </c:pt>
                <c:pt idx="105">
                  <c:v>0.77054794520547998</c:v>
                </c:pt>
                <c:pt idx="106">
                  <c:v>0.75322536539622797</c:v>
                </c:pt>
                <c:pt idx="107">
                  <c:v>0.74375578168362599</c:v>
                </c:pt>
                <c:pt idx="108">
                  <c:v>0.740646886320381</c:v>
                </c:pt>
                <c:pt idx="109">
                  <c:v>0.73575945929463704</c:v>
                </c:pt>
                <c:pt idx="110">
                  <c:v>0.72240389511327696</c:v>
                </c:pt>
                <c:pt idx="111">
                  <c:v>0.71919191919191905</c:v>
                </c:pt>
                <c:pt idx="112">
                  <c:v>0.71645529332018199</c:v>
                </c:pt>
                <c:pt idx="113">
                  <c:v>0.71301738219534405</c:v>
                </c:pt>
                <c:pt idx="114">
                  <c:v>0.71138232191149797</c:v>
                </c:pt>
                <c:pt idx="115">
                  <c:v>0.70275663206459105</c:v>
                </c:pt>
                <c:pt idx="116">
                  <c:v>0.69795436803633504</c:v>
                </c:pt>
                <c:pt idx="117">
                  <c:v>0.66856735566643</c:v>
                </c:pt>
                <c:pt idx="118">
                  <c:v>0.66329966329966294</c:v>
                </c:pt>
                <c:pt idx="119">
                  <c:v>0.658834586466165</c:v>
                </c:pt>
                <c:pt idx="120">
                  <c:v>0.65368746061934102</c:v>
                </c:pt>
                <c:pt idx="121">
                  <c:v>0.64943609022556403</c:v>
                </c:pt>
                <c:pt idx="122">
                  <c:v>0.64692307692307705</c:v>
                </c:pt>
                <c:pt idx="123">
                  <c:v>0.61554621848739499</c:v>
                </c:pt>
                <c:pt idx="124">
                  <c:v>0.59876543209876498</c:v>
                </c:pt>
                <c:pt idx="125">
                  <c:v>0.57734204793028299</c:v>
                </c:pt>
              </c:numCache>
            </c:numRef>
          </c:val>
          <c:extLst xmlns:c16r2="http://schemas.microsoft.com/office/drawing/2015/06/chart">
            <c:ext xmlns:c16="http://schemas.microsoft.com/office/drawing/2014/chart" uri="{C3380CC4-5D6E-409C-BE32-E72D297353CC}">
              <c16:uniqueId val="{00000000-0DA2-4035-AE6E-ACEF4E1503E3}"/>
            </c:ext>
          </c:extLst>
        </c:ser>
        <c:dLbls>
          <c:showLegendKey val="0"/>
          <c:showVal val="0"/>
          <c:showCatName val="0"/>
          <c:showSerName val="0"/>
          <c:showPercent val="0"/>
          <c:showBubbleSize val="0"/>
        </c:dLbls>
        <c:gapWidth val="219"/>
        <c:overlap val="-27"/>
        <c:axId val="35855360"/>
        <c:axId val="36185216"/>
      </c:barChart>
      <c:catAx>
        <c:axId val="3585536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BSLC</a:t>
                </a:r>
                <a:r>
                  <a:rPr lang="en-US" baseline="0" dirty="0" smtClean="0"/>
                  <a:t> 2016 Programs (n = 126)</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85216"/>
        <c:crosses val="autoZero"/>
        <c:auto val="1"/>
        <c:lblAlgn val="ctr"/>
        <c:lblOffset val="100"/>
        <c:noMultiLvlLbl val="0"/>
      </c:catAx>
      <c:valAx>
        <c:axId val="36185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8553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402147-E1E1-4F0B-B148-6EAE180667CA}" type="datetimeFigureOut">
              <a:rPr lang="en-US" smtClean="0"/>
              <a:t>1/26/2017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E427DCB-5BD5-40AE-8905-D69F3EE6CFA0}" type="slidenum">
              <a:rPr lang="en-US" smtClean="0"/>
              <a:t>‹#›</a:t>
            </a:fld>
            <a:endParaRPr lang="en-US"/>
          </a:p>
        </p:txBody>
      </p:sp>
    </p:spTree>
    <p:extLst>
      <p:ext uri="{BB962C8B-B14F-4D97-AF65-F5344CB8AC3E}">
        <p14:creationId xmlns:p14="http://schemas.microsoft.com/office/powerpoint/2010/main" val="3907504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read over. </a:t>
            </a:r>
          </a:p>
          <a:p>
            <a:endParaRPr lang="en-US" dirty="0" smtClean="0"/>
          </a:p>
          <a:p>
            <a:r>
              <a:rPr lang="en-US" dirty="0" smtClean="0"/>
              <a:t>Give table tents to Julia morning of. </a:t>
            </a:r>
            <a:endParaRPr lang="en-US" dirty="0"/>
          </a:p>
        </p:txBody>
      </p:sp>
      <p:sp>
        <p:nvSpPr>
          <p:cNvPr id="4" name="Slide Number Placeholder 3"/>
          <p:cNvSpPr>
            <a:spLocks noGrp="1"/>
          </p:cNvSpPr>
          <p:nvPr>
            <p:ph type="sldNum" sz="quarter" idx="10"/>
          </p:nvPr>
        </p:nvSpPr>
        <p:spPr/>
        <p:txBody>
          <a:bodyPr/>
          <a:lstStyle/>
          <a:p>
            <a:pPr defTabSz="913617">
              <a:defRPr/>
            </a:pPr>
            <a:fld id="{0908742E-5123-4B69-B66B-AF5142754994}" type="slidenum">
              <a:rPr lang="en-US">
                <a:solidFill>
                  <a:prstClr val="black"/>
                </a:solidFill>
              </a:rPr>
              <a:pPr defTabSz="913617">
                <a:defRPr/>
              </a:pPr>
              <a:t>1</a:t>
            </a:fld>
            <a:endParaRPr lang="en-US">
              <a:solidFill>
                <a:prstClr val="black"/>
              </a:solidFill>
            </a:endParaRPr>
          </a:p>
        </p:txBody>
      </p:sp>
    </p:spTree>
    <p:extLst>
      <p:ext uri="{BB962C8B-B14F-4D97-AF65-F5344CB8AC3E}">
        <p14:creationId xmlns:p14="http://schemas.microsoft.com/office/powerpoint/2010/main" val="289280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a:t>
            </a:r>
            <a:r>
              <a:rPr lang="en-US" baseline="0" dirty="0" smtClean="0"/>
              <a:t> see how the average rate of attendance varies across programs. Each bar represents a program, and the range of attendance goes from 58% on the low end to 100% on the high end (those are overnight camps). Our average rate of attendance is sitting at 84.8%. The majority of programs fall pretty close to the average, but there is a subset of programs whose attendance rate falls below 80%, so attendance and retention strategies could be of greater importance for those programs to focus on in the upcoming year.</a:t>
            </a:r>
          </a:p>
          <a:p>
            <a:endParaRPr lang="en-US" baseline="0" dirty="0" smtClean="0"/>
          </a:p>
          <a:p>
            <a:r>
              <a:rPr lang="en-US" dirty="0" smtClean="0"/>
              <a:t>Make note of consistent</a:t>
            </a:r>
            <a:r>
              <a:rPr lang="en-US" baseline="0" dirty="0" smtClean="0"/>
              <a:t> ARA for SLP programs since 2012 at 80% to 80% in 2016, with slight fluctuations in between.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5CC85-20F8-4662-AEB0-F7FEB86078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87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baseline="0" dirty="0" smtClean="0"/>
              <a:t> on attendance, we can look at the by date average rate of attendance. This is last year’s data. We saw that attendance was slow to pick up for programs that started at the end of June, and saw that attendance trailed off as we got towards the end of summer. We also saw a drop in attendance on the Friday of July 4</a:t>
            </a:r>
            <a:r>
              <a:rPr lang="en-US" baseline="30000" dirty="0" smtClean="0"/>
              <a:t>th</a:t>
            </a:r>
            <a:r>
              <a:rPr lang="en-US" baseline="0" dirty="0" smtClean="0"/>
              <a:t> weekend, which was July 3</a:t>
            </a:r>
            <a:r>
              <a:rPr lang="en-US" baseline="30000" dirty="0" smtClean="0"/>
              <a:t>rd</a:t>
            </a:r>
            <a:r>
              <a:rPr lang="en-US" baseline="0" dirty="0" smtClean="0"/>
              <a:t>.</a:t>
            </a:r>
          </a:p>
          <a:p>
            <a:endParaRPr lang="en-US" baseline="0" dirty="0" smtClean="0"/>
          </a:p>
          <a:p>
            <a:r>
              <a:rPr lang="en-US" baseline="0" dirty="0" smtClean="0"/>
              <a:t>Overlaying 2016 data on top, we can see some differences. First, the line overall is higher, reflecting better attendance and student retention in the programs. We notice the slow uptick in attendance at the start of the summer wasn’t as prominent, but also that programs started a few days later this year. We can also see that the drop off in attendance at the end of the program is pretty similar to last year. Although our overall attendance rates are higher, the slope of these two lines is similar, so the trend is still occurring even with higher rates of attendance on those days. We also see a much bigger drop in attendance for the holiday weekend because July 4</a:t>
            </a:r>
            <a:r>
              <a:rPr lang="en-US" baseline="30000" dirty="0" smtClean="0"/>
              <a:t>th</a:t>
            </a:r>
            <a:r>
              <a:rPr lang="en-US" baseline="0" dirty="0" smtClean="0"/>
              <a:t> fell on a Monday this year.</a:t>
            </a:r>
          </a:p>
          <a:p>
            <a:endParaRPr lang="en-US" baseline="0" dirty="0" smtClean="0"/>
          </a:p>
          <a:p>
            <a:r>
              <a:rPr lang="en-US" baseline="0" dirty="0" smtClean="0"/>
              <a:t>For attendance, keep in mind: good recruitment efforts so that students who sign up for the program are coming and not dropping out, strategies to ensure students become high attenders, and that students attend throughout the entire summer.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5CC85-20F8-4662-AEB0-F7FEB86078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02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read over, and consistent with planning</a:t>
            </a:r>
            <a:r>
              <a:rPr lang="en-US" baseline="0" dirty="0" smtClean="0"/>
              <a:t> doc. </a:t>
            </a:r>
          </a:p>
          <a:p>
            <a:r>
              <a:rPr lang="en-US" baseline="0" dirty="0" smtClean="0"/>
              <a:t>---</a:t>
            </a:r>
          </a:p>
          <a:p>
            <a:r>
              <a:rPr lang="en-US" dirty="0" smtClean="0"/>
              <a:t>On</a:t>
            </a:r>
            <a:r>
              <a:rPr lang="en-US" baseline="0" dirty="0" smtClean="0"/>
              <a:t> screen as panel begins. Panelists each have table tent with name on it, so don’t need their names up here. </a:t>
            </a:r>
            <a:endParaRPr lang="en-US" dirty="0" smtClean="0"/>
          </a:p>
        </p:txBody>
      </p:sp>
      <p:sp>
        <p:nvSpPr>
          <p:cNvPr id="4" name="Slide Number Placeholder 3"/>
          <p:cNvSpPr>
            <a:spLocks noGrp="1"/>
          </p:cNvSpPr>
          <p:nvPr>
            <p:ph type="sldNum" sz="quarter" idx="10"/>
          </p:nvPr>
        </p:nvSpPr>
        <p:spPr/>
        <p:txBody>
          <a:bodyPr/>
          <a:lstStyle/>
          <a:p>
            <a:fld id="{8E427DCB-5BD5-40AE-8905-D69F3EE6CFA0}" type="slidenum">
              <a:rPr lang="en-US" smtClean="0"/>
              <a:t>13</a:t>
            </a:fld>
            <a:endParaRPr lang="en-US"/>
          </a:p>
        </p:txBody>
      </p:sp>
    </p:spTree>
    <p:extLst>
      <p:ext uri="{BB962C8B-B14F-4D97-AF65-F5344CB8AC3E}">
        <p14:creationId xmlns:p14="http://schemas.microsoft.com/office/powerpoint/2010/main" val="3430328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Done, read over. Consistent with 3 themes, and planning doc. </a:t>
            </a:r>
          </a:p>
          <a:p>
            <a:endParaRPr lang="en-US" baseline="0" dirty="0" smtClean="0"/>
          </a:p>
          <a:p>
            <a:r>
              <a:rPr lang="en-US" baseline="0" dirty="0" smtClean="0"/>
              <a:t>------</a:t>
            </a:r>
          </a:p>
          <a:p>
            <a:endParaRPr lang="en-US" baseline="0" dirty="0" smtClean="0"/>
          </a:p>
          <a:p>
            <a:r>
              <a:rPr lang="en-US" baseline="0" dirty="0" smtClean="0"/>
              <a:t>Thanks Shannon, Nora, and Greg. </a:t>
            </a:r>
          </a:p>
          <a:p>
            <a:endParaRPr lang="en-US" baseline="0" dirty="0" smtClean="0"/>
          </a:p>
          <a:p>
            <a:r>
              <a:rPr lang="en-US" baseline="0" dirty="0" smtClean="0"/>
              <a:t>We hope you’ve enjoyed hearing about the approach IBA, Achieve, and Camp Harbor View take to maximizing student attendance, in alignment to the three themes. </a:t>
            </a:r>
          </a:p>
          <a:p>
            <a:endParaRPr lang="en-US" baseline="0" dirty="0" smtClean="0"/>
          </a:p>
          <a:p>
            <a:r>
              <a:rPr lang="en-US" baseline="0" dirty="0" smtClean="0"/>
              <a:t>Luckily for us, Shannon, Nora, and Greg will continue to drive conversation around these three themes. Over the next couple minutes, we’ll split into break out groups based on age group served – preK-5 (elementary), middle school, and high school. Here are the discussion questions that will guide your group’s conversation. As you can see, these are based on the three themes we’ve discussed so far this morning. </a:t>
            </a:r>
          </a:p>
          <a:p>
            <a:endParaRPr lang="en-US" baseline="0" dirty="0" smtClean="0"/>
          </a:p>
          <a:p>
            <a:r>
              <a:rPr lang="en-US" baseline="0" dirty="0" smtClean="0"/>
              <a:t>On your way in, you received a handout that covers the 3 themes and encourages you to start thinking about what your program should keep, what it should change, and what it should start doing as a result of your reflections today. And each theme is broken into areas that many of you are probably in charge of for your program: student/family engagement, staff training and prep, and program content. We hope this handout is useful during the small group discussions. This is for you to fill out at your own pace and to keep. We won’t collect these. </a:t>
            </a:r>
          </a:p>
          <a:p>
            <a:endParaRPr lang="en-US" baseline="0" dirty="0" smtClean="0"/>
          </a:p>
          <a:p>
            <a:r>
              <a:rPr lang="en-US" baseline="0" dirty="0" smtClean="0"/>
              <a:t>So, without further ado, let’s split into groups by age group served. If you look at your nametag, you’ll find your table assignment. If you don’t have a table assignment, it means your program serves a wide grade span and we wanted to give you flexibility to choose. </a:t>
            </a:r>
          </a:p>
          <a:p>
            <a:endParaRPr lang="en-US" baseline="0" dirty="0" smtClean="0"/>
          </a:p>
          <a:p>
            <a:r>
              <a:rPr lang="en-US" baseline="0" dirty="0" smtClean="0"/>
              <a:t>Now, with all this said, we encourage programs to give youth choice and autonomy, right? So if you disagree with your table assignment or if there are multiple people from your organization here and you want to divide and conquer, please feel free to choose the table that is right for you.</a:t>
            </a:r>
          </a:p>
          <a:p>
            <a:endParaRPr lang="en-US" baseline="0" dirty="0" smtClean="0"/>
          </a:p>
          <a:p>
            <a:r>
              <a:rPr lang="en-US" baseline="0" dirty="0" smtClean="0"/>
              <a:t>[Point out tables – age and facilitator. XX, we’ll have you here to facilitate conversation with those who serve elementary . Julia places table tents accordingly.]</a:t>
            </a:r>
          </a:p>
          <a:p>
            <a:endParaRPr lang="en-US" baseline="0" dirty="0" smtClean="0"/>
          </a:p>
          <a:p>
            <a:r>
              <a:rPr lang="en-US" baseline="0" dirty="0" smtClean="0"/>
              <a:t>We’ll come back together in a bit to report out how each of your conversations goes. With the next few minutes, please find your table and we’ll start the conversations. Thank you.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E427DCB-5BD5-40AE-8905-D69F3EE6CFA0}" type="slidenum">
              <a:rPr lang="en-US" smtClean="0"/>
              <a:t>14</a:t>
            </a:fld>
            <a:endParaRPr lang="en-US"/>
          </a:p>
        </p:txBody>
      </p:sp>
    </p:spTree>
    <p:extLst>
      <p:ext uri="{BB962C8B-B14F-4D97-AF65-F5344CB8AC3E}">
        <p14:creationId xmlns:p14="http://schemas.microsoft.com/office/powerpoint/2010/main" val="1091635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Kelsey Cowen.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E427DCB-5BD5-40AE-8905-D69F3EE6CFA0}" type="slidenum">
              <a:rPr lang="en-US" smtClean="0"/>
              <a:t>15</a:t>
            </a:fld>
            <a:endParaRPr lang="en-US"/>
          </a:p>
        </p:txBody>
      </p:sp>
    </p:spTree>
    <p:extLst>
      <p:ext uri="{BB962C8B-B14F-4D97-AF65-F5344CB8AC3E}">
        <p14:creationId xmlns:p14="http://schemas.microsoft.com/office/powerpoint/2010/main" val="2645126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image</a:t>
            </a:r>
            <a:r>
              <a:rPr lang="en-US" baseline="0" dirty="0" smtClean="0"/>
              <a:t> to be taken to the Insight Center. Show Attendance Best Practices, Events, and Measurement pages.</a:t>
            </a:r>
            <a:endParaRPr lang="en-US" dirty="0"/>
          </a:p>
        </p:txBody>
      </p:sp>
      <p:sp>
        <p:nvSpPr>
          <p:cNvPr id="4" name="Slide Number Placeholder 3"/>
          <p:cNvSpPr>
            <a:spLocks noGrp="1"/>
          </p:cNvSpPr>
          <p:nvPr>
            <p:ph type="sldNum" sz="quarter" idx="10"/>
          </p:nvPr>
        </p:nvSpPr>
        <p:spPr/>
        <p:txBody>
          <a:bodyPr/>
          <a:lstStyle/>
          <a:p>
            <a:fld id="{8E427DCB-5BD5-40AE-8905-D69F3EE6CFA0}" type="slidenum">
              <a:rPr lang="en-US" smtClean="0"/>
              <a:t>16</a:t>
            </a:fld>
            <a:endParaRPr lang="en-US"/>
          </a:p>
        </p:txBody>
      </p:sp>
    </p:spTree>
    <p:extLst>
      <p:ext uri="{BB962C8B-B14F-4D97-AF65-F5344CB8AC3E}">
        <p14:creationId xmlns:p14="http://schemas.microsoft.com/office/powerpoint/2010/main" val="2516065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on PRISM to log in to </a:t>
            </a:r>
            <a:r>
              <a:rPr lang="en-US" baseline="0" dirty="0" err="1" smtClean="0"/>
              <a:t>Cityspan</a:t>
            </a:r>
            <a:r>
              <a:rPr lang="en-US" baseline="0" dirty="0" smtClean="0"/>
              <a:t>. Show how to access PRISM, attendance data.</a:t>
            </a:r>
            <a:endParaRPr lang="en-US" dirty="0"/>
          </a:p>
        </p:txBody>
      </p:sp>
      <p:sp>
        <p:nvSpPr>
          <p:cNvPr id="4" name="Slide Number Placeholder 3"/>
          <p:cNvSpPr>
            <a:spLocks noGrp="1"/>
          </p:cNvSpPr>
          <p:nvPr>
            <p:ph type="sldNum" sz="quarter" idx="10"/>
          </p:nvPr>
        </p:nvSpPr>
        <p:spPr/>
        <p:txBody>
          <a:bodyPr/>
          <a:lstStyle/>
          <a:p>
            <a:fld id="{8E427DCB-5BD5-40AE-8905-D69F3EE6CFA0}" type="slidenum">
              <a:rPr lang="en-US" smtClean="0"/>
              <a:t>17</a:t>
            </a:fld>
            <a:endParaRPr lang="en-US"/>
          </a:p>
        </p:txBody>
      </p:sp>
    </p:spTree>
    <p:extLst>
      <p:ext uri="{BB962C8B-B14F-4D97-AF65-F5344CB8AC3E}">
        <p14:creationId xmlns:p14="http://schemas.microsoft.com/office/powerpoint/2010/main" val="2353047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is here, but we’ll</a:t>
            </a:r>
            <a:r>
              <a:rPr lang="en-US" baseline="0" dirty="0" smtClean="0"/>
              <a:t> also be sending the survey out in a follow-up email to this event.</a:t>
            </a:r>
            <a:endParaRPr lang="en-US" dirty="0"/>
          </a:p>
        </p:txBody>
      </p:sp>
      <p:sp>
        <p:nvSpPr>
          <p:cNvPr id="4" name="Slide Number Placeholder 3"/>
          <p:cNvSpPr>
            <a:spLocks noGrp="1"/>
          </p:cNvSpPr>
          <p:nvPr>
            <p:ph type="sldNum" sz="quarter" idx="10"/>
          </p:nvPr>
        </p:nvSpPr>
        <p:spPr/>
        <p:txBody>
          <a:bodyPr/>
          <a:lstStyle/>
          <a:p>
            <a:fld id="{8E427DCB-5BD5-40AE-8905-D69F3EE6CFA0}" type="slidenum">
              <a:rPr lang="en-US" smtClean="0"/>
              <a:t>18</a:t>
            </a:fld>
            <a:endParaRPr lang="en-US"/>
          </a:p>
        </p:txBody>
      </p:sp>
    </p:spTree>
    <p:extLst>
      <p:ext uri="{BB962C8B-B14F-4D97-AF65-F5344CB8AC3E}">
        <p14:creationId xmlns:p14="http://schemas.microsoft.com/office/powerpoint/2010/main" val="3850613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Kelse</a:t>
            </a:r>
            <a:r>
              <a:rPr lang="en-US" baseline="0" dirty="0" smtClean="0"/>
              <a:t>y Cowen to update; present at session. Close out session. </a:t>
            </a:r>
            <a:endParaRPr lang="en-US" dirty="0"/>
          </a:p>
        </p:txBody>
      </p:sp>
      <p:sp>
        <p:nvSpPr>
          <p:cNvPr id="4" name="Slide Number Placeholder 3"/>
          <p:cNvSpPr>
            <a:spLocks noGrp="1"/>
          </p:cNvSpPr>
          <p:nvPr>
            <p:ph type="sldNum" sz="quarter" idx="10"/>
          </p:nvPr>
        </p:nvSpPr>
        <p:spPr/>
        <p:txBody>
          <a:bodyPr/>
          <a:lstStyle/>
          <a:p>
            <a:fld id="{8E427DCB-5BD5-40AE-8905-D69F3EE6CFA0}" type="slidenum">
              <a:rPr lang="en-US" smtClean="0"/>
              <a:t>19</a:t>
            </a:fld>
            <a:endParaRPr lang="en-US"/>
          </a:p>
        </p:txBody>
      </p:sp>
    </p:spTree>
    <p:extLst>
      <p:ext uri="{BB962C8B-B14F-4D97-AF65-F5344CB8AC3E}">
        <p14:creationId xmlns:p14="http://schemas.microsoft.com/office/powerpoint/2010/main" val="160791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read over. </a:t>
            </a:r>
          </a:p>
          <a:p>
            <a:endParaRPr lang="en-US" dirty="0" smtClean="0"/>
          </a:p>
          <a:p>
            <a:r>
              <a:rPr lang="en-US" dirty="0" smtClean="0"/>
              <a:t>Let’s start</a:t>
            </a:r>
            <a:r>
              <a:rPr lang="en-US" baseline="0" dirty="0" smtClean="0"/>
              <a:t> off this morning with the ‘why?’ Why are we focusing on student attendance? Well, there is an emerging evidence base for student attendance. Let’s start off with what we know qualitatively. Intrinsically, we all know that students must attend to benefit from our programs. It’s a belief that drives our year-round planning for summer and our focus on this topic. </a:t>
            </a:r>
          </a:p>
          <a:p>
            <a:endParaRPr lang="en-US" baseline="0" dirty="0" smtClean="0"/>
          </a:p>
          <a:p>
            <a:r>
              <a:rPr lang="en-US" baseline="0" dirty="0" smtClean="0"/>
              <a:t>But now our qualitative beliefs match what research is telling us. </a:t>
            </a:r>
          </a:p>
          <a:p>
            <a:endParaRPr lang="en-US" baseline="0" dirty="0" smtClean="0"/>
          </a:p>
          <a:p>
            <a:r>
              <a:rPr lang="en-US" baseline="0" dirty="0" smtClean="0"/>
              <a:t>Katie Tosh from our team will talk more about this soon in the context of a larger research base, but the recent RAND research on summer learning – using the gold standard in research, a randomized controlled trial -  tells us that students with high attendance benefit from their participation. That gives us reassurance that programs that meet high quality conditions can benefit high attenders, but it also it places a renewed focus on ensuring students attend regularly. And that’s not always the easiest thing to accomplish in summer.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E427DCB-5BD5-40AE-8905-D69F3EE6CFA0}" type="slidenum">
              <a:rPr lang="en-US" smtClean="0"/>
              <a:t>2</a:t>
            </a:fld>
            <a:endParaRPr lang="en-US"/>
          </a:p>
        </p:txBody>
      </p:sp>
    </p:spTree>
    <p:extLst>
      <p:ext uri="{BB962C8B-B14F-4D97-AF65-F5344CB8AC3E}">
        <p14:creationId xmlns:p14="http://schemas.microsoft.com/office/powerpoint/2010/main" val="1628093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r>
              <a:rPr lang="en-US" baseline="0" dirty="0" smtClean="0"/>
              <a:t> read over. </a:t>
            </a:r>
            <a:endParaRPr lang="en-US" dirty="0" smtClean="0"/>
          </a:p>
          <a:p>
            <a:endParaRPr lang="en-US" dirty="0" smtClean="0"/>
          </a:p>
          <a:p>
            <a:r>
              <a:rPr lang="en-US" dirty="0" smtClean="0"/>
              <a:t>For</a:t>
            </a:r>
            <a:r>
              <a:rPr lang="en-US" baseline="0" dirty="0" smtClean="0"/>
              <a:t> the how, we know maximizing student attendance in summer is not accomplished through one task or attained in a singular point in time. Rather, it’s a year-round effort that directly relates to many aspects of program design that you probably are in charge of: partnering with schools to register students, engaging families, training your staff to work with students, designing your program activities to challenge and support students. All of these items ultimately feed in whatever your attendance percentage is at the end of a given summer. </a:t>
            </a:r>
            <a:endParaRPr lang="en-US" dirty="0"/>
          </a:p>
        </p:txBody>
      </p:sp>
      <p:sp>
        <p:nvSpPr>
          <p:cNvPr id="4" name="Slide Number Placeholder 3"/>
          <p:cNvSpPr>
            <a:spLocks noGrp="1"/>
          </p:cNvSpPr>
          <p:nvPr>
            <p:ph type="sldNum" sz="quarter" idx="10"/>
          </p:nvPr>
        </p:nvSpPr>
        <p:spPr/>
        <p:txBody>
          <a:bodyPr/>
          <a:lstStyle/>
          <a:p>
            <a:fld id="{8E427DCB-5BD5-40AE-8905-D69F3EE6CFA0}" type="slidenum">
              <a:rPr lang="en-US" smtClean="0"/>
              <a:t>3</a:t>
            </a:fld>
            <a:endParaRPr lang="en-US"/>
          </a:p>
        </p:txBody>
      </p:sp>
    </p:spTree>
    <p:extLst>
      <p:ext uri="{BB962C8B-B14F-4D97-AF65-F5344CB8AC3E}">
        <p14:creationId xmlns:p14="http://schemas.microsoft.com/office/powerpoint/2010/main" val="76133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read over, and consistent with planning</a:t>
            </a:r>
            <a:r>
              <a:rPr lang="en-US" baseline="0" dirty="0" smtClean="0"/>
              <a:t> doc. </a:t>
            </a:r>
          </a:p>
          <a:p>
            <a:r>
              <a:rPr lang="en-US" baseline="0" dirty="0" smtClean="0"/>
              <a:t>---</a:t>
            </a:r>
          </a:p>
          <a:p>
            <a:endParaRPr lang="en-US" dirty="0" smtClean="0"/>
          </a:p>
          <a:p>
            <a:r>
              <a:rPr lang="en-US" dirty="0" smtClean="0"/>
              <a:t>In</a:t>
            </a:r>
            <a:r>
              <a:rPr lang="en-US" baseline="0" dirty="0" smtClean="0"/>
              <a:t> the fall, we set out to understand how certain programs maximize summer student attendance. We sat down with IBA Boston (which serves elementary school students), the Achieve program (which serves middle school students), and Camp Harbor View (which, among other age groups, serves high school students) because they notched some of the highest student attendance rates in summer 2016. Interviews with these organizations can be found on our Insight Center.</a:t>
            </a:r>
          </a:p>
          <a:p>
            <a:endParaRPr lang="en-US" baseline="0" dirty="0" smtClean="0"/>
          </a:p>
          <a:p>
            <a:r>
              <a:rPr lang="en-US" baseline="0" dirty="0" smtClean="0"/>
              <a:t>Several key themes emerged from these best practice interviews. You can see them here. Now, let’s be blunt: We can’t pretend these themes are the answer to any particular program’s attendance woes. And it’s much easier to write these themes on a PowerPoint slide than it is to enact them. But it’s the start of a conversation that can hopefully inform citywide best practice.</a:t>
            </a:r>
          </a:p>
          <a:p>
            <a:endParaRPr lang="en-US" baseline="0" dirty="0" smtClean="0"/>
          </a:p>
          <a:p>
            <a:r>
              <a:rPr lang="en-US" baseline="0" dirty="0" smtClean="0"/>
              <a:t>An example of the first theme– setting clear goals – is the Achieve program’s family attendance contract, which is available for download on our Insight Center. </a:t>
            </a:r>
          </a:p>
          <a:p>
            <a:endParaRPr lang="en-US" baseline="0" dirty="0" smtClean="0"/>
          </a:p>
          <a:p>
            <a:r>
              <a:rPr lang="en-US" baseline="0" dirty="0" smtClean="0"/>
              <a:t>IBA Boston’s program utilizes an essential question – “What is community?” – and a project-based learning curricula to hit on the 2</a:t>
            </a:r>
            <a:r>
              <a:rPr lang="en-US" baseline="30000" dirty="0" smtClean="0"/>
              <a:t>nd</a:t>
            </a:r>
            <a:r>
              <a:rPr lang="en-US" baseline="0" dirty="0" smtClean="0"/>
              <a:t> theme – fun, learning, and positive relationships.</a:t>
            </a:r>
          </a:p>
          <a:p>
            <a:endParaRPr lang="en-US" baseline="0" dirty="0" smtClean="0"/>
          </a:p>
          <a:p>
            <a:r>
              <a:rPr lang="en-US" baseline="0" dirty="0" smtClean="0"/>
              <a:t>Last but not least, at Camp Harbor View, a set of core values and weekly supervisory meetings among staff and employed teenagers set the stage for a culture of high expectations.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E427DCB-5BD5-40AE-8905-D69F3EE6CFA0}" type="slidenum">
              <a:rPr lang="en-US" smtClean="0"/>
              <a:t>4</a:t>
            </a:fld>
            <a:endParaRPr lang="en-US"/>
          </a:p>
        </p:txBody>
      </p:sp>
    </p:spTree>
    <p:extLst>
      <p:ext uri="{BB962C8B-B14F-4D97-AF65-F5344CB8AC3E}">
        <p14:creationId xmlns:p14="http://schemas.microsoft.com/office/powerpoint/2010/main" val="335889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read over. </a:t>
            </a:r>
          </a:p>
          <a:p>
            <a:endParaRPr lang="en-US" dirty="0" smtClean="0"/>
          </a:p>
          <a:p>
            <a:r>
              <a:rPr lang="en-US" dirty="0" smtClean="0"/>
              <a:t>To help us unpack,</a:t>
            </a:r>
            <a:r>
              <a:rPr lang="en-US" baseline="0" dirty="0" smtClean="0"/>
              <a:t> understand, and apply these themes to our work, we’re excited to have representatives from these three organizations joining us here today. They’ll be leading much of the discussion today. </a:t>
            </a:r>
          </a:p>
          <a:p>
            <a:endParaRPr lang="en-US" baseline="0" dirty="0" smtClean="0"/>
          </a:p>
          <a:p>
            <a:r>
              <a:rPr lang="en-US" baseline="0" dirty="0" smtClean="0"/>
              <a:t>From IBA Boston, we have Shannon Hayes</a:t>
            </a:r>
          </a:p>
          <a:p>
            <a:endParaRPr lang="en-US" baseline="0" dirty="0" smtClean="0"/>
          </a:p>
          <a:p>
            <a:r>
              <a:rPr lang="en-US" baseline="0" dirty="0" smtClean="0"/>
              <a:t>From Achieve, Nora </a:t>
            </a:r>
            <a:r>
              <a:rPr lang="en-US" baseline="0" dirty="0" err="1" smtClean="0"/>
              <a:t>Dowley</a:t>
            </a:r>
            <a:r>
              <a:rPr lang="en-US" baseline="0" dirty="0" smtClean="0"/>
              <a:t> </a:t>
            </a:r>
            <a:r>
              <a:rPr lang="en-US" baseline="0" dirty="0" err="1" smtClean="0"/>
              <a:t>Liebowitz</a:t>
            </a:r>
            <a:endParaRPr lang="en-US" baseline="0" dirty="0" smtClean="0"/>
          </a:p>
          <a:p>
            <a:endParaRPr lang="en-US" baseline="0" dirty="0" smtClean="0"/>
          </a:p>
          <a:p>
            <a:r>
              <a:rPr lang="en-US" baseline="0" dirty="0" smtClean="0"/>
              <a:t>And from Camp Harbor View, Mr. Greg Stoddard.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E427DCB-5BD5-40AE-8905-D69F3EE6CFA0}" type="slidenum">
              <a:rPr lang="en-US" smtClean="0"/>
              <a:t>5</a:t>
            </a:fld>
            <a:endParaRPr lang="en-US"/>
          </a:p>
        </p:txBody>
      </p:sp>
    </p:spTree>
    <p:extLst>
      <p:ext uri="{BB962C8B-B14F-4D97-AF65-F5344CB8AC3E}">
        <p14:creationId xmlns:p14="http://schemas.microsoft.com/office/powerpoint/2010/main" val="187187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read</a:t>
            </a:r>
            <a:r>
              <a:rPr lang="en-US" baseline="0" dirty="0" smtClean="0"/>
              <a:t> over, consistent with planning doc. </a:t>
            </a:r>
          </a:p>
          <a:p>
            <a:endParaRPr lang="en-US" baseline="0" dirty="0" smtClean="0"/>
          </a:p>
          <a:p>
            <a:r>
              <a:rPr lang="en-US" dirty="0" smtClean="0"/>
              <a:t>---</a:t>
            </a:r>
          </a:p>
          <a:p>
            <a:r>
              <a:rPr lang="en-US" dirty="0" smtClean="0"/>
              <a:t>That leads us nicely into</a:t>
            </a:r>
            <a:r>
              <a:rPr lang="en-US" baseline="0" dirty="0" smtClean="0"/>
              <a:t> our agenda for this morning. In a moment, I’ll hand it over to Katie Tosh, who will provide a recap of findings from last summer in relation to student attendance. Then, we’ll bring up our featured program leaders to hear more from them about the three themes and open it up for some questions from you all. </a:t>
            </a:r>
          </a:p>
          <a:p>
            <a:endParaRPr lang="en-US" baseline="0" dirty="0" smtClean="0"/>
          </a:p>
          <a:p>
            <a:r>
              <a:rPr lang="en-US" baseline="0" dirty="0" smtClean="0"/>
              <a:t>We’ll then transition into roundtable discussions about the themes, and these roundtables will be facilitated by our three featured program leaders. </a:t>
            </a:r>
          </a:p>
          <a:p>
            <a:endParaRPr lang="en-US" baseline="0" dirty="0" smtClean="0"/>
          </a:p>
          <a:p>
            <a:r>
              <a:rPr lang="en-US" baseline="0" dirty="0" smtClean="0"/>
              <a:t>We’ll close out the morning with reflections and next steps. </a:t>
            </a:r>
          </a:p>
          <a:p>
            <a:endParaRPr lang="en-US" baseline="0" dirty="0" smtClean="0"/>
          </a:p>
          <a:p>
            <a:r>
              <a:rPr lang="en-US" baseline="0" dirty="0" smtClean="0"/>
              <a:t>Hand off to KT. </a:t>
            </a:r>
            <a:endParaRPr lang="en-US" dirty="0"/>
          </a:p>
        </p:txBody>
      </p:sp>
      <p:sp>
        <p:nvSpPr>
          <p:cNvPr id="4" name="Slide Number Placeholder 3"/>
          <p:cNvSpPr>
            <a:spLocks noGrp="1"/>
          </p:cNvSpPr>
          <p:nvPr>
            <p:ph type="sldNum" sz="quarter" idx="10"/>
          </p:nvPr>
        </p:nvSpPr>
        <p:spPr/>
        <p:txBody>
          <a:bodyPr/>
          <a:lstStyle/>
          <a:p>
            <a:fld id="{8E427DCB-5BD5-40AE-8905-D69F3EE6CFA0}" type="slidenum">
              <a:rPr lang="en-US" smtClean="0"/>
              <a:t>6</a:t>
            </a:fld>
            <a:endParaRPr lang="en-US"/>
          </a:p>
        </p:txBody>
      </p:sp>
    </p:spTree>
    <p:extLst>
      <p:ext uri="{BB962C8B-B14F-4D97-AF65-F5344CB8AC3E}">
        <p14:creationId xmlns:p14="http://schemas.microsoft.com/office/powerpoint/2010/main" val="2921213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read</a:t>
            </a:r>
            <a:r>
              <a:rPr lang="en-US" baseline="0" dirty="0" smtClean="0"/>
              <a:t> over. </a:t>
            </a:r>
            <a:endParaRPr lang="en-US" dirty="0"/>
          </a:p>
        </p:txBody>
      </p:sp>
      <p:sp>
        <p:nvSpPr>
          <p:cNvPr id="4" name="Slide Number Placeholder 3"/>
          <p:cNvSpPr>
            <a:spLocks noGrp="1"/>
          </p:cNvSpPr>
          <p:nvPr>
            <p:ph type="sldNum" sz="quarter" idx="10"/>
          </p:nvPr>
        </p:nvSpPr>
        <p:spPr/>
        <p:txBody>
          <a:bodyPr/>
          <a:lstStyle/>
          <a:p>
            <a:fld id="{8E427DCB-5BD5-40AE-8905-D69F3EE6CFA0}" type="slidenum">
              <a:rPr lang="en-US" smtClean="0"/>
              <a:t>7</a:t>
            </a:fld>
            <a:endParaRPr lang="en-US"/>
          </a:p>
        </p:txBody>
      </p:sp>
    </p:spTree>
    <p:extLst>
      <p:ext uri="{BB962C8B-B14F-4D97-AF65-F5344CB8AC3E}">
        <p14:creationId xmlns:p14="http://schemas.microsoft.com/office/powerpoint/2010/main" val="156669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704850"/>
            <a:ext cx="4638675" cy="3478213"/>
          </a:xfrm>
        </p:spPr>
      </p:sp>
      <p:sp>
        <p:nvSpPr>
          <p:cNvPr id="3" name="Notes Placeholder 2"/>
          <p:cNvSpPr>
            <a:spLocks noGrp="1"/>
          </p:cNvSpPr>
          <p:nvPr>
            <p:ph type="body" idx="1"/>
          </p:nvPr>
        </p:nvSpPr>
        <p:spPr/>
        <p:txBody>
          <a:bodyPr/>
          <a:lstStyle/>
          <a:p>
            <a:r>
              <a:rPr lang="en-US" dirty="0" smtClean="0"/>
              <a:t>Patter: explain why not presenting effect sizes, also explain</a:t>
            </a:r>
            <a:r>
              <a:rPr lang="en-US" baseline="0" dirty="0" smtClean="0"/>
              <a:t> meaningfulness of of effect sizes</a:t>
            </a:r>
          </a:p>
          <a:p>
            <a:r>
              <a:rPr lang="en-US" baseline="0" dirty="0" smtClean="0"/>
              <a:t>Explain inability to piece apart the 2 summer versus improved experience</a:t>
            </a:r>
          </a:p>
          <a:p>
            <a:endParaRPr lang="en-US" baseline="0" dirty="0" smtClean="0"/>
          </a:p>
          <a:p>
            <a:r>
              <a:rPr lang="en-US" baseline="0" dirty="0" smtClean="0"/>
              <a:t>High is at the top, low, then no show.  Build:  1) high summer 2013 2) all categories 2013 3) high summer 2014 4) all categories 2014</a:t>
            </a:r>
            <a:endParaRPr lang="en-US" dirty="0"/>
          </a:p>
        </p:txBody>
      </p:sp>
    </p:spTree>
    <p:extLst>
      <p:ext uri="{BB962C8B-B14F-4D97-AF65-F5344CB8AC3E}">
        <p14:creationId xmlns:p14="http://schemas.microsoft.com/office/powerpoint/2010/main" val="372157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learned in the RAND</a:t>
            </a:r>
            <a:r>
              <a:rPr lang="en-US" baseline="0" dirty="0" smtClean="0"/>
              <a:t> presentation this morning that we need to start looking beyond average rates of attendance and consider the dosage of programming which students are receiving. Our programs on average were 6.5 weeks long, ranging from 1 to 10 weeks. What we’re looking at here is the percent of students by the number of program days which they attended. You’ll see our drop outs there on the end, 6%, who attended five or fewer days, and then students who attended up to 54 days all the way at the other end of the spectrum. The majority of students fall into the 11 to 30 day range, though.</a:t>
            </a:r>
          </a:p>
          <a:p>
            <a:endParaRPr lang="en-US" baseline="0" dirty="0" smtClean="0"/>
          </a:p>
          <a:p>
            <a:r>
              <a:rPr lang="en-US" baseline="0" dirty="0" smtClean="0"/>
              <a:t>Importantly, 60% of students attended 20 days or more of programming, regardless of duration of programming. If we look at only students who were scheduled to attend at least 20 days, we find that 70% of those students ended up attending at least 20 days. So we know that two factors are at play here: duration of program and retention of students in the program. We’re not suggesting that shorter programs change their model to be longer. The point is to utilize the time you have with students wisely to ensure they have the best chance at benefitting from being in your program, and employ strategies to make sure students show up and keep coming throughout the summer.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5CC85-20F8-4662-AEB0-F7FEB86078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743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5181600"/>
            <a:ext cx="2152356" cy="914400"/>
          </a:xfrm>
          <a:prstGeom prst="rect">
            <a:avLst/>
          </a:prstGeom>
        </p:spPr>
      </p:pic>
      <p:pic>
        <p:nvPicPr>
          <p:cNvPr id="1027"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itle 1"/>
          <p:cNvSpPr>
            <a:spLocks noGrp="1"/>
          </p:cNvSpPr>
          <p:nvPr>
            <p:ph type="ctrTitle"/>
          </p:nvPr>
        </p:nvSpPr>
        <p:spPr>
          <a:xfrm>
            <a:off x="2286000" y="1981200"/>
            <a:ext cx="6172199" cy="1470025"/>
          </a:xfrm>
        </p:spPr>
        <p:txBody>
          <a:bodyPr/>
          <a:lstStyle>
            <a:lvl1pPr algn="l">
              <a:defRPr>
                <a:solidFill>
                  <a:schemeClr val="tx2"/>
                </a:solidFill>
              </a:defRPr>
            </a:lvl1pPr>
          </a:lstStyle>
          <a:p>
            <a:endParaRPr lang="en-US" dirty="0"/>
          </a:p>
        </p:txBody>
      </p:sp>
      <p:sp>
        <p:nvSpPr>
          <p:cNvPr id="38" name="Subtitle 2"/>
          <p:cNvSpPr>
            <a:spLocks noGrp="1"/>
          </p:cNvSpPr>
          <p:nvPr>
            <p:ph type="subTitle" idx="1"/>
          </p:nvPr>
        </p:nvSpPr>
        <p:spPr>
          <a:xfrm>
            <a:off x="2286000" y="3733800"/>
            <a:ext cx="5486399" cy="1066800"/>
          </a:xfrm>
        </p:spPr>
        <p:txBody>
          <a:bodyPr>
            <a:normAutofit/>
          </a:bodyPr>
          <a:lstStyle>
            <a:lvl1pPr marL="0" indent="0" algn="l">
              <a:buNone/>
              <a:defRPr sz="2400">
                <a:solidFill>
                  <a:schemeClr val="tx2"/>
                </a:solidFill>
              </a:defRPr>
            </a:lvl1pPr>
          </a:lstStyle>
          <a:p>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9158318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1/26/2017</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0831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1/26/2017</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88715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1/26/2017</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23960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0CE4401C-520E-48B0-8B28-FCE64D27891F}" type="datetimeFigureOut">
              <a:rPr lang="en-US" smtClean="0">
                <a:solidFill>
                  <a:prstClr val="black">
                    <a:tint val="75000"/>
                  </a:prstClr>
                </a:solidFill>
              </a:rPr>
              <a:pPr>
                <a:defRPr/>
              </a:pPr>
              <a:t>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C520BC2-A1C7-4206-A463-1107A72E9A1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5792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E4401C-520E-48B0-8B28-FCE64D27891F}" type="datetimeFigureOut">
              <a:rPr lang="en-US" smtClean="0">
                <a:solidFill>
                  <a:prstClr val="black">
                    <a:tint val="75000"/>
                  </a:prstClr>
                </a:solidFill>
              </a:rPr>
              <a:pPr>
                <a:defRPr/>
              </a:pPr>
              <a:t>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C520BC2-A1C7-4206-A463-1107A72E9A1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4818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CE4401C-520E-48B0-8B28-FCE64D27891F}" type="datetimeFigureOut">
              <a:rPr lang="en-US" smtClean="0">
                <a:solidFill>
                  <a:prstClr val="black">
                    <a:tint val="75000"/>
                  </a:prstClr>
                </a:solidFill>
              </a:rPr>
              <a:pPr>
                <a:defRPr/>
              </a:pPr>
              <a:t>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C520BC2-A1C7-4206-A463-1107A72E9A1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4768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0CE4401C-520E-48B0-8B28-FCE64D27891F}" type="datetimeFigureOut">
              <a:rPr lang="en-US" smtClean="0">
                <a:solidFill>
                  <a:prstClr val="black">
                    <a:tint val="75000"/>
                  </a:prstClr>
                </a:solidFill>
              </a:rPr>
              <a:pPr>
                <a:defRPr/>
              </a:pPr>
              <a:t>1/26/2017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C520BC2-A1C7-4206-A463-1107A72E9A1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292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CE4401C-520E-48B0-8B28-FCE64D27891F}" type="datetimeFigureOut">
              <a:rPr lang="en-US" smtClean="0">
                <a:solidFill>
                  <a:prstClr val="black">
                    <a:tint val="75000"/>
                  </a:prstClr>
                </a:solidFill>
              </a:rPr>
              <a:pPr>
                <a:defRPr/>
              </a:pPr>
              <a:t>1/26/2017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C520BC2-A1C7-4206-A463-1107A72E9A1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1906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CE4401C-520E-48B0-8B28-FCE64D27891F}" type="datetimeFigureOut">
              <a:rPr lang="en-US" smtClean="0">
                <a:solidFill>
                  <a:prstClr val="black">
                    <a:tint val="75000"/>
                  </a:prstClr>
                </a:solidFill>
              </a:rPr>
              <a:pPr>
                <a:defRPr/>
              </a:pPr>
              <a:t>1/26/2017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C520BC2-A1C7-4206-A463-1107A72E9A1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5525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CE4401C-520E-48B0-8B28-FCE64D27891F}" type="datetimeFigureOut">
              <a:rPr lang="en-US" smtClean="0">
                <a:solidFill>
                  <a:prstClr val="black">
                    <a:tint val="75000"/>
                  </a:prstClr>
                </a:solidFill>
              </a:rPr>
              <a:pPr>
                <a:defRPr/>
              </a:pPr>
              <a:t>1/26/2017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C520BC2-A1C7-4206-A463-1107A72E9A1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136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1/26/2017</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915655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CE4401C-520E-48B0-8B28-FCE64D27891F}" type="datetimeFigureOut">
              <a:rPr lang="en-US" smtClean="0">
                <a:solidFill>
                  <a:prstClr val="black">
                    <a:tint val="75000"/>
                  </a:prstClr>
                </a:solidFill>
              </a:rPr>
              <a:pPr>
                <a:defRPr/>
              </a:pPr>
              <a:t>1/26/2017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C520BC2-A1C7-4206-A463-1107A72E9A1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4077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CE4401C-520E-48B0-8B28-FCE64D27891F}" type="datetimeFigureOut">
              <a:rPr lang="en-US" smtClean="0">
                <a:solidFill>
                  <a:prstClr val="black">
                    <a:tint val="75000"/>
                  </a:prstClr>
                </a:solidFill>
              </a:rPr>
              <a:pPr>
                <a:defRPr/>
              </a:pPr>
              <a:t>1/26/2017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C520BC2-A1C7-4206-A463-1107A72E9A1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1221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E4401C-520E-48B0-8B28-FCE64D27891F}" type="datetimeFigureOut">
              <a:rPr lang="en-US" smtClean="0">
                <a:solidFill>
                  <a:prstClr val="black">
                    <a:tint val="75000"/>
                  </a:prstClr>
                </a:solidFill>
              </a:rPr>
              <a:pPr>
                <a:defRPr/>
              </a:pPr>
              <a:t>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C520BC2-A1C7-4206-A463-1107A72E9A1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1692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E4401C-520E-48B0-8B28-FCE64D27891F}" type="datetimeFigureOut">
              <a:rPr lang="en-US" smtClean="0">
                <a:solidFill>
                  <a:prstClr val="black">
                    <a:tint val="75000"/>
                  </a:prstClr>
                </a:solidFill>
              </a:rPr>
              <a:pPr>
                <a:defRPr/>
              </a:pPr>
              <a:t>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C520BC2-A1C7-4206-A463-1107A72E9A1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3162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with portrait image">
    <p:spTree>
      <p:nvGrpSpPr>
        <p:cNvPr id="1" name=""/>
        <p:cNvGrpSpPr/>
        <p:nvPr/>
      </p:nvGrpSpPr>
      <p:grpSpPr>
        <a:xfrm>
          <a:off x="0" y="0"/>
          <a:ext cx="0" cy="0"/>
          <a:chOff x="0" y="0"/>
          <a:chExt cx="0" cy="0"/>
        </a:xfrm>
      </p:grpSpPr>
      <p:sp>
        <p:nvSpPr>
          <p:cNvPr id="13" name="Title 12"/>
          <p:cNvSpPr>
            <a:spLocks noGrp="1"/>
          </p:cNvSpPr>
          <p:nvPr>
            <p:ph type="title"/>
          </p:nvPr>
        </p:nvSpPr>
        <p:spPr>
          <a:xfrm>
            <a:off x="-1" y="0"/>
            <a:ext cx="4572000" cy="6858000"/>
          </a:xfrm>
          <a:noFill/>
          <a:ln>
            <a:noFill/>
          </a:ln>
        </p:spPr>
        <p:txBody>
          <a:bodyPr lIns="274320" tIns="731520" anchor="t" anchorCtr="0"/>
          <a:lstStyle>
            <a:lvl1pPr algn="l">
              <a:defRPr>
                <a:solidFill>
                  <a:srgbClr val="93CDDD"/>
                </a:solidFill>
              </a:defRPr>
            </a:lvl1pPr>
          </a:lstStyle>
          <a:p>
            <a:r>
              <a:rPr lang="en-US" dirty="0" smtClean="0"/>
              <a:t>Click to edit Master title style</a:t>
            </a:r>
            <a:endParaRPr lang="en-US" dirty="0"/>
          </a:p>
        </p:txBody>
      </p:sp>
      <p:sp>
        <p:nvSpPr>
          <p:cNvPr id="4" name="Picture Placeholder 37"/>
          <p:cNvSpPr>
            <a:spLocks noGrp="1"/>
          </p:cNvSpPr>
          <p:nvPr>
            <p:ph type="pic" sz="quarter" idx="14"/>
          </p:nvPr>
        </p:nvSpPr>
        <p:spPr>
          <a:xfrm>
            <a:off x="4572000" y="-27432"/>
            <a:ext cx="4572000" cy="6885432"/>
          </a:xfrm>
          <a:solidFill>
            <a:srgbClr val="FFFFFF"/>
          </a:solidFill>
        </p:spPr>
        <p:txBody>
          <a:bodyPr/>
          <a:lstStyle/>
          <a:p>
            <a:r>
              <a:rPr lang="en-US" dirty="0" smtClean="0"/>
              <a:t>Drag picture to placeholder or click icon to add</a:t>
            </a:r>
            <a:endParaRPr lang="en-US" dirty="0"/>
          </a:p>
        </p:txBody>
      </p:sp>
      <p:sp>
        <p:nvSpPr>
          <p:cNvPr id="15" name="Subtitle 2"/>
          <p:cNvSpPr>
            <a:spLocks noGrp="1"/>
          </p:cNvSpPr>
          <p:nvPr>
            <p:ph type="subTitle" idx="1"/>
          </p:nvPr>
        </p:nvSpPr>
        <p:spPr>
          <a:xfrm>
            <a:off x="181299" y="2922959"/>
            <a:ext cx="4014583"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icj_color.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5920" y="5914692"/>
            <a:ext cx="2394324" cy="843701"/>
          </a:xfrm>
          <a:prstGeom prst="rect">
            <a:avLst/>
          </a:prstGeom>
        </p:spPr>
      </p:pic>
    </p:spTree>
    <p:extLst>
      <p:ext uri="{BB962C8B-B14F-4D97-AF65-F5344CB8AC3E}">
        <p14:creationId xmlns:p14="http://schemas.microsoft.com/office/powerpoint/2010/main" val="25012395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with portrait image">
    <p:spTree>
      <p:nvGrpSpPr>
        <p:cNvPr id="1" name=""/>
        <p:cNvGrpSpPr/>
        <p:nvPr/>
      </p:nvGrpSpPr>
      <p:grpSpPr>
        <a:xfrm>
          <a:off x="0" y="0"/>
          <a:ext cx="0" cy="0"/>
          <a:chOff x="0" y="0"/>
          <a:chExt cx="0" cy="0"/>
        </a:xfrm>
      </p:grpSpPr>
      <p:sp>
        <p:nvSpPr>
          <p:cNvPr id="13" name="Title 12"/>
          <p:cNvSpPr>
            <a:spLocks noGrp="1"/>
          </p:cNvSpPr>
          <p:nvPr>
            <p:ph type="title"/>
          </p:nvPr>
        </p:nvSpPr>
        <p:spPr>
          <a:xfrm>
            <a:off x="-2" y="5057423"/>
            <a:ext cx="9144001" cy="1800576"/>
          </a:xfrm>
          <a:noFill/>
          <a:ln>
            <a:noFill/>
          </a:ln>
        </p:spPr>
        <p:txBody>
          <a:bodyPr lIns="0" tIns="0" rIns="0" anchor="t" anchorCtr="0"/>
          <a:lstStyle>
            <a:lvl1pPr algn="ctr">
              <a:defRPr>
                <a:solidFill>
                  <a:srgbClr val="93CDDD"/>
                </a:solidFill>
              </a:defRPr>
            </a:lvl1pPr>
          </a:lstStyle>
          <a:p>
            <a:r>
              <a:rPr lang="en-US" dirty="0" smtClean="0"/>
              <a:t>Click to edit Master title style</a:t>
            </a:r>
            <a:endParaRPr lang="en-US" dirty="0"/>
          </a:p>
        </p:txBody>
      </p:sp>
      <p:sp>
        <p:nvSpPr>
          <p:cNvPr id="4" name="Picture Placeholder 37"/>
          <p:cNvSpPr>
            <a:spLocks noGrp="1"/>
          </p:cNvSpPr>
          <p:nvPr>
            <p:ph type="pic" sz="quarter" idx="14"/>
          </p:nvPr>
        </p:nvSpPr>
        <p:spPr>
          <a:xfrm>
            <a:off x="0" y="-27430"/>
            <a:ext cx="9144000" cy="4859076"/>
          </a:xfrm>
          <a:solidFill>
            <a:srgbClr val="FFFFFF"/>
          </a:solidFill>
        </p:spPr>
        <p:txBody>
          <a:bodyPr/>
          <a:lstStyle/>
          <a:p>
            <a:r>
              <a:rPr lang="en-US" dirty="0" smtClean="0"/>
              <a:t>Drag picture to placeholder or click icon to add</a:t>
            </a:r>
            <a:endParaRPr lang="en-US" dirty="0"/>
          </a:p>
        </p:txBody>
      </p:sp>
      <p:sp>
        <p:nvSpPr>
          <p:cNvPr id="15" name="Subtitle 2"/>
          <p:cNvSpPr>
            <a:spLocks noGrp="1"/>
          </p:cNvSpPr>
          <p:nvPr>
            <p:ph type="subTitle" idx="1"/>
          </p:nvPr>
        </p:nvSpPr>
        <p:spPr>
          <a:xfrm>
            <a:off x="3" y="6005687"/>
            <a:ext cx="9143999" cy="679292"/>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icj_color.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5920" y="5914692"/>
            <a:ext cx="2394324" cy="843701"/>
          </a:xfrm>
          <a:prstGeom prst="rect">
            <a:avLst/>
          </a:prstGeom>
        </p:spPr>
      </p:pic>
    </p:spTree>
    <p:extLst>
      <p:ext uri="{BB962C8B-B14F-4D97-AF65-F5344CB8AC3E}">
        <p14:creationId xmlns:p14="http://schemas.microsoft.com/office/powerpoint/2010/main" val="247021141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Plai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68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600451"/>
            <a:ext cx="6400800" cy="1752600"/>
          </a:xfrm>
        </p:spPr>
        <p:txBody>
          <a:bodyPr/>
          <a:lstStyle>
            <a:lvl1pPr marL="0" indent="0" algn="ctr">
              <a:buNone/>
              <a:defRPr>
                <a:solidFill>
                  <a:srgbClr val="FEFEF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42" y="5742222"/>
            <a:ext cx="5029158" cy="816524"/>
          </a:xfrm>
          <a:prstGeom prst="rect">
            <a:avLst/>
          </a:prstGeom>
        </p:spPr>
      </p:pic>
    </p:spTree>
    <p:extLst>
      <p:ext uri="{BB962C8B-B14F-4D97-AF65-F5344CB8AC3E}">
        <p14:creationId xmlns:p14="http://schemas.microsoft.com/office/powerpoint/2010/main" val="25313113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457200" y="1417642"/>
            <a:ext cx="8229602" cy="4930775"/>
          </a:xfrm>
        </p:spPr>
        <p:txBody>
          <a:bodyPr anchor="t" anchorCtr="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027022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0" y="1417639"/>
            <a:ext cx="9144000" cy="5111656"/>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320753037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457200" y="1417640"/>
            <a:ext cx="8229600" cy="4973637"/>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70096622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1/26/2017</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7529864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martArt Placeholder 3"/>
          <p:cNvSpPr>
            <a:spLocks noGrp="1"/>
          </p:cNvSpPr>
          <p:nvPr>
            <p:ph type="dgm" sz="quarter" idx="10"/>
          </p:nvPr>
        </p:nvSpPr>
        <p:spPr>
          <a:xfrm>
            <a:off x="457200" y="1417641"/>
            <a:ext cx="8229600" cy="4943475"/>
          </a:xfrm>
        </p:spPr>
        <p:txBody>
          <a:bodyPr/>
          <a:lstStyle/>
          <a:p>
            <a:r>
              <a:rPr lang="en-US" dirty="0" smtClean="0"/>
              <a:t>Click icon to add SmartArt graphic</a:t>
            </a:r>
            <a:endParaRPr lang="en-US" dirty="0"/>
          </a:p>
        </p:txBody>
      </p:sp>
    </p:spTree>
    <p:extLst>
      <p:ext uri="{BB962C8B-B14F-4D97-AF65-F5344CB8AC3E}">
        <p14:creationId xmlns:p14="http://schemas.microsoft.com/office/powerpoint/2010/main" val="17757535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77839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817450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39494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614577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4"/>
          </p:nvPr>
        </p:nvSpPr>
        <p:spPr>
          <a:xfrm>
            <a:off x="7010400" y="6492876"/>
            <a:ext cx="2133600" cy="365125"/>
          </a:xfrm>
          <a:prstGeom prst="rect">
            <a:avLst/>
          </a:prstGeom>
        </p:spPr>
        <p:txBody>
          <a:bodyPr vert="horz" lIns="91440" tIns="45720" rIns="91440" bIns="45720" rtlCol="0" anchor="ctr"/>
          <a:lstStyle>
            <a:lvl1pPr algn="r">
              <a:defRPr sz="1200">
                <a:solidFill>
                  <a:schemeClr val="accent2"/>
                </a:solidFill>
                <a:latin typeface="Futura Std Book"/>
                <a:cs typeface="Futura Std Book"/>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3B2219B-A352-AE49-8A34-F169F5F50B5A}" type="slidenum">
              <a:rPr kumimoji="0" lang="en-US" sz="1200" b="1" i="0" u="none" strike="noStrike" kern="1200" cap="none" spc="0" normalizeH="0" baseline="0" noProof="0" smtClean="0">
                <a:ln>
                  <a:noFill/>
                </a:ln>
                <a:solidFill>
                  <a:srgbClr val="726056"/>
                </a:solidFill>
                <a:effectLst>
                  <a:outerShdw blurRad="38100" dist="38100" dir="2700000" algn="tl">
                    <a:srgbClr val="000000">
                      <a:alpha val="43137"/>
                    </a:srgbClr>
                  </a:outerShdw>
                </a:effectLst>
                <a:uLnTx/>
                <a:uFillTx/>
                <a:latin typeface="Futura Std Book"/>
                <a:ea typeface="+mn-ea"/>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1" i="0" u="none" strike="noStrike" kern="1200" cap="none" spc="0" normalizeH="0" baseline="0" noProof="0" dirty="0">
              <a:ln>
                <a:noFill/>
              </a:ln>
              <a:solidFill>
                <a:srgbClr val="726056"/>
              </a:solidFill>
              <a:effectLst>
                <a:outerShdw blurRad="38100" dist="38100" dir="2700000" algn="tl">
                  <a:srgbClr val="000000">
                    <a:alpha val="43137"/>
                  </a:srgbClr>
                </a:outerShdw>
              </a:effectLst>
              <a:uLnTx/>
              <a:uFillTx/>
              <a:latin typeface="Futura Std Book"/>
              <a:ea typeface="+mn-ea"/>
            </a:endParaRPr>
          </a:p>
        </p:txBody>
      </p:sp>
    </p:spTree>
    <p:extLst>
      <p:ext uri="{BB962C8B-B14F-4D97-AF65-F5344CB8AC3E}">
        <p14:creationId xmlns:p14="http://schemas.microsoft.com/office/powerpoint/2010/main" val="429396404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2560638" y="4999039"/>
            <a:ext cx="5454650" cy="141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8" name="Text Placeholder 17"/>
          <p:cNvSpPr>
            <a:spLocks noGrp="1"/>
          </p:cNvSpPr>
          <p:nvPr>
            <p:ph type="body" sz="quarter" idx="11"/>
          </p:nvPr>
        </p:nvSpPr>
        <p:spPr>
          <a:xfrm>
            <a:off x="457200" y="1371600"/>
            <a:ext cx="8229600" cy="4846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006475" y="205934"/>
            <a:ext cx="7061200" cy="860425"/>
          </a:xfrm>
          <a:prstGeom prst="rect">
            <a:avLst/>
          </a:prstGeom>
        </p:spPr>
        <p:txBody>
          <a:bodyPr/>
          <a:lstStyle/>
          <a:p>
            <a:r>
              <a:rPr lang="en-US" smtClean="0"/>
              <a:t>Click to edit Master title style</a:t>
            </a:r>
            <a:endParaRPr lang="en-US" dirty="0"/>
          </a:p>
        </p:txBody>
      </p:sp>
      <p:sp>
        <p:nvSpPr>
          <p:cNvPr id="5" name="Slide Number Placeholder 5"/>
          <p:cNvSpPr>
            <a:spLocks noGrp="1"/>
          </p:cNvSpPr>
          <p:nvPr>
            <p:ph type="sldNum" sz="quarter" idx="12"/>
          </p:nvPr>
        </p:nvSpPr>
        <p:spPr>
          <a:xfrm>
            <a:off x="8518850" y="6456898"/>
            <a:ext cx="472751" cy="302045"/>
          </a:xfrm>
          <a:prstGeom prst="rect">
            <a:avLst/>
          </a:prstGeom>
        </p:spPr>
        <p:txBody>
          <a:bodyPr/>
          <a:lstStyle>
            <a:lvl1pPr algn="r">
              <a:defRPr sz="900" b="0">
                <a:solidFill>
                  <a:srgbClr val="0054A4"/>
                </a:solidFill>
                <a:effectLst/>
                <a:latin typeface="Futura Std Book"/>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1F80111-48A1-44CA-BAB0-FDB6D7FE3706}" type="slidenum">
              <a:rPr kumimoji="0" lang="en-US" sz="900" b="0" i="0" u="none" strike="noStrike" kern="1200" cap="none" spc="0" normalizeH="0" baseline="0" noProof="0" smtClean="0">
                <a:ln>
                  <a:noFill/>
                </a:ln>
                <a:solidFill>
                  <a:srgbClr val="0054A4"/>
                </a:solidFill>
                <a:effectLst/>
                <a:uLnTx/>
                <a:uFillTx/>
                <a:latin typeface="Futura Std Book"/>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rgbClr val="0054A4"/>
              </a:solidFill>
              <a:effectLst/>
              <a:uLnTx/>
              <a:uFillTx/>
              <a:latin typeface="Futura Std Book"/>
              <a:ea typeface="+mn-ea"/>
              <a:cs typeface="+mn-cs"/>
            </a:endParaRPr>
          </a:p>
        </p:txBody>
      </p:sp>
    </p:spTree>
    <p:extLst>
      <p:ext uri="{BB962C8B-B14F-4D97-AF65-F5344CB8AC3E}">
        <p14:creationId xmlns:p14="http://schemas.microsoft.com/office/powerpoint/2010/main" val="376051302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000" y="5181600"/>
            <a:ext cx="2152356" cy="914400"/>
          </a:xfrm>
          <a:prstGeom prst="rect">
            <a:avLst/>
          </a:prstGeom>
        </p:spPr>
      </p:pic>
      <p:pic>
        <p:nvPicPr>
          <p:cNvPr id="1027"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itle 1"/>
          <p:cNvSpPr>
            <a:spLocks noGrp="1"/>
          </p:cNvSpPr>
          <p:nvPr>
            <p:ph type="ctrTitle"/>
          </p:nvPr>
        </p:nvSpPr>
        <p:spPr>
          <a:xfrm>
            <a:off x="2286000" y="1981200"/>
            <a:ext cx="6172199" cy="1470025"/>
          </a:xfrm>
        </p:spPr>
        <p:txBody>
          <a:bodyPr/>
          <a:lstStyle>
            <a:lvl1pPr algn="l">
              <a:defRPr>
                <a:solidFill>
                  <a:schemeClr val="tx2"/>
                </a:solidFill>
              </a:defRPr>
            </a:lvl1pPr>
          </a:lstStyle>
          <a:p>
            <a:endParaRPr lang="en-US" dirty="0"/>
          </a:p>
        </p:txBody>
      </p:sp>
      <p:sp>
        <p:nvSpPr>
          <p:cNvPr id="38" name="Subtitle 2"/>
          <p:cNvSpPr>
            <a:spLocks noGrp="1"/>
          </p:cNvSpPr>
          <p:nvPr>
            <p:ph type="subTitle" idx="1"/>
          </p:nvPr>
        </p:nvSpPr>
        <p:spPr>
          <a:xfrm>
            <a:off x="2286000" y="3733800"/>
            <a:ext cx="5486399" cy="1066800"/>
          </a:xfrm>
        </p:spPr>
        <p:txBody>
          <a:bodyPr>
            <a:normAutofit/>
          </a:bodyPr>
          <a:lstStyle>
            <a:lvl1pPr marL="0" indent="0" algn="l">
              <a:buNone/>
              <a:defRPr sz="2400">
                <a:solidFill>
                  <a:schemeClr val="tx2"/>
                </a:solidFill>
              </a:defRPr>
            </a:lvl1pPr>
          </a:lstStyle>
          <a:p>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7924126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417221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4244261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1/26/2017</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143339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67153300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79321327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71729347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35346629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34595858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26731400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2463219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876089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77449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02625-2D02-4F4F-B11F-7086FC021E6E}" type="datetimeFigureOut">
              <a:rPr lang="en-US" smtClean="0">
                <a:solidFill>
                  <a:srgbClr val="000000">
                    <a:tint val="75000"/>
                  </a:srgbClr>
                </a:solidFill>
              </a:rPr>
              <a:pPr/>
              <a:t>1/26/2017</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90998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1/26/2017</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05278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02625-2D02-4F4F-B11F-7086FC021E6E}" type="datetimeFigureOut">
              <a:rPr lang="en-US" smtClean="0">
                <a:solidFill>
                  <a:srgbClr val="000000">
                    <a:tint val="75000"/>
                  </a:srgbClr>
                </a:solidFill>
              </a:rPr>
              <a:pPr/>
              <a:t>1/26/2017</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077389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1/26/2017</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412884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1/26/2017</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663498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02625-2D02-4F4F-B11F-7086FC021E6E}" type="datetimeFigureOut">
              <a:rPr lang="en-US" smtClean="0">
                <a:solidFill>
                  <a:srgbClr val="000000">
                    <a:tint val="75000"/>
                  </a:srgbClr>
                </a:solidFill>
              </a:rPr>
              <a:pPr/>
              <a:t>1/26/2017</a:t>
            </a:fld>
            <a:endParaRPr lang="en-US" dirty="0">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4207952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CE4401C-520E-48B0-8B28-FCE64D27891F}" type="datetimeFigureOut">
              <a:rPr lang="en-US" smtClean="0">
                <a:solidFill>
                  <a:prstClr val="black">
                    <a:tint val="75000"/>
                  </a:prstClr>
                </a:solidFill>
              </a:rPr>
              <a:pPr>
                <a:defRPr/>
              </a:pPr>
              <a:t>1/26/2017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520BC2-A1C7-4206-A463-1107A72E9A1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71854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41764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7639"/>
            <a:ext cx="8229600" cy="4962244"/>
          </a:xfrm>
          <a:prstGeom prst="rect">
            <a:avLst/>
          </a:prstGeom>
        </p:spPr>
        <p:txBody>
          <a:bodyPr vert="horz" lIns="91440" tIns="45720" rIns="91440" bIns="45720" rtlCol="0" anchor="t" anchorCtr="1">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6342062" y="6565984"/>
            <a:ext cx="2801938" cy="253916"/>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AAAE79-F087-474A-88CA-7338042B1BC7}" type="slidenum">
              <a:rPr kumimoji="0" lang="en-US" sz="1050" b="1" i="0" u="none" strike="noStrike" kern="1200" cap="none" spc="0" normalizeH="0" baseline="0" noProof="0" smtClean="0">
                <a:ln>
                  <a:noFill/>
                </a:ln>
                <a:solidFill>
                  <a:prstClr val="black"/>
                </a:solidFill>
                <a:effectLst/>
                <a:uLnTx/>
                <a:uFillTx/>
                <a:latin typeface="Futura Std Book"/>
                <a:ea typeface="+mn-ea"/>
                <a:cs typeface="Futura Std Book"/>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50" b="1" i="0" u="none" strike="noStrike" kern="1200" cap="none" spc="0" normalizeH="0" baseline="0" noProof="0" dirty="0" smtClean="0">
              <a:ln>
                <a:noFill/>
              </a:ln>
              <a:solidFill>
                <a:prstClr val="black"/>
              </a:solidFill>
              <a:effectLst/>
              <a:uLnTx/>
              <a:uFillTx/>
              <a:latin typeface="Futura Std Book"/>
              <a:ea typeface="+mn-ea"/>
              <a:cs typeface="Futura Std Book"/>
            </a:endParaRPr>
          </a:p>
        </p:txBody>
      </p:sp>
      <p:sp>
        <p:nvSpPr>
          <p:cNvPr id="8" name="TextBox 7"/>
          <p:cNvSpPr txBox="1"/>
          <p:nvPr userDrawn="1"/>
        </p:nvSpPr>
        <p:spPr>
          <a:xfrm>
            <a:off x="371290" y="6548928"/>
            <a:ext cx="8353410" cy="261610"/>
          </a:xfrm>
          <a:prstGeom prst="rect">
            <a:avLst/>
          </a:prstGeom>
          <a:noFill/>
        </p:spPr>
        <p:txBody>
          <a:bodyPr wrap="square" rtlCol="0">
            <a:spAutoFit/>
          </a:bodyPr>
          <a:lstStyle>
            <a:defPPr>
              <a:defRPr lang="en-US"/>
            </a:defPPr>
            <a:lvl1pPr marL="0" marR="0" indent="0" algn="r" defTabSz="457200" eaLnBrk="1" fontAlgn="auto" latinLnBrk="0" hangingPunct="1">
              <a:lnSpc>
                <a:spcPct val="100000"/>
              </a:lnSpc>
              <a:spcBef>
                <a:spcPts val="0"/>
              </a:spcBef>
              <a:spcAft>
                <a:spcPts val="0"/>
              </a:spcAft>
              <a:buClrTx/>
              <a:buSzTx/>
              <a:buFontTx/>
              <a:buNone/>
              <a:tabLst/>
              <a:defRPr sz="1100" b="0">
                <a:solidFill>
                  <a:schemeClr val="tx1"/>
                </a:solidFill>
                <a:effectLst/>
                <a:latin typeface="Futura Std Book"/>
                <a:cs typeface="Futura Std Book"/>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Futura Std Book"/>
                <a:ea typeface="+mn-ea"/>
                <a:cs typeface="Futura Std Book"/>
              </a:rPr>
              <a:t>RAND Proprietary – Do not cite or distribute</a:t>
            </a:r>
            <a:endParaRPr kumimoji="0" lang="en-US" sz="1100" b="0" i="0" u="none" strike="noStrike" kern="1200" cap="none" spc="0" normalizeH="0" baseline="0" noProof="0" dirty="0">
              <a:ln>
                <a:noFill/>
              </a:ln>
              <a:solidFill>
                <a:prstClr val="black"/>
              </a:solidFill>
              <a:effectLst/>
              <a:uLnTx/>
              <a:uFillTx/>
              <a:latin typeface="Futura Std Book"/>
              <a:ea typeface="+mn-ea"/>
              <a:cs typeface="Futura Std Book"/>
            </a:endParaRPr>
          </a:p>
        </p:txBody>
      </p:sp>
    </p:spTree>
    <p:extLst>
      <p:ext uri="{BB962C8B-B14F-4D97-AF65-F5344CB8AC3E}">
        <p14:creationId xmlns:p14="http://schemas.microsoft.com/office/powerpoint/2010/main" val="1859054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ransition>
    <p:fade/>
  </p:transition>
  <p:timing>
    <p:tnLst>
      <p:par>
        <p:cTn id="1" dur="indefinite" restart="never" nodeType="tmRoot"/>
      </p:par>
    </p:tnLst>
  </p:timing>
  <p:hf sldNum="0" hdr="0" ftr="0" dt="0"/>
  <p:txStyles>
    <p:titleStyle>
      <a:lvl1pPr algn="ctr" defTabSz="914400" rtl="0" eaLnBrk="1" latinLnBrk="0" hangingPunct="1">
        <a:spcBef>
          <a:spcPct val="0"/>
        </a:spcBef>
        <a:buNone/>
        <a:defRPr sz="3200" b="1" kern="1200">
          <a:solidFill>
            <a:schemeClr val="accent1"/>
          </a:solidFill>
          <a:latin typeface="Futura Std Medium"/>
          <a:ea typeface="+mj-ea"/>
          <a:cs typeface="Futura Std Medium"/>
        </a:defRPr>
      </a:lvl1pPr>
    </p:titleStyle>
    <p:bodyStyle>
      <a:lvl1pPr marL="342900" indent="-342900" algn="l" defTabSz="914400" rtl="0" eaLnBrk="1" latinLnBrk="0" hangingPunct="1">
        <a:spcBef>
          <a:spcPts val="1800"/>
        </a:spcBef>
        <a:buClr>
          <a:schemeClr val="accent1"/>
        </a:buClr>
        <a:buFont typeface="Arial" pitchFamily="34" charset="0"/>
        <a:buChar char="•"/>
        <a:defRPr sz="2600" kern="1200">
          <a:solidFill>
            <a:srgbClr val="000000"/>
          </a:solidFill>
          <a:latin typeface="Futura Std Book"/>
          <a:ea typeface="+mn-ea"/>
          <a:cs typeface="Futura Std Book"/>
        </a:defRPr>
      </a:lvl1pPr>
      <a:lvl2pPr marL="742950" indent="-285750" algn="l" defTabSz="914400" rtl="0" eaLnBrk="1" latinLnBrk="0" hangingPunct="1">
        <a:spcBef>
          <a:spcPts val="1224"/>
        </a:spcBef>
        <a:buClr>
          <a:schemeClr val="accent1"/>
        </a:buClr>
        <a:buFont typeface="Arial" pitchFamily="34" charset="0"/>
        <a:buChar char="–"/>
        <a:defRPr sz="2600" kern="1200">
          <a:solidFill>
            <a:srgbClr val="000000"/>
          </a:solidFill>
          <a:latin typeface="Futura Std Book"/>
          <a:ea typeface="+mn-ea"/>
          <a:cs typeface="Futura Std Book"/>
        </a:defRPr>
      </a:lvl2pPr>
      <a:lvl3pPr marL="1143000" indent="-228600" algn="l" defTabSz="914400" rtl="0" eaLnBrk="1" latinLnBrk="0" hangingPunct="1">
        <a:spcBef>
          <a:spcPct val="20000"/>
        </a:spcBef>
        <a:buClr>
          <a:schemeClr val="accent1"/>
        </a:buClr>
        <a:buFont typeface="Arial" pitchFamily="34" charset="0"/>
        <a:buChar char="•"/>
        <a:defRPr sz="2400" kern="1200">
          <a:solidFill>
            <a:srgbClr val="000000"/>
          </a:solidFill>
          <a:latin typeface="Futura Std Book"/>
          <a:ea typeface="+mn-ea"/>
          <a:cs typeface="Futura Std Book"/>
        </a:defRPr>
      </a:lvl3pPr>
      <a:lvl4pPr marL="1600200" indent="-228600" algn="l" defTabSz="914400" rtl="0" eaLnBrk="1" latinLnBrk="0" hangingPunct="1">
        <a:spcBef>
          <a:spcPct val="20000"/>
        </a:spcBef>
        <a:buClr>
          <a:schemeClr val="accent1"/>
        </a:buClr>
        <a:buFont typeface="Arial" pitchFamily="34" charset="0"/>
        <a:buChar char="–"/>
        <a:defRPr sz="2400" kern="1200">
          <a:solidFill>
            <a:srgbClr val="000000"/>
          </a:solidFill>
          <a:latin typeface="Futura Std Book"/>
          <a:ea typeface="+mn-ea"/>
          <a:cs typeface="Futura Std Book"/>
        </a:defRPr>
      </a:lvl4pPr>
      <a:lvl5pPr marL="2057400" indent="-228600" algn="l" defTabSz="914400" rtl="0" eaLnBrk="1" latinLnBrk="0" hangingPunct="1">
        <a:spcBef>
          <a:spcPct val="20000"/>
        </a:spcBef>
        <a:buClr>
          <a:schemeClr val="accent1"/>
        </a:buClr>
        <a:buFont typeface="Arial" pitchFamily="34" charset="0"/>
        <a:buChar char="»"/>
        <a:defRPr sz="2400" kern="1200">
          <a:solidFill>
            <a:srgbClr val="000000"/>
          </a:solidFill>
          <a:latin typeface="Futura Std Book"/>
          <a:ea typeface="+mn-ea"/>
          <a:cs typeface="Futura Std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118019346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0.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ummerinsight.bostonbeyond.org/"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https://boston.cityspan.com/index.asp"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0.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72146" y="2313709"/>
            <a:ext cx="6587836" cy="1894609"/>
          </a:xfrm>
        </p:spPr>
        <p:txBody>
          <a:bodyPr>
            <a:normAutofit fontScale="90000"/>
          </a:bodyPr>
          <a:lstStyle/>
          <a:p>
            <a:r>
              <a:rPr lang="en-US" b="1" dirty="0"/>
              <a:t>Maximizing Student Attendance in Summer Programs </a:t>
            </a:r>
            <a:r>
              <a:rPr lang="en-US" sz="3200" b="1" dirty="0"/>
              <a:t/>
            </a:r>
            <a:br>
              <a:rPr lang="en-US" sz="3200" b="1" dirty="0"/>
            </a:br>
            <a:r>
              <a:rPr lang="en-US" sz="3200" b="1" dirty="0" smtClean="0"/>
              <a:t/>
            </a:r>
            <a:br>
              <a:rPr lang="en-US" sz="3200" b="1" dirty="0" smtClean="0"/>
            </a:br>
            <a:r>
              <a:rPr lang="en-US" sz="2200" dirty="0" smtClean="0"/>
              <a:t>January 27, 2017</a:t>
            </a:r>
            <a:endParaRPr lang="en-US" sz="2200" dirty="0"/>
          </a:p>
        </p:txBody>
      </p:sp>
      <p:pic>
        <p:nvPicPr>
          <p:cNvPr id="4" name="Picture 3"/>
          <p:cNvPicPr>
            <a:picLocks noChangeAspect="1"/>
          </p:cNvPicPr>
          <p:nvPr/>
        </p:nvPicPr>
        <p:blipFill>
          <a:blip r:embed="rId3"/>
          <a:stretch>
            <a:fillRect/>
          </a:stretch>
        </p:blipFill>
        <p:spPr>
          <a:xfrm>
            <a:off x="5844338" y="5165557"/>
            <a:ext cx="1654651" cy="980324"/>
          </a:xfrm>
          <a:prstGeom prst="rect">
            <a:avLst/>
          </a:prstGeom>
        </p:spPr>
      </p:pic>
    </p:spTree>
    <p:extLst>
      <p:ext uri="{BB962C8B-B14F-4D97-AF65-F5344CB8AC3E}">
        <p14:creationId xmlns:p14="http://schemas.microsoft.com/office/powerpoint/2010/main" val="3860104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0" y="533400"/>
          <a:ext cx="9144000" cy="56388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609600" y="1752600"/>
            <a:ext cx="8382000" cy="32084"/>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26859" y="1507685"/>
            <a:ext cx="10668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srgbClr val="FF6825">
                    <a:lumMod val="75000"/>
                  </a:srgbClr>
                </a:solidFill>
                <a:effectLst/>
                <a:uLnTx/>
                <a:uFillTx/>
                <a:latin typeface="Arial"/>
                <a:ea typeface="+mn-ea"/>
                <a:cs typeface="+mn-cs"/>
              </a:rPr>
              <a:t>Avg</a:t>
            </a:r>
            <a:r>
              <a:rPr kumimoji="0" lang="en-US" sz="1200" b="0" i="0" u="none" strike="noStrike" kern="1200" cap="none" spc="0" normalizeH="0" baseline="0" noProof="0" dirty="0" smtClean="0">
                <a:ln>
                  <a:noFill/>
                </a:ln>
                <a:solidFill>
                  <a:srgbClr val="FF6825">
                    <a:lumMod val="75000"/>
                  </a:srgbClr>
                </a:solidFill>
                <a:effectLst/>
                <a:uLnTx/>
                <a:uFillTx/>
                <a:latin typeface="Arial"/>
                <a:ea typeface="+mn-ea"/>
                <a:cs typeface="+mn-cs"/>
              </a:rPr>
              <a:t>: 84.8%</a:t>
            </a:r>
            <a:endParaRPr kumimoji="0" lang="en-US" sz="1200" b="0" i="0" u="none" strike="noStrike" kern="1200" cap="none" spc="0" normalizeH="0" baseline="0" noProof="0" dirty="0">
              <a:ln>
                <a:noFill/>
              </a:ln>
              <a:solidFill>
                <a:srgbClr val="FF6825">
                  <a:lumMod val="75000"/>
                </a:srgbClr>
              </a:solidFill>
              <a:effectLst/>
              <a:uLnTx/>
              <a:uFillTx/>
              <a:latin typeface="Arial"/>
              <a:ea typeface="+mn-ea"/>
              <a:cs typeface="+mn-cs"/>
            </a:endParaRPr>
          </a:p>
        </p:txBody>
      </p:sp>
      <p:sp>
        <p:nvSpPr>
          <p:cNvPr id="6" name="TextBox 5"/>
          <p:cNvSpPr txBox="1"/>
          <p:nvPr/>
        </p:nvSpPr>
        <p:spPr>
          <a:xfrm>
            <a:off x="304800" y="6324600"/>
            <a:ext cx="27432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1B3F6B"/>
                </a:solidFill>
                <a:effectLst/>
                <a:uLnTx/>
                <a:uFillTx/>
                <a:latin typeface="Arial"/>
                <a:ea typeface="+mn-ea"/>
                <a:cs typeface="+mn-cs"/>
              </a:rPr>
              <a:t>Range</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 58% to 100%</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97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036"/>
          <a:stretch/>
        </p:blipFill>
        <p:spPr>
          <a:xfrm>
            <a:off x="119151" y="463826"/>
            <a:ext cx="9024849" cy="5307775"/>
          </a:xfrm>
          <a:prstGeom prst="rect">
            <a:avLst/>
          </a:prstGeom>
        </p:spPr>
      </p:pic>
      <p:pic>
        <p:nvPicPr>
          <p:cNvPr id="7" name="Picture 6"/>
          <p:cNvPicPr>
            <a:picLocks noChangeAspect="1"/>
          </p:cNvPicPr>
          <p:nvPr/>
        </p:nvPicPr>
        <p:blipFill rotWithShape="1">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l="7488" t="88669" b="311"/>
          <a:stretch/>
        </p:blipFill>
        <p:spPr>
          <a:xfrm>
            <a:off x="1470988" y="5584712"/>
            <a:ext cx="7103166" cy="569842"/>
          </a:xfrm>
          <a:prstGeom prst="rect">
            <a:avLst/>
          </a:prstGeom>
        </p:spPr>
      </p:pic>
      <p:sp>
        <p:nvSpPr>
          <p:cNvPr id="8" name="TextBox 7"/>
          <p:cNvSpPr txBox="1"/>
          <p:nvPr/>
        </p:nvSpPr>
        <p:spPr>
          <a:xfrm>
            <a:off x="1971257" y="130578"/>
            <a:ext cx="61026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1B3F6B"/>
                </a:solidFill>
                <a:effectLst/>
                <a:uLnTx/>
                <a:uFillTx/>
                <a:latin typeface="Arial"/>
                <a:ea typeface="+mn-ea"/>
                <a:cs typeface="+mn-cs"/>
              </a:rPr>
              <a:t>BSLC By Date Average Rate of Attendance, 2015 and 2016</a:t>
            </a:r>
            <a:endParaRPr kumimoji="0" lang="en-US" sz="1600" b="1" i="0" u="none" strike="noStrike" kern="1200" cap="none" spc="0" normalizeH="0" baseline="0" noProof="0" dirty="0">
              <a:ln>
                <a:noFill/>
              </a:ln>
              <a:solidFill>
                <a:srgbClr val="1B3F6B"/>
              </a:solidFill>
              <a:effectLst/>
              <a:uLnTx/>
              <a:uFillTx/>
              <a:latin typeface="Arial"/>
              <a:ea typeface="+mn-ea"/>
              <a:cs typeface="+mn-cs"/>
            </a:endParaRPr>
          </a:p>
        </p:txBody>
      </p:sp>
      <p:sp>
        <p:nvSpPr>
          <p:cNvPr id="2" name="TextBox 1"/>
          <p:cNvSpPr txBox="1"/>
          <p:nvPr/>
        </p:nvSpPr>
        <p:spPr>
          <a:xfrm>
            <a:off x="119150" y="5111236"/>
            <a:ext cx="7289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3F89B7"/>
                </a:solidFill>
                <a:effectLst/>
                <a:uLnTx/>
                <a:uFillTx/>
                <a:latin typeface="Arial"/>
                <a:ea typeface="+mn-ea"/>
                <a:cs typeface="+mn-cs"/>
              </a:rPr>
              <a:t>2015 dates</a:t>
            </a:r>
            <a:endParaRPr kumimoji="0" lang="en-US" sz="1200" b="1" i="0" u="none" strike="noStrike" kern="1200" cap="none" spc="0" normalizeH="0" baseline="0" noProof="0" dirty="0">
              <a:ln>
                <a:noFill/>
              </a:ln>
              <a:solidFill>
                <a:srgbClr val="3F89B7"/>
              </a:solidFill>
              <a:effectLst/>
              <a:uLnTx/>
              <a:uFillTx/>
              <a:latin typeface="Arial"/>
              <a:ea typeface="+mn-ea"/>
              <a:cs typeface="+mn-cs"/>
            </a:endParaRPr>
          </a:p>
        </p:txBody>
      </p:sp>
      <p:sp>
        <p:nvSpPr>
          <p:cNvPr id="9" name="TextBox 8"/>
          <p:cNvSpPr txBox="1"/>
          <p:nvPr/>
        </p:nvSpPr>
        <p:spPr>
          <a:xfrm>
            <a:off x="742060" y="5645263"/>
            <a:ext cx="7289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6825"/>
                </a:solidFill>
                <a:effectLst/>
                <a:uLnTx/>
                <a:uFillTx/>
                <a:latin typeface="Arial"/>
                <a:ea typeface="+mn-ea"/>
                <a:cs typeface="+mn-cs"/>
              </a:rPr>
              <a:t>2016 dates</a:t>
            </a:r>
            <a:endParaRPr kumimoji="0" lang="en-US" sz="1200" b="1" i="0" u="none" strike="noStrike" kern="1200" cap="none" spc="0" normalizeH="0" baseline="0" noProof="0" dirty="0">
              <a:ln>
                <a:noFill/>
              </a:ln>
              <a:solidFill>
                <a:srgbClr val="FF6825"/>
              </a:solidFill>
              <a:effectLst/>
              <a:uLnTx/>
              <a:uFillTx/>
              <a:latin typeface="Arial"/>
              <a:ea typeface="+mn-ea"/>
              <a:cs typeface="+mn-cs"/>
            </a:endParaRPr>
          </a:p>
        </p:txBody>
      </p:sp>
      <p:cxnSp>
        <p:nvCxnSpPr>
          <p:cNvPr id="11" name="Straight Connector 10"/>
          <p:cNvCxnSpPr/>
          <p:nvPr/>
        </p:nvCxnSpPr>
        <p:spPr>
          <a:xfrm>
            <a:off x="291548" y="6433459"/>
            <a:ext cx="7023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1548" y="6691876"/>
            <a:ext cx="70236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93912" y="6298301"/>
            <a:ext cx="340580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3F89B7"/>
                </a:solidFill>
                <a:effectLst/>
                <a:uLnTx/>
                <a:uFillTx/>
                <a:latin typeface="Arial"/>
                <a:ea typeface="+mn-ea"/>
                <a:cs typeface="+mn-cs"/>
              </a:rPr>
              <a:t>2015 by date average rate of attendance</a:t>
            </a:r>
            <a:endParaRPr kumimoji="0" lang="en-US" sz="1200" b="1" i="0" u="none" strike="noStrike" kern="1200" cap="none" spc="0" normalizeH="0" baseline="0" noProof="0" dirty="0">
              <a:ln>
                <a:noFill/>
              </a:ln>
              <a:solidFill>
                <a:srgbClr val="3F89B7"/>
              </a:solidFill>
              <a:effectLst/>
              <a:uLnTx/>
              <a:uFillTx/>
              <a:latin typeface="Arial"/>
              <a:ea typeface="+mn-ea"/>
              <a:cs typeface="+mn-cs"/>
            </a:endParaRPr>
          </a:p>
        </p:txBody>
      </p:sp>
      <p:sp>
        <p:nvSpPr>
          <p:cNvPr id="14" name="TextBox 13"/>
          <p:cNvSpPr txBox="1"/>
          <p:nvPr/>
        </p:nvSpPr>
        <p:spPr>
          <a:xfrm>
            <a:off x="993911" y="6555773"/>
            <a:ext cx="340580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6825"/>
                </a:solidFill>
                <a:effectLst/>
                <a:uLnTx/>
                <a:uFillTx/>
                <a:latin typeface="Arial"/>
                <a:ea typeface="+mn-ea"/>
                <a:cs typeface="+mn-cs"/>
              </a:rPr>
              <a:t>2016 by date average rate of attendance</a:t>
            </a:r>
            <a:endParaRPr kumimoji="0" lang="en-US" sz="1200" b="1" i="0" u="none" strike="noStrike" kern="1200" cap="none" spc="0" normalizeH="0" baseline="0" noProof="0" dirty="0">
              <a:ln>
                <a:noFill/>
              </a:ln>
              <a:solidFill>
                <a:srgbClr val="FF6825"/>
              </a:solidFill>
              <a:effectLst/>
              <a:uLnTx/>
              <a:uFillTx/>
              <a:latin typeface="Arial"/>
              <a:ea typeface="+mn-ea"/>
              <a:cs typeface="+mn-cs"/>
            </a:endParaRPr>
          </a:p>
        </p:txBody>
      </p:sp>
      <p:pic>
        <p:nvPicPr>
          <p:cNvPr id="3" name="Picture 2"/>
          <p:cNvPicPr>
            <a:picLocks noChangeAspect="1"/>
          </p:cNvPicPr>
          <p:nvPr/>
        </p:nvPicPr>
        <p:blipFill rotWithShape="1">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l="6521" b="12130"/>
          <a:stretch/>
        </p:blipFill>
        <p:spPr>
          <a:xfrm>
            <a:off x="1398102" y="443602"/>
            <a:ext cx="7282072" cy="4444518"/>
          </a:xfrm>
          <a:prstGeom prst="rect">
            <a:avLst/>
          </a:prstGeom>
        </p:spPr>
      </p:pic>
      <p:sp>
        <p:nvSpPr>
          <p:cNvPr id="15" name="Oval 14"/>
          <p:cNvSpPr/>
          <p:nvPr/>
        </p:nvSpPr>
        <p:spPr>
          <a:xfrm>
            <a:off x="2080591" y="2769532"/>
            <a:ext cx="195466" cy="2909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89B7"/>
              </a:solidFill>
              <a:effectLst/>
              <a:uLnTx/>
              <a:uFillTx/>
              <a:latin typeface="Arial"/>
              <a:ea typeface="+mn-ea"/>
              <a:cs typeface="+mn-cs"/>
            </a:endParaRPr>
          </a:p>
        </p:txBody>
      </p:sp>
      <p:sp>
        <p:nvSpPr>
          <p:cNvPr id="16" name="TextBox 15"/>
          <p:cNvSpPr txBox="1"/>
          <p:nvPr/>
        </p:nvSpPr>
        <p:spPr>
          <a:xfrm>
            <a:off x="2332377" y="2752655"/>
            <a:ext cx="1351727"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1B3F6B"/>
                </a:solidFill>
                <a:effectLst/>
                <a:uLnTx/>
                <a:uFillTx/>
                <a:latin typeface="Arial"/>
                <a:ea typeface="+mn-ea"/>
                <a:cs typeface="+mn-cs"/>
              </a:rPr>
              <a:t>July 3, 2015</a:t>
            </a:r>
            <a:endParaRPr kumimoji="0" lang="en-US" sz="1400" b="1" i="0" u="none" strike="noStrike" kern="1200" cap="none" spc="0" normalizeH="0" baseline="0" noProof="0" dirty="0">
              <a:ln>
                <a:noFill/>
              </a:ln>
              <a:solidFill>
                <a:srgbClr val="1B3F6B"/>
              </a:solidFill>
              <a:effectLst/>
              <a:uLnTx/>
              <a:uFillTx/>
              <a:latin typeface="Arial"/>
              <a:ea typeface="+mn-ea"/>
              <a:cs typeface="+mn-cs"/>
            </a:endParaRPr>
          </a:p>
        </p:txBody>
      </p:sp>
      <p:sp>
        <p:nvSpPr>
          <p:cNvPr id="17" name="Oval 16"/>
          <p:cNvSpPr/>
          <p:nvPr/>
        </p:nvSpPr>
        <p:spPr>
          <a:xfrm>
            <a:off x="2080591" y="3773901"/>
            <a:ext cx="195466" cy="2909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89B7"/>
              </a:solidFill>
              <a:effectLst/>
              <a:uLnTx/>
              <a:uFillTx/>
              <a:latin typeface="Arial"/>
              <a:ea typeface="+mn-ea"/>
              <a:cs typeface="+mn-cs"/>
            </a:endParaRPr>
          </a:p>
        </p:txBody>
      </p:sp>
      <p:sp>
        <p:nvSpPr>
          <p:cNvPr id="18" name="TextBox 17"/>
          <p:cNvSpPr txBox="1"/>
          <p:nvPr/>
        </p:nvSpPr>
        <p:spPr>
          <a:xfrm>
            <a:off x="2332377" y="3757024"/>
            <a:ext cx="1351727"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1B3F6B"/>
                </a:solidFill>
                <a:effectLst/>
                <a:uLnTx/>
                <a:uFillTx/>
                <a:latin typeface="Arial"/>
                <a:ea typeface="+mn-ea"/>
                <a:cs typeface="+mn-cs"/>
              </a:rPr>
              <a:t>July 4, 2016</a:t>
            </a:r>
            <a:endParaRPr kumimoji="0" lang="en-US" sz="1400" b="1" i="0" u="none" strike="noStrike" kern="1200" cap="none" spc="0" normalizeH="0" baseline="0" noProof="0" dirty="0">
              <a:ln>
                <a:noFill/>
              </a:ln>
              <a:solidFill>
                <a:srgbClr val="1B3F6B"/>
              </a:solidFill>
              <a:effectLst/>
              <a:uLnTx/>
              <a:uFillTx/>
              <a:latin typeface="Arial"/>
              <a:ea typeface="+mn-ea"/>
              <a:cs typeface="+mn-cs"/>
            </a:endParaRPr>
          </a:p>
        </p:txBody>
      </p:sp>
    </p:spTree>
    <p:extLst>
      <p:ext uri="{BB962C8B-B14F-4D97-AF65-F5344CB8AC3E}">
        <p14:creationId xmlns:p14="http://schemas.microsoft.com/office/powerpoint/2010/main" val="52635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animBg="1"/>
      <p:bldP spid="16" grpId="0"/>
      <p:bldP spid="17"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35476"/>
          <a:stretch/>
        </p:blipFill>
        <p:spPr>
          <a:xfrm>
            <a:off x="3597178" y="265189"/>
            <a:ext cx="5429256" cy="5052642"/>
          </a:xfrm>
          <a:prstGeom prst="rect">
            <a:avLst/>
          </a:prstGeom>
        </p:spPr>
      </p:pic>
      <p:sp>
        <p:nvSpPr>
          <p:cNvPr id="8" name="Content Placeholder 2"/>
          <p:cNvSpPr>
            <a:spLocks noGrp="1"/>
          </p:cNvSpPr>
          <p:nvPr>
            <p:ph idx="1"/>
          </p:nvPr>
        </p:nvSpPr>
        <p:spPr>
          <a:xfrm>
            <a:off x="209006" y="3457715"/>
            <a:ext cx="4130040" cy="3243531"/>
          </a:xfrm>
        </p:spPr>
        <p:txBody>
          <a:bodyPr>
            <a:normAutofit lnSpcReduction="10000"/>
          </a:bodyPr>
          <a:lstStyle/>
          <a:p>
            <a:pPr marL="0" indent="0">
              <a:buNone/>
            </a:pPr>
            <a:endParaRPr lang="en-US" sz="2000" dirty="0"/>
          </a:p>
          <a:p>
            <a:r>
              <a:rPr lang="en-US" sz="2000" b="1" dirty="0" smtClean="0">
                <a:solidFill>
                  <a:schemeClr val="tx2"/>
                </a:solidFill>
              </a:rPr>
              <a:t>66% - 91% of programs </a:t>
            </a:r>
            <a:r>
              <a:rPr lang="en-US" sz="2000" dirty="0" smtClean="0"/>
              <a:t>hit the benchmark of </a:t>
            </a:r>
            <a:r>
              <a:rPr lang="en-US" sz="2000" b="1" dirty="0">
                <a:solidFill>
                  <a:schemeClr val="tx2"/>
                </a:solidFill>
              </a:rPr>
              <a:t>quality practice</a:t>
            </a:r>
            <a:r>
              <a:rPr lang="en-US" sz="2000" dirty="0"/>
              <a:t>, </a:t>
            </a:r>
            <a:r>
              <a:rPr lang="en-US" sz="2000" dirty="0" smtClean="0"/>
              <a:t>depending </a:t>
            </a:r>
            <a:r>
              <a:rPr lang="en-US" sz="2000" dirty="0"/>
              <a:t>on </a:t>
            </a:r>
            <a:r>
              <a:rPr lang="en-US" sz="2000" dirty="0" smtClean="0"/>
              <a:t>which skill the practices are meant to build</a:t>
            </a:r>
          </a:p>
          <a:p>
            <a:endParaRPr lang="en-US" sz="2000" dirty="0" smtClean="0"/>
          </a:p>
          <a:p>
            <a:r>
              <a:rPr lang="en-US" sz="2000" b="1" dirty="0" smtClean="0">
                <a:solidFill>
                  <a:schemeClr val="tx2"/>
                </a:solidFill>
              </a:rPr>
              <a:t>38% - 76% of youth </a:t>
            </a:r>
            <a:r>
              <a:rPr lang="en-US" sz="2000" dirty="0" smtClean="0"/>
              <a:t>hit the benchmark of </a:t>
            </a:r>
            <a:r>
              <a:rPr lang="en-US" sz="2000" b="1" dirty="0" smtClean="0">
                <a:solidFill>
                  <a:schemeClr val="tx2"/>
                </a:solidFill>
              </a:rPr>
              <a:t>skill demonstration</a:t>
            </a:r>
            <a:r>
              <a:rPr lang="en-US" sz="2000" dirty="0" smtClean="0"/>
              <a:t>, depending on the skill</a:t>
            </a:r>
          </a:p>
        </p:txBody>
      </p:sp>
    </p:spTree>
    <p:extLst>
      <p:ext uri="{BB962C8B-B14F-4D97-AF65-F5344CB8AC3E}">
        <p14:creationId xmlns:p14="http://schemas.microsoft.com/office/powerpoint/2010/main" val="42178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Themes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84138"/>
            <a:ext cx="1104900" cy="133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2100" y="36513"/>
            <a:ext cx="1428750" cy="142875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11623"/>
          <a:stretch/>
        </p:blipFill>
        <p:spPr>
          <a:xfrm>
            <a:off x="7068828" y="185738"/>
            <a:ext cx="1198872" cy="1414462"/>
          </a:xfrm>
          <a:prstGeom prst="rect">
            <a:avLst/>
          </a:prstGeom>
        </p:spPr>
      </p:pic>
      <p:sp>
        <p:nvSpPr>
          <p:cNvPr id="8" name="Rounded Rectangle 7"/>
          <p:cNvSpPr/>
          <p:nvPr/>
        </p:nvSpPr>
        <p:spPr>
          <a:xfrm>
            <a:off x="255494" y="1633351"/>
            <a:ext cx="8458200" cy="133844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Setting clear goals around consistent attendance - with students, families, and staff</a:t>
            </a:r>
          </a:p>
        </p:txBody>
      </p:sp>
      <p:sp>
        <p:nvSpPr>
          <p:cNvPr id="9" name="Rounded Rectangle 8"/>
          <p:cNvSpPr/>
          <p:nvPr/>
        </p:nvSpPr>
        <p:spPr>
          <a:xfrm>
            <a:off x="251012" y="3187513"/>
            <a:ext cx="8435788" cy="138448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Developing a warm, caring program climate that intertwines fun, learning, and positive relationships  </a:t>
            </a:r>
          </a:p>
        </p:txBody>
      </p:sp>
      <p:sp>
        <p:nvSpPr>
          <p:cNvPr id="10" name="Rounded Rectangle 9"/>
          <p:cNvSpPr/>
          <p:nvPr/>
        </p:nvSpPr>
        <p:spPr>
          <a:xfrm>
            <a:off x="237565" y="4787713"/>
            <a:ext cx="8462682" cy="130828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Implementing a culture of high expectations among staff, students, and </a:t>
            </a:r>
            <a:r>
              <a:rPr lang="en-US" sz="2400" b="1" dirty="0" smtClean="0"/>
              <a:t>families</a:t>
            </a:r>
            <a:endParaRPr lang="en-US" sz="2400" b="1" dirty="0"/>
          </a:p>
        </p:txBody>
      </p:sp>
    </p:spTree>
    <p:extLst>
      <p:ext uri="{BB962C8B-B14F-4D97-AF65-F5344CB8AC3E}">
        <p14:creationId xmlns:p14="http://schemas.microsoft.com/office/powerpoint/2010/main" val="1218235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 Questions</a:t>
            </a:r>
            <a:endParaRPr lang="en-US" dirty="0"/>
          </a:p>
        </p:txBody>
      </p:sp>
      <p:sp>
        <p:nvSpPr>
          <p:cNvPr id="3" name="Content Placeholder 2"/>
          <p:cNvSpPr>
            <a:spLocks noGrp="1"/>
          </p:cNvSpPr>
          <p:nvPr>
            <p:ph idx="1"/>
          </p:nvPr>
        </p:nvSpPr>
        <p:spPr>
          <a:xfrm>
            <a:off x="457200" y="1600200"/>
            <a:ext cx="8229600" cy="4724400"/>
          </a:xfrm>
        </p:spPr>
        <p:txBody>
          <a:bodyPr>
            <a:noAutofit/>
          </a:bodyPr>
          <a:lstStyle/>
          <a:p>
            <a:pPr marL="0" indent="0">
              <a:buNone/>
            </a:pPr>
            <a:r>
              <a:rPr lang="en-US" sz="1500" b="1" dirty="0"/>
              <a:t>Setting clear goals around consistent attendance - with students, families, and </a:t>
            </a:r>
            <a:r>
              <a:rPr lang="en-US" sz="1500" b="1" dirty="0" smtClean="0"/>
              <a:t>staff</a:t>
            </a:r>
            <a:endParaRPr lang="en-US" sz="1500" b="1" dirty="0" smtClean="0">
              <a:effectLst/>
            </a:endParaRPr>
          </a:p>
          <a:p>
            <a:pPr fontAlgn="base"/>
            <a:r>
              <a:rPr lang="en-US" sz="1500" dirty="0"/>
              <a:t>What </a:t>
            </a:r>
            <a:r>
              <a:rPr lang="en-US" sz="1500" dirty="0" smtClean="0"/>
              <a:t>expectations around attendance </a:t>
            </a:r>
            <a:r>
              <a:rPr lang="en-US" sz="1500" dirty="0"/>
              <a:t>- implicit or explicit - do you currently set with students, families, and staff?</a:t>
            </a:r>
          </a:p>
          <a:p>
            <a:pPr fontAlgn="base"/>
            <a:r>
              <a:rPr lang="en-US" sz="1500" dirty="0"/>
              <a:t>Based on the discussion thus far, what ideas do you have for summer 2017?</a:t>
            </a:r>
          </a:p>
          <a:p>
            <a:pPr marL="0" indent="0">
              <a:buNone/>
            </a:pPr>
            <a:r>
              <a:rPr lang="en-US" sz="1500" b="0" dirty="0" smtClean="0">
                <a:effectLst/>
              </a:rPr>
              <a:t/>
            </a:r>
            <a:br>
              <a:rPr lang="en-US" sz="1500" b="0" dirty="0" smtClean="0">
                <a:effectLst/>
              </a:rPr>
            </a:br>
            <a:r>
              <a:rPr lang="en-US" sz="1500" b="1" dirty="0"/>
              <a:t>Developing a warm, caring program climate. Intertwine fun, learning, and positive </a:t>
            </a:r>
            <a:r>
              <a:rPr lang="en-US" sz="1500" b="1" dirty="0" smtClean="0"/>
              <a:t>relationships</a:t>
            </a:r>
            <a:endParaRPr lang="en-US" sz="1500" b="1" dirty="0" smtClean="0">
              <a:effectLst/>
            </a:endParaRPr>
          </a:p>
          <a:p>
            <a:pPr fontAlgn="base"/>
            <a:r>
              <a:rPr lang="en-US" sz="1500" dirty="0"/>
              <a:t>What routines and rituals did you have in place in summer 2016 to build positive relationships among staff, students, and families?</a:t>
            </a:r>
          </a:p>
          <a:p>
            <a:pPr fontAlgn="base"/>
            <a:r>
              <a:rPr lang="en-US" sz="1500" dirty="0"/>
              <a:t>Based on the discussion thus far, how should programs balance structure, relationships, and fun? </a:t>
            </a:r>
          </a:p>
          <a:p>
            <a:pPr marL="0" indent="0">
              <a:buNone/>
            </a:pPr>
            <a:r>
              <a:rPr lang="en-US" sz="1500" b="0" dirty="0" smtClean="0">
                <a:effectLst/>
              </a:rPr>
              <a:t/>
            </a:r>
            <a:br>
              <a:rPr lang="en-US" sz="1500" b="0" dirty="0" smtClean="0">
                <a:effectLst/>
              </a:rPr>
            </a:br>
            <a:r>
              <a:rPr lang="en-US" sz="1500" b="1" dirty="0"/>
              <a:t>Implementing a culture of high expectations among staff, students, and </a:t>
            </a:r>
            <a:r>
              <a:rPr lang="en-US" sz="1500" b="1" dirty="0" smtClean="0"/>
              <a:t>families</a:t>
            </a:r>
            <a:endParaRPr lang="en-US" sz="1500" b="1" dirty="0" smtClean="0">
              <a:effectLst/>
            </a:endParaRPr>
          </a:p>
          <a:p>
            <a:pPr fontAlgn="base"/>
            <a:r>
              <a:rPr lang="en-US" sz="1500" dirty="0"/>
              <a:t>What are your program’s core values - explicit or implicit - and how do you make those expectations clear to staff and students? </a:t>
            </a:r>
          </a:p>
          <a:p>
            <a:pPr fontAlgn="base"/>
            <a:r>
              <a:rPr lang="en-US" sz="1500" dirty="0"/>
              <a:t>Based on discussion thus far, how can adults and students work together to set high expectations within a supportive environment? </a:t>
            </a:r>
          </a:p>
          <a:p>
            <a:pPr fontAlgn="base"/>
            <a:r>
              <a:rPr lang="en-US" sz="1500" dirty="0"/>
              <a:t>How should your program engage students in critical thinking and problem solving</a:t>
            </a:r>
            <a:r>
              <a:rPr lang="en-US" sz="1500" dirty="0" smtClean="0"/>
              <a:t>?</a:t>
            </a:r>
            <a:endParaRPr lang="en-US" sz="1500" dirty="0"/>
          </a:p>
        </p:txBody>
      </p:sp>
    </p:spTree>
    <p:extLst>
      <p:ext uri="{BB962C8B-B14F-4D97-AF65-F5344CB8AC3E}">
        <p14:creationId xmlns:p14="http://schemas.microsoft.com/office/powerpoint/2010/main" val="427388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a:bodyPr>
          <a:lstStyle/>
          <a:p>
            <a:pPr algn="ctr"/>
            <a:r>
              <a:rPr lang="en-US" dirty="0" smtClean="0"/>
              <a:t>Next Steps</a:t>
            </a:r>
            <a:endParaRPr lang="en-US" dirty="0"/>
          </a:p>
        </p:txBody>
      </p:sp>
    </p:spTree>
    <p:extLst>
      <p:ext uri="{BB962C8B-B14F-4D97-AF65-F5344CB8AC3E}">
        <p14:creationId xmlns:p14="http://schemas.microsoft.com/office/powerpoint/2010/main" val="1159807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14400" cy="1143000"/>
          </a:xfrm>
        </p:spPr>
        <p:txBody>
          <a:bodyPr/>
          <a:lstStyle/>
          <a:p>
            <a:r>
              <a:rPr lang="en-US" dirty="0">
                <a:solidFill>
                  <a:schemeClr val="accent1"/>
                </a:solidFill>
                <a:latin typeface="Arial" panose="020B0604020202020204" pitchFamily="34" charset="0"/>
                <a:cs typeface="Arial" panose="020B0604020202020204" pitchFamily="34" charset="0"/>
              </a:rPr>
              <a:t>1</a:t>
            </a:r>
          </a:p>
        </p:txBody>
      </p:sp>
      <p:sp>
        <p:nvSpPr>
          <p:cNvPr id="4" name="Oval 3"/>
          <p:cNvSpPr/>
          <p:nvPr/>
        </p:nvSpPr>
        <p:spPr>
          <a:xfrm>
            <a:off x="76200" y="115887"/>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76325" y="203755"/>
            <a:ext cx="7848600" cy="738664"/>
          </a:xfrm>
          <a:prstGeom prst="rect">
            <a:avLst/>
          </a:prstGeom>
          <a:noFill/>
        </p:spPr>
        <p:txBody>
          <a:bodyPr wrap="square" rtlCol="0">
            <a:spAutoFit/>
          </a:bodyPr>
          <a:lstStyle/>
          <a:p>
            <a:r>
              <a:rPr lang="en-US" sz="2400" b="1" dirty="0" smtClean="0">
                <a:solidFill>
                  <a:schemeClr val="accent1"/>
                </a:solidFill>
                <a:latin typeface="Arial" panose="020B0604020202020204" pitchFamily="34" charset="0"/>
                <a:cs typeface="Arial" panose="020B0604020202020204" pitchFamily="34" charset="0"/>
              </a:rPr>
              <a:t>Check out the Insight Center for more best practices </a:t>
            </a:r>
          </a:p>
          <a:p>
            <a:r>
              <a:rPr lang="en-US" b="1" dirty="0" smtClean="0">
                <a:solidFill>
                  <a:schemeClr val="accent3"/>
                </a:solidFill>
                <a:latin typeface="Arial" panose="020B0604020202020204" pitchFamily="34" charset="0"/>
                <a:cs typeface="Arial" panose="020B0604020202020204" pitchFamily="34" charset="0"/>
              </a:rPr>
              <a:t>summerinsight.bostonbeyond.org</a:t>
            </a:r>
            <a:endParaRPr lang="en-US" sz="2400" b="1" dirty="0">
              <a:solidFill>
                <a:schemeClr val="accent3"/>
              </a:solidFill>
              <a:latin typeface="Arial" panose="020B0604020202020204" pitchFamily="34" charset="0"/>
              <a:cs typeface="Arial" panose="020B0604020202020204" pitchFamily="34" charset="0"/>
            </a:endParaRPr>
          </a:p>
        </p:txBody>
      </p:sp>
      <p:pic>
        <p:nvPicPr>
          <p:cNvPr id="2053" name="Picture 5">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7714"/>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511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14400" cy="1143000"/>
          </a:xfrm>
        </p:spPr>
        <p:txBody>
          <a:bodyPr/>
          <a:lstStyle/>
          <a:p>
            <a:r>
              <a:rPr lang="en-US" dirty="0" smtClean="0">
                <a:solidFill>
                  <a:schemeClr val="accent1"/>
                </a:solidFill>
                <a:latin typeface="Arial" panose="020B0604020202020204" pitchFamily="34" charset="0"/>
                <a:cs typeface="Arial" panose="020B0604020202020204" pitchFamily="34" charset="0"/>
              </a:rPr>
              <a:t>2</a:t>
            </a:r>
            <a:endParaRPr lang="en-US" dirty="0">
              <a:solidFill>
                <a:schemeClr val="accent1"/>
              </a:solidFill>
              <a:latin typeface="Arial" panose="020B0604020202020204" pitchFamily="34" charset="0"/>
              <a:cs typeface="Arial" panose="020B0604020202020204" pitchFamily="34" charset="0"/>
            </a:endParaRPr>
          </a:p>
        </p:txBody>
      </p:sp>
      <p:sp>
        <p:nvSpPr>
          <p:cNvPr id="4" name="Oval 3"/>
          <p:cNvSpPr/>
          <p:nvPr/>
        </p:nvSpPr>
        <p:spPr>
          <a:xfrm>
            <a:off x="76200" y="115887"/>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79379" y="211449"/>
            <a:ext cx="7848600" cy="723275"/>
          </a:xfrm>
          <a:prstGeom prst="rect">
            <a:avLst/>
          </a:prstGeom>
          <a:noFill/>
        </p:spPr>
        <p:txBody>
          <a:bodyPr wrap="square" rtlCol="0">
            <a:spAutoFit/>
          </a:bodyPr>
          <a:lstStyle/>
          <a:p>
            <a:r>
              <a:rPr lang="en-US" sz="2300" b="1" dirty="0" smtClean="0">
                <a:solidFill>
                  <a:schemeClr val="accent1"/>
                </a:solidFill>
                <a:latin typeface="Arial" panose="020B0604020202020204" pitchFamily="34" charset="0"/>
                <a:cs typeface="Arial" panose="020B0604020202020204" pitchFamily="34" charset="0"/>
              </a:rPr>
              <a:t>Access PRISM, attendance data and more on </a:t>
            </a:r>
            <a:r>
              <a:rPr lang="en-US" sz="2300" b="1" dirty="0" err="1" smtClean="0">
                <a:solidFill>
                  <a:schemeClr val="accent1"/>
                </a:solidFill>
                <a:latin typeface="Arial" panose="020B0604020202020204" pitchFamily="34" charset="0"/>
                <a:cs typeface="Arial" panose="020B0604020202020204" pitchFamily="34" charset="0"/>
              </a:rPr>
              <a:t>Cityspan</a:t>
            </a:r>
            <a:endParaRPr lang="en-US" sz="2300" b="1" dirty="0" smtClean="0">
              <a:solidFill>
                <a:schemeClr val="accent1"/>
              </a:solidFill>
              <a:latin typeface="Arial" panose="020B0604020202020204" pitchFamily="34" charset="0"/>
              <a:cs typeface="Arial" panose="020B0604020202020204" pitchFamily="34" charset="0"/>
            </a:endParaRPr>
          </a:p>
          <a:p>
            <a:r>
              <a:rPr lang="en-US" b="1" dirty="0">
                <a:solidFill>
                  <a:schemeClr val="accent3"/>
                </a:solidFill>
                <a:latin typeface="Arial" panose="020B0604020202020204" pitchFamily="34" charset="0"/>
                <a:cs typeface="Arial" panose="020B0604020202020204" pitchFamily="34" charset="0"/>
              </a:rPr>
              <a:t>b</a:t>
            </a:r>
            <a:r>
              <a:rPr lang="en-US" b="1" dirty="0" smtClean="0">
                <a:solidFill>
                  <a:schemeClr val="accent3"/>
                </a:solidFill>
                <a:latin typeface="Arial" panose="020B0604020202020204" pitchFamily="34" charset="0"/>
                <a:cs typeface="Arial" panose="020B0604020202020204" pitchFamily="34" charset="0"/>
              </a:rPr>
              <a:t>oston.cityspan.com</a:t>
            </a:r>
            <a:endParaRPr lang="en-US" b="1" dirty="0">
              <a:solidFill>
                <a:schemeClr val="accent3"/>
              </a:solidFill>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364" b="27971"/>
          <a:stretch/>
        </p:blipFill>
        <p:spPr bwMode="auto">
          <a:xfrm>
            <a:off x="218715" y="2133601"/>
            <a:ext cx="4677135" cy="1366222"/>
          </a:xfrm>
          <a:prstGeom prst="rect">
            <a:avLst/>
          </a:prstGeom>
          <a:noFill/>
          <a:ln w="158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270" r="2811"/>
          <a:stretch/>
        </p:blipFill>
        <p:spPr bwMode="auto">
          <a:xfrm>
            <a:off x="152400" y="3714750"/>
            <a:ext cx="5230591" cy="2656316"/>
          </a:xfrm>
          <a:prstGeom prst="rect">
            <a:avLst/>
          </a:prstGeom>
          <a:noFill/>
          <a:ln w="158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32839"/>
          <a:stretch/>
        </p:blipFill>
        <p:spPr bwMode="auto">
          <a:xfrm>
            <a:off x="5478552" y="3886200"/>
            <a:ext cx="3345267" cy="2346921"/>
          </a:xfrm>
          <a:prstGeom prst="rect">
            <a:avLst/>
          </a:prstGeom>
          <a:noFill/>
          <a:ln w="158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8551" y="838200"/>
            <a:ext cx="3879428" cy="2730126"/>
          </a:xfrm>
          <a:prstGeom prst="rect">
            <a:avLst/>
          </a:prstGeom>
          <a:noFill/>
          <a:ln w="158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36854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14400" cy="1143000"/>
          </a:xfrm>
        </p:spPr>
        <p:txBody>
          <a:bodyPr/>
          <a:lstStyle/>
          <a:p>
            <a:r>
              <a:rPr lang="en-US" dirty="0">
                <a:solidFill>
                  <a:schemeClr val="accent1"/>
                </a:solidFill>
                <a:latin typeface="Arial" panose="020B0604020202020204" pitchFamily="34" charset="0"/>
                <a:cs typeface="Arial" panose="020B0604020202020204" pitchFamily="34" charset="0"/>
              </a:rPr>
              <a:t>3</a:t>
            </a:r>
          </a:p>
        </p:txBody>
      </p:sp>
      <p:sp>
        <p:nvSpPr>
          <p:cNvPr id="4" name="Oval 3"/>
          <p:cNvSpPr/>
          <p:nvPr/>
        </p:nvSpPr>
        <p:spPr>
          <a:xfrm>
            <a:off x="76200" y="115887"/>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76325" y="203755"/>
            <a:ext cx="7848600" cy="738664"/>
          </a:xfrm>
          <a:prstGeom prst="rect">
            <a:avLst/>
          </a:prstGeom>
          <a:noFill/>
        </p:spPr>
        <p:txBody>
          <a:bodyPr wrap="square" rtlCol="0">
            <a:spAutoFit/>
          </a:bodyPr>
          <a:lstStyle/>
          <a:p>
            <a:r>
              <a:rPr lang="en-US" sz="2400" b="1" dirty="0" smtClean="0">
                <a:solidFill>
                  <a:schemeClr val="accent1"/>
                </a:solidFill>
                <a:latin typeface="Arial" panose="020B0604020202020204" pitchFamily="34" charset="0"/>
                <a:cs typeface="Arial" panose="020B0604020202020204" pitchFamily="34" charset="0"/>
              </a:rPr>
              <a:t>Offer feedback on this event via our online survey...</a:t>
            </a:r>
          </a:p>
          <a:p>
            <a:r>
              <a:rPr lang="en-US" b="1" dirty="0" smtClean="0">
                <a:solidFill>
                  <a:schemeClr val="accent3"/>
                </a:solidFill>
                <a:latin typeface="Arial" panose="020B0604020202020204" pitchFamily="34" charset="0"/>
                <a:cs typeface="Arial" panose="020B0604020202020204" pitchFamily="34" charset="0"/>
              </a:rPr>
              <a:t>www.surveymonkey.com/r/MaxSummerAttendance</a:t>
            </a:r>
            <a:endParaRPr lang="en-US" b="1" dirty="0">
              <a:solidFill>
                <a:schemeClr val="accent3"/>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611" y="2438400"/>
            <a:ext cx="786539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09575" y="3200400"/>
            <a:ext cx="6477000" cy="461665"/>
          </a:xfrm>
          <a:prstGeom prst="rect">
            <a:avLst/>
          </a:prstGeom>
          <a:noFill/>
        </p:spPr>
        <p:txBody>
          <a:bodyPr wrap="square" rtlCol="0">
            <a:spAutoFit/>
          </a:bodyPr>
          <a:lstStyle/>
          <a:p>
            <a:pPr algn="r"/>
            <a:r>
              <a:rPr lang="en-US" sz="2400" b="1" dirty="0" smtClean="0">
                <a:solidFill>
                  <a:schemeClr val="accent1"/>
                </a:solidFill>
                <a:latin typeface="Arial" panose="020B0604020202020204" pitchFamily="34" charset="0"/>
                <a:cs typeface="Arial" panose="020B0604020202020204" pitchFamily="34" charset="0"/>
              </a:rPr>
              <a:t>...for a chance to win a gift card to</a:t>
            </a:r>
            <a:endParaRPr lang="en-US" sz="24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345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144" y="1243160"/>
            <a:ext cx="9039000" cy="1662858"/>
            <a:chOff x="-59701" y="5858957"/>
            <a:chExt cx="8047689" cy="1662858"/>
          </a:xfrm>
        </p:grpSpPr>
        <p:grpSp>
          <p:nvGrpSpPr>
            <p:cNvPr id="14" name="Group 13"/>
            <p:cNvGrpSpPr/>
            <p:nvPr/>
          </p:nvGrpSpPr>
          <p:grpSpPr>
            <a:xfrm>
              <a:off x="-59701" y="5866133"/>
              <a:ext cx="1380720" cy="769441"/>
              <a:chOff x="-64464" y="1927932"/>
              <a:chExt cx="1380720" cy="769441"/>
            </a:xfrm>
          </p:grpSpPr>
          <p:sp>
            <p:nvSpPr>
              <p:cNvPr id="17" name="TextBox 16"/>
              <p:cNvSpPr txBox="1"/>
              <p:nvPr/>
            </p:nvSpPr>
            <p:spPr>
              <a:xfrm>
                <a:off x="-64464" y="1927932"/>
                <a:ext cx="1380720" cy="769441"/>
              </a:xfrm>
              <a:prstGeom prst="rect">
                <a:avLst/>
              </a:prstGeom>
              <a:noFill/>
            </p:spPr>
            <p:txBody>
              <a:bodyPr wrap="square" rtlCol="0">
                <a:spAutoFit/>
              </a:bodyPr>
              <a:lstStyle/>
              <a:p>
                <a:pPr>
                  <a:defRPr/>
                </a:pPr>
                <a:r>
                  <a:rPr lang="en-US" sz="2200" b="1" dirty="0" smtClean="0">
                    <a:solidFill>
                      <a:srgbClr val="2B85BA"/>
                    </a:solidFill>
                    <a:latin typeface="Arial" panose="020B0604020202020204" pitchFamily="34" charset="0"/>
                    <a:cs typeface="Arial" panose="020B0604020202020204" pitchFamily="34" charset="0"/>
                  </a:rPr>
                  <a:t>Feb. 15	</a:t>
                </a:r>
                <a:endParaRPr lang="en-US" sz="2200" b="1" dirty="0">
                  <a:solidFill>
                    <a:srgbClr val="2B85BA"/>
                  </a:solidFill>
                  <a:latin typeface="Arial" panose="020B0604020202020204" pitchFamily="34" charset="0"/>
                  <a:cs typeface="Arial" panose="020B0604020202020204" pitchFamily="34" charset="0"/>
                </a:endParaRPr>
              </a:p>
            </p:txBody>
          </p:sp>
          <p:sp>
            <p:nvSpPr>
              <p:cNvPr id="18" name="Rectangle 17"/>
              <p:cNvSpPr/>
              <p:nvPr/>
            </p:nvSpPr>
            <p:spPr>
              <a:xfrm>
                <a:off x="-64464" y="2277796"/>
                <a:ext cx="1210552" cy="338554"/>
              </a:xfrm>
              <a:prstGeom prst="rect">
                <a:avLst/>
              </a:prstGeom>
            </p:spPr>
            <p:txBody>
              <a:bodyPr wrap="none">
                <a:spAutoFit/>
              </a:bodyPr>
              <a:lstStyle/>
              <a:p>
                <a:pPr>
                  <a:defRPr/>
                </a:pPr>
                <a:r>
                  <a:rPr lang="en-US" sz="1600" b="1" dirty="0" smtClean="0">
                    <a:latin typeface="Arial" panose="020B0604020202020204" pitchFamily="34" charset="0"/>
                    <a:cs typeface="Arial" panose="020B0604020202020204" pitchFamily="34" charset="0"/>
                  </a:rPr>
                  <a:t>9am – 12pm</a:t>
                </a:r>
                <a:endParaRPr lang="en-US" sz="1600" b="1" dirty="0">
                  <a:latin typeface="Arial" panose="020B0604020202020204" pitchFamily="34" charset="0"/>
                  <a:cs typeface="Arial" panose="020B0604020202020204" pitchFamily="34" charset="0"/>
                </a:endParaRPr>
              </a:p>
            </p:txBody>
          </p:sp>
        </p:grpSp>
        <p:sp>
          <p:nvSpPr>
            <p:cNvPr id="15" name="Rectangle 14"/>
            <p:cNvSpPr/>
            <p:nvPr/>
          </p:nvSpPr>
          <p:spPr>
            <a:xfrm>
              <a:off x="1251028" y="5858957"/>
              <a:ext cx="6736960" cy="954107"/>
            </a:xfrm>
            <a:prstGeom prst="rect">
              <a:avLst/>
            </a:prstGeom>
          </p:spPr>
          <p:txBody>
            <a:bodyPr wrap="square">
              <a:spAutoFit/>
            </a:bodyPr>
            <a:lstStyle/>
            <a:p>
              <a:pPr>
                <a:defRPr/>
              </a:pPr>
              <a:r>
                <a:rPr lang="en-US" sz="2200" b="1" dirty="0" smtClean="0">
                  <a:solidFill>
                    <a:srgbClr val="2B85BA"/>
                  </a:solidFill>
                  <a:latin typeface="Arial" panose="020B0604020202020204" pitchFamily="34" charset="0"/>
                  <a:cs typeface="Arial" panose="020B0604020202020204" pitchFamily="34" charset="0"/>
                </a:rPr>
                <a:t>Action </a:t>
              </a:r>
              <a:r>
                <a:rPr lang="en-US" sz="2200" b="1" dirty="0">
                  <a:solidFill>
                    <a:srgbClr val="2B85BA"/>
                  </a:solidFill>
                  <a:latin typeface="Arial" panose="020B0604020202020204" pitchFamily="34" charset="0"/>
                  <a:cs typeface="Arial" panose="020B0604020202020204" pitchFamily="34" charset="0"/>
                </a:rPr>
                <a:t>Planning </a:t>
              </a:r>
              <a:r>
                <a:rPr lang="en-US" sz="2200" b="1" dirty="0" smtClean="0">
                  <a:solidFill>
                    <a:srgbClr val="2B85BA"/>
                  </a:solidFill>
                  <a:latin typeface="Arial" panose="020B0604020202020204" pitchFamily="34" charset="0"/>
                  <a:cs typeface="Arial" panose="020B0604020202020204" pitchFamily="34" charset="0"/>
                </a:rPr>
                <a:t>Winter Session </a:t>
              </a:r>
              <a:endParaRPr lang="en-US" sz="2200" b="1" dirty="0">
                <a:solidFill>
                  <a:srgbClr val="2B85BA"/>
                </a:solidFill>
                <a:latin typeface="Arial" panose="020B0604020202020204" pitchFamily="34" charset="0"/>
                <a:cs typeface="Arial" panose="020B0604020202020204" pitchFamily="34" charset="0"/>
              </a:endParaRPr>
            </a:p>
            <a:p>
              <a:pPr>
                <a:defRPr/>
              </a:pPr>
              <a:r>
                <a:rPr lang="en-US" sz="1600" b="1" dirty="0" err="1" smtClean="0">
                  <a:solidFill>
                    <a:prstClr val="black"/>
                  </a:solidFill>
                  <a:latin typeface="Arial" panose="020B0604020202020204" pitchFamily="34" charset="0"/>
                  <a:cs typeface="Arial" panose="020B0604020202020204" pitchFamily="34" charset="0"/>
                </a:rPr>
                <a:t>NonProfit</a:t>
              </a:r>
              <a:r>
                <a:rPr lang="en-US" sz="1600" b="1" dirty="0" smtClean="0">
                  <a:solidFill>
                    <a:prstClr val="black"/>
                  </a:solidFill>
                  <a:latin typeface="Arial" panose="020B0604020202020204" pitchFamily="34" charset="0"/>
                  <a:cs typeface="Arial" panose="020B0604020202020204" pitchFamily="34" charset="0"/>
                </a:rPr>
                <a:t> Center, 89 South Street, Boston</a:t>
              </a:r>
            </a:p>
            <a:p>
              <a:pPr>
                <a:defRPr/>
              </a:pPr>
              <a:endParaRPr lang="en-US" b="1" dirty="0" smtClean="0">
                <a:solidFill>
                  <a:prstClr val="black"/>
                </a:solidFill>
              </a:endParaRPr>
            </a:p>
          </p:txBody>
        </p:sp>
        <p:sp>
          <p:nvSpPr>
            <p:cNvPr id="16" name="Rectangle 15"/>
            <p:cNvSpPr/>
            <p:nvPr/>
          </p:nvSpPr>
          <p:spPr>
            <a:xfrm>
              <a:off x="1251029" y="6444597"/>
              <a:ext cx="6550931" cy="1077218"/>
            </a:xfrm>
            <a:prstGeom prst="rect">
              <a:avLst/>
            </a:prstGeom>
          </p:spPr>
          <p:txBody>
            <a:bodyPr wrap="square">
              <a:spAutoFit/>
            </a:bodyPr>
            <a:lstStyle/>
            <a:p>
              <a:pPr>
                <a:defRPr/>
              </a:pPr>
              <a:r>
                <a:rPr lang="en-US" sz="1600" dirty="0" smtClean="0">
                  <a:solidFill>
                    <a:prstClr val="black"/>
                  </a:solidFill>
                  <a:latin typeface="Arial" panose="020B0604020202020204" pitchFamily="34" charset="0"/>
                  <a:cs typeface="Arial" panose="020B0604020202020204" pitchFamily="34" charset="0"/>
                </a:rPr>
                <a:t>Work with the PEAR Institute and Boston Beyond to develop an action plan for the summer using data from previous years. Learn to incorporate practical skill development strategies into program design plans, set goals and indicators of success, and facilitate action planning with your staff.</a:t>
              </a:r>
              <a:endParaRPr lang="en-US" sz="1600" dirty="0">
                <a:solidFill>
                  <a:prstClr val="black"/>
                </a:solidFill>
                <a:latin typeface="Arial" panose="020B0604020202020204" pitchFamily="34" charset="0"/>
                <a:cs typeface="Arial" panose="020B0604020202020204" pitchFamily="34" charset="0"/>
              </a:endParaRPr>
            </a:p>
          </p:txBody>
        </p:sp>
      </p:grpSp>
      <p:grpSp>
        <p:nvGrpSpPr>
          <p:cNvPr id="3" name="Group 2"/>
          <p:cNvGrpSpPr/>
          <p:nvPr/>
        </p:nvGrpSpPr>
        <p:grpSpPr>
          <a:xfrm>
            <a:off x="9144" y="4493992"/>
            <a:ext cx="8209144" cy="1449608"/>
            <a:chOff x="9144" y="4050792"/>
            <a:chExt cx="8209144" cy="1449608"/>
          </a:xfrm>
        </p:grpSpPr>
        <p:grpSp>
          <p:nvGrpSpPr>
            <p:cNvPr id="20" name="Group 19"/>
            <p:cNvGrpSpPr/>
            <p:nvPr/>
          </p:nvGrpSpPr>
          <p:grpSpPr>
            <a:xfrm>
              <a:off x="9144" y="4050792"/>
              <a:ext cx="1380720" cy="710410"/>
              <a:chOff x="33912" y="1912203"/>
              <a:chExt cx="1380720" cy="710410"/>
            </a:xfrm>
          </p:grpSpPr>
          <p:sp>
            <p:nvSpPr>
              <p:cNvPr id="23" name="TextBox 22"/>
              <p:cNvSpPr txBox="1"/>
              <p:nvPr/>
            </p:nvSpPr>
            <p:spPr>
              <a:xfrm>
                <a:off x="33912" y="1912203"/>
                <a:ext cx="1380720" cy="430887"/>
              </a:xfrm>
              <a:prstGeom prst="rect">
                <a:avLst/>
              </a:prstGeom>
              <a:noFill/>
            </p:spPr>
            <p:txBody>
              <a:bodyPr wrap="square" rtlCol="0">
                <a:spAutoFit/>
              </a:bodyPr>
              <a:lstStyle/>
              <a:p>
                <a:pPr>
                  <a:defRPr/>
                </a:pPr>
                <a:r>
                  <a:rPr lang="en-US" sz="2200" b="1" dirty="0" smtClean="0">
                    <a:solidFill>
                      <a:srgbClr val="2B85BA"/>
                    </a:solidFill>
                    <a:latin typeface="Arial" panose="020B0604020202020204" pitchFamily="34" charset="0"/>
                    <a:cs typeface="Arial" panose="020B0604020202020204" pitchFamily="34" charset="0"/>
                  </a:rPr>
                  <a:t>Mar. 22</a:t>
                </a:r>
                <a:endParaRPr lang="en-US" sz="2200" b="1" dirty="0">
                  <a:solidFill>
                    <a:srgbClr val="2B85BA"/>
                  </a:solidFill>
                  <a:latin typeface="Arial" panose="020B0604020202020204" pitchFamily="34" charset="0"/>
                  <a:cs typeface="Arial" panose="020B0604020202020204" pitchFamily="34" charset="0"/>
                </a:endParaRPr>
              </a:p>
            </p:txBody>
          </p:sp>
          <p:sp>
            <p:nvSpPr>
              <p:cNvPr id="24" name="Rectangle 23"/>
              <p:cNvSpPr/>
              <p:nvPr/>
            </p:nvSpPr>
            <p:spPr>
              <a:xfrm>
                <a:off x="37084" y="2284059"/>
                <a:ext cx="1359668" cy="338554"/>
              </a:xfrm>
              <a:prstGeom prst="rect">
                <a:avLst/>
              </a:prstGeom>
            </p:spPr>
            <p:txBody>
              <a:bodyPr wrap="none">
                <a:spAutoFit/>
              </a:bodyPr>
              <a:lstStyle/>
              <a:p>
                <a:pPr>
                  <a:defRPr/>
                </a:pPr>
                <a:r>
                  <a:rPr lang="en-US" sz="1600" b="1" dirty="0" smtClean="0">
                    <a:latin typeface="Arial" panose="020B0604020202020204" pitchFamily="34" charset="0"/>
                    <a:cs typeface="Arial" panose="020B0604020202020204" pitchFamily="34" charset="0"/>
                  </a:rPr>
                  <a:t>9am </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12pm</a:t>
                </a:r>
                <a:endParaRPr lang="en-US" sz="1600" b="1" dirty="0">
                  <a:latin typeface="Arial" panose="020B0604020202020204" pitchFamily="34" charset="0"/>
                  <a:cs typeface="Arial" panose="020B0604020202020204" pitchFamily="34" charset="0"/>
                </a:endParaRPr>
              </a:p>
            </p:txBody>
          </p:sp>
        </p:grpSp>
        <p:sp>
          <p:nvSpPr>
            <p:cNvPr id="21" name="Rectangle 20"/>
            <p:cNvSpPr/>
            <p:nvPr/>
          </p:nvSpPr>
          <p:spPr>
            <a:xfrm>
              <a:off x="1481328" y="4051012"/>
              <a:ext cx="6736960" cy="892552"/>
            </a:xfrm>
            <a:prstGeom prst="rect">
              <a:avLst/>
            </a:prstGeom>
          </p:spPr>
          <p:txBody>
            <a:bodyPr wrap="square">
              <a:spAutoFit/>
            </a:bodyPr>
            <a:lstStyle/>
            <a:p>
              <a:pPr>
                <a:defRPr/>
              </a:pPr>
              <a:r>
                <a:rPr lang="en-US" sz="2200" b="1" dirty="0" smtClean="0">
                  <a:solidFill>
                    <a:srgbClr val="2B85BA"/>
                  </a:solidFill>
                  <a:latin typeface="Arial" panose="020B0604020202020204" pitchFamily="34" charset="0"/>
                  <a:cs typeface="Arial" panose="020B0604020202020204" pitchFamily="34" charset="0"/>
                </a:rPr>
                <a:t>Communicating Data to External Audiences</a:t>
              </a:r>
            </a:p>
            <a:p>
              <a:pPr>
                <a:defRPr/>
              </a:pPr>
              <a:r>
                <a:rPr lang="en-US" sz="1600" b="1" dirty="0" smtClean="0">
                  <a:solidFill>
                    <a:prstClr val="black"/>
                  </a:solidFill>
                  <a:latin typeface="Arial" panose="020B0604020202020204" pitchFamily="34" charset="0"/>
                  <a:cs typeface="Arial" panose="020B0604020202020204" pitchFamily="34" charset="0"/>
                </a:rPr>
                <a:t>A Workshop with Boston Beyond</a:t>
              </a:r>
            </a:p>
            <a:p>
              <a:pPr>
                <a:defRPr/>
              </a:pPr>
              <a:endParaRPr lang="en-US" sz="1400" b="1" dirty="0" smtClean="0">
                <a:solidFill>
                  <a:prstClr val="black"/>
                </a:solidFill>
              </a:endParaRPr>
            </a:p>
          </p:txBody>
        </p:sp>
        <p:sp>
          <p:nvSpPr>
            <p:cNvPr id="22" name="Rectangle 21"/>
            <p:cNvSpPr/>
            <p:nvPr/>
          </p:nvSpPr>
          <p:spPr>
            <a:xfrm>
              <a:off x="1481328" y="4669403"/>
              <a:ext cx="5980200" cy="830997"/>
            </a:xfrm>
            <a:prstGeom prst="rect">
              <a:avLst/>
            </a:prstGeom>
          </p:spPr>
          <p:txBody>
            <a:bodyPr wrap="square">
              <a:spAutoFit/>
            </a:bodyPr>
            <a:lstStyle/>
            <a:p>
              <a:pPr>
                <a:defRPr/>
              </a:pPr>
              <a:r>
                <a:rPr lang="en-US" sz="1600" dirty="0" smtClean="0">
                  <a:solidFill>
                    <a:prstClr val="black"/>
                  </a:solidFill>
                  <a:latin typeface="Arial" panose="020B0604020202020204" pitchFamily="34" charset="0"/>
                  <a:cs typeface="Arial" panose="020B0604020202020204" pitchFamily="34" charset="0"/>
                </a:rPr>
                <a:t>Explore strategies to communicate program evaluation results to a variety of external audiences, including funders, parents, and Board members. </a:t>
              </a:r>
              <a:endParaRPr lang="en-US" sz="1600" dirty="0">
                <a:solidFill>
                  <a:prstClr val="black"/>
                </a:solidFill>
                <a:latin typeface="Arial" panose="020B0604020202020204" pitchFamily="34" charset="0"/>
                <a:cs typeface="Arial" panose="020B0604020202020204" pitchFamily="34" charset="0"/>
              </a:endParaRPr>
            </a:p>
          </p:txBody>
        </p:sp>
      </p:gr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54974">
            <a:off x="6721566" y="5155113"/>
            <a:ext cx="2590728" cy="197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11210" y="2971800"/>
            <a:ext cx="9155210" cy="1443872"/>
            <a:chOff x="-25958" y="6770459"/>
            <a:chExt cx="9155210" cy="1443872"/>
          </a:xfrm>
        </p:grpSpPr>
        <p:grpSp>
          <p:nvGrpSpPr>
            <p:cNvPr id="26" name="Group 25"/>
            <p:cNvGrpSpPr/>
            <p:nvPr/>
          </p:nvGrpSpPr>
          <p:grpSpPr>
            <a:xfrm>
              <a:off x="-25958" y="6770459"/>
              <a:ext cx="1380720" cy="700742"/>
              <a:chOff x="-30721" y="1841658"/>
              <a:chExt cx="1380720" cy="700742"/>
            </a:xfrm>
          </p:grpSpPr>
          <p:sp>
            <p:nvSpPr>
              <p:cNvPr id="33" name="TextBox 32"/>
              <p:cNvSpPr txBox="1"/>
              <p:nvPr/>
            </p:nvSpPr>
            <p:spPr>
              <a:xfrm>
                <a:off x="-30721" y="1841658"/>
                <a:ext cx="1380720" cy="430887"/>
              </a:xfrm>
              <a:prstGeom prst="rect">
                <a:avLst/>
              </a:prstGeom>
              <a:noFill/>
            </p:spPr>
            <p:txBody>
              <a:bodyPr wrap="square" rtlCol="0">
                <a:spAutoFit/>
              </a:bodyPr>
              <a:lstStyle/>
              <a:p>
                <a:pPr>
                  <a:defRPr/>
                </a:pPr>
                <a:r>
                  <a:rPr lang="en-US" sz="2200" b="1" dirty="0" smtClean="0">
                    <a:solidFill>
                      <a:srgbClr val="2B85BA"/>
                    </a:solidFill>
                    <a:latin typeface="Arial" panose="020B0604020202020204" pitchFamily="34" charset="0"/>
                    <a:cs typeface="Arial" panose="020B0604020202020204" pitchFamily="34" charset="0"/>
                  </a:rPr>
                  <a:t>Mar. 8</a:t>
                </a:r>
                <a:endParaRPr lang="en-US" sz="2200" b="1" dirty="0">
                  <a:solidFill>
                    <a:srgbClr val="2B85BA"/>
                  </a:solidFill>
                  <a:latin typeface="Arial" panose="020B0604020202020204" pitchFamily="34" charset="0"/>
                  <a:cs typeface="Arial" panose="020B0604020202020204" pitchFamily="34" charset="0"/>
                </a:endParaRPr>
              </a:p>
            </p:txBody>
          </p:sp>
          <p:sp>
            <p:nvSpPr>
              <p:cNvPr id="35" name="Rectangle 34"/>
              <p:cNvSpPr/>
              <p:nvPr/>
            </p:nvSpPr>
            <p:spPr>
              <a:xfrm>
                <a:off x="-30721" y="2203846"/>
                <a:ext cx="1137940" cy="338554"/>
              </a:xfrm>
              <a:prstGeom prst="rect">
                <a:avLst/>
              </a:prstGeom>
            </p:spPr>
            <p:txBody>
              <a:bodyPr wrap="none">
                <a:spAutoFit/>
              </a:bodyPr>
              <a:lstStyle/>
              <a:p>
                <a:pPr>
                  <a:defRPr/>
                </a:pPr>
                <a:r>
                  <a:rPr lang="en-US" sz="1600" b="1" dirty="0" smtClean="0">
                    <a:latin typeface="Arial" panose="020B0604020202020204" pitchFamily="34" charset="0"/>
                    <a:cs typeface="Arial" panose="020B0604020202020204" pitchFamily="34" charset="0"/>
                  </a:rPr>
                  <a:t>Time TBD</a:t>
                </a:r>
                <a:endParaRPr lang="en-US" sz="1600" b="1" dirty="0">
                  <a:latin typeface="Arial" panose="020B0604020202020204" pitchFamily="34" charset="0"/>
                  <a:cs typeface="Arial" panose="020B0604020202020204" pitchFamily="34" charset="0"/>
                </a:endParaRPr>
              </a:p>
            </p:txBody>
          </p:sp>
        </p:grpSp>
        <p:sp>
          <p:nvSpPr>
            <p:cNvPr id="27" name="Rectangle 26"/>
            <p:cNvSpPr/>
            <p:nvPr/>
          </p:nvSpPr>
          <p:spPr>
            <a:xfrm>
              <a:off x="1457538" y="6770459"/>
              <a:ext cx="7555504" cy="923330"/>
            </a:xfrm>
            <a:prstGeom prst="rect">
              <a:avLst/>
            </a:prstGeom>
          </p:spPr>
          <p:txBody>
            <a:bodyPr wrap="square">
              <a:spAutoFit/>
            </a:bodyPr>
            <a:lstStyle/>
            <a:p>
              <a:pPr>
                <a:defRPr/>
              </a:pPr>
              <a:r>
                <a:rPr lang="en-US" sz="2200" b="1" dirty="0" smtClean="0">
                  <a:solidFill>
                    <a:srgbClr val="2B85BA"/>
                  </a:solidFill>
                  <a:latin typeface="Arial" panose="020B0604020202020204" pitchFamily="34" charset="0"/>
                  <a:cs typeface="Arial" panose="020B0604020202020204" pitchFamily="34" charset="0"/>
                </a:rPr>
                <a:t>Culturally and Linguistically Sustaining Practices </a:t>
              </a:r>
            </a:p>
            <a:p>
              <a:pPr>
                <a:defRPr/>
              </a:pPr>
              <a:r>
                <a:rPr lang="en-US" sz="1600" b="1" dirty="0" smtClean="0">
                  <a:solidFill>
                    <a:prstClr val="black"/>
                  </a:solidFill>
                  <a:latin typeface="Arial" panose="020B0604020202020204" pitchFamily="34" charset="0"/>
                  <a:cs typeface="Arial" panose="020B0604020202020204" pitchFamily="34" charset="0"/>
                </a:rPr>
                <a:t>A Workshop with Boston Public Schools</a:t>
              </a:r>
            </a:p>
            <a:p>
              <a:pPr>
                <a:defRPr/>
              </a:pPr>
              <a:endParaRPr lang="en-US" sz="1400" b="1" dirty="0" smtClean="0">
                <a:solidFill>
                  <a:prstClr val="black"/>
                </a:solidFill>
              </a:endParaRPr>
            </a:p>
          </p:txBody>
        </p:sp>
        <p:sp>
          <p:nvSpPr>
            <p:cNvPr id="28" name="Rectangle 27"/>
            <p:cNvSpPr/>
            <p:nvPr/>
          </p:nvSpPr>
          <p:spPr>
            <a:xfrm>
              <a:off x="1446226" y="7383334"/>
              <a:ext cx="7683026"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Join BPS </a:t>
              </a:r>
              <a:r>
                <a:rPr lang="en-US" sz="1600" dirty="0" smtClean="0">
                  <a:latin typeface="Arial" panose="020B0604020202020204" pitchFamily="34" charset="0"/>
                  <a:cs typeface="Arial" panose="020B0604020202020204" pitchFamily="34" charset="0"/>
                </a:rPr>
                <a:t>to </a:t>
              </a:r>
              <a:r>
                <a:rPr lang="en-US" sz="1600" dirty="0">
                  <a:latin typeface="Arial" panose="020B0604020202020204" pitchFamily="34" charset="0"/>
                  <a:cs typeface="Arial" panose="020B0604020202020204" pitchFamily="34" charset="0"/>
                </a:rPr>
                <a:t>learn how to incorporate program practices that meet the Superintendent’s goal of “sustaining and affirming the cultural, racial, and linguistic identity” of youth attending your program.</a:t>
              </a:r>
            </a:p>
          </p:txBody>
        </p:sp>
      </p:grpSp>
      <p:sp>
        <p:nvSpPr>
          <p:cNvPr id="43" name="Title 1"/>
          <p:cNvSpPr txBox="1">
            <a:spLocks/>
          </p:cNvSpPr>
          <p:nvPr/>
        </p:nvSpPr>
        <p:spPr>
          <a:xfrm>
            <a:off x="76200" y="0"/>
            <a:ext cx="914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1"/>
                </a:solidFill>
                <a:latin typeface="Arial" panose="020B0604020202020204" pitchFamily="34" charset="0"/>
                <a:cs typeface="Arial" panose="020B0604020202020204" pitchFamily="34" charset="0"/>
              </a:rPr>
              <a:t>4</a:t>
            </a:r>
          </a:p>
        </p:txBody>
      </p:sp>
      <p:sp>
        <p:nvSpPr>
          <p:cNvPr id="44" name="Oval 43"/>
          <p:cNvSpPr/>
          <p:nvPr/>
        </p:nvSpPr>
        <p:spPr>
          <a:xfrm>
            <a:off x="76200" y="115887"/>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126730" y="342254"/>
            <a:ext cx="7848600" cy="461665"/>
          </a:xfrm>
          <a:prstGeom prst="rect">
            <a:avLst/>
          </a:prstGeom>
          <a:noFill/>
        </p:spPr>
        <p:txBody>
          <a:bodyPr wrap="square" rtlCol="0">
            <a:spAutoFit/>
          </a:bodyPr>
          <a:lstStyle/>
          <a:p>
            <a:r>
              <a:rPr lang="en-US" sz="2400" b="1" dirty="0" smtClean="0">
                <a:solidFill>
                  <a:schemeClr val="accent1"/>
                </a:solidFill>
                <a:latin typeface="Arial" panose="020B0604020202020204" pitchFamily="34" charset="0"/>
                <a:cs typeface="Arial" panose="020B0604020202020204" pitchFamily="34" charset="0"/>
              </a:rPr>
              <a:t>Check out these upcoming events</a:t>
            </a:r>
          </a:p>
        </p:txBody>
      </p:sp>
    </p:spTree>
    <p:extLst>
      <p:ext uri="{BB962C8B-B14F-4D97-AF65-F5344CB8AC3E}">
        <p14:creationId xmlns:p14="http://schemas.microsoft.com/office/powerpoint/2010/main" val="2184376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Evidence Base for Student Attendance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97000"/>
            <a:ext cx="4572000" cy="4165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6082" y="1371600"/>
            <a:ext cx="3505200" cy="4191000"/>
          </a:xfrm>
          <a:prstGeom prst="rect">
            <a:avLst/>
          </a:prstGeom>
        </p:spPr>
      </p:pic>
    </p:spTree>
    <p:extLst>
      <p:ext uri="{BB962C8B-B14F-4D97-AF65-F5344CB8AC3E}">
        <p14:creationId xmlns:p14="http://schemas.microsoft.com/office/powerpoint/2010/main" val="479876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458"/>
            <a:ext cx="9035288" cy="1143000"/>
          </a:xfrm>
        </p:spPr>
        <p:txBody>
          <a:bodyPr>
            <a:noAutofit/>
          </a:bodyPr>
          <a:lstStyle/>
          <a:p>
            <a:pPr algn="ctr"/>
            <a:r>
              <a:rPr lang="en-US" sz="2800" dirty="0" smtClean="0"/>
              <a:t>Maximizing summer student attendance is a year-round effort related to many realms of program design.</a:t>
            </a:r>
            <a:endParaRPr lang="en-US" sz="2800" dirty="0"/>
          </a:p>
        </p:txBody>
      </p:sp>
      <p:sp>
        <p:nvSpPr>
          <p:cNvPr id="7" name="TextBox 6"/>
          <p:cNvSpPr txBox="1"/>
          <p:nvPr/>
        </p:nvSpPr>
        <p:spPr>
          <a:xfrm rot="20714143">
            <a:off x="1704129" y="3087870"/>
            <a:ext cx="3200400" cy="461665"/>
          </a:xfrm>
          <a:prstGeom prst="rect">
            <a:avLst/>
          </a:prstGeom>
          <a:noFill/>
        </p:spPr>
        <p:txBody>
          <a:bodyPr wrap="square" rtlCol="0">
            <a:spAutoFit/>
          </a:bodyPr>
          <a:lstStyle/>
          <a:p>
            <a:r>
              <a:rPr lang="en-US" sz="2400" dirty="0" smtClean="0">
                <a:solidFill>
                  <a:srgbClr val="FF0000"/>
                </a:solidFill>
              </a:rPr>
              <a:t>Student registration</a:t>
            </a:r>
            <a:endParaRPr lang="en-US" sz="2400" dirty="0">
              <a:solidFill>
                <a:srgbClr val="FF0000"/>
              </a:solidFill>
            </a:endParaRPr>
          </a:p>
        </p:txBody>
      </p:sp>
      <p:sp>
        <p:nvSpPr>
          <p:cNvPr id="8" name="TextBox 7"/>
          <p:cNvSpPr txBox="1"/>
          <p:nvPr/>
        </p:nvSpPr>
        <p:spPr>
          <a:xfrm rot="882376">
            <a:off x="3106773" y="1886850"/>
            <a:ext cx="4267200" cy="461665"/>
          </a:xfrm>
          <a:prstGeom prst="rect">
            <a:avLst/>
          </a:prstGeom>
          <a:noFill/>
        </p:spPr>
        <p:txBody>
          <a:bodyPr wrap="square" rtlCol="0">
            <a:spAutoFit/>
          </a:bodyPr>
          <a:lstStyle/>
          <a:p>
            <a:r>
              <a:rPr lang="en-US" sz="2400" dirty="0" smtClean="0">
                <a:solidFill>
                  <a:srgbClr val="00B050"/>
                </a:solidFill>
              </a:rPr>
              <a:t>Family engagement</a:t>
            </a:r>
            <a:endParaRPr lang="en-US" sz="2400" dirty="0">
              <a:solidFill>
                <a:srgbClr val="00B050"/>
              </a:solidFill>
            </a:endParaRPr>
          </a:p>
        </p:txBody>
      </p:sp>
      <p:sp>
        <p:nvSpPr>
          <p:cNvPr id="9" name="TextBox 8"/>
          <p:cNvSpPr txBox="1"/>
          <p:nvPr/>
        </p:nvSpPr>
        <p:spPr>
          <a:xfrm rot="20780383">
            <a:off x="80150" y="2061548"/>
            <a:ext cx="3807370" cy="461665"/>
          </a:xfrm>
          <a:prstGeom prst="rect">
            <a:avLst/>
          </a:prstGeom>
          <a:noFill/>
        </p:spPr>
        <p:txBody>
          <a:bodyPr wrap="square" rtlCol="0">
            <a:spAutoFit/>
          </a:bodyPr>
          <a:lstStyle/>
          <a:p>
            <a:r>
              <a:rPr lang="en-US" sz="2400" dirty="0" smtClean="0">
                <a:solidFill>
                  <a:srgbClr val="00B0F0"/>
                </a:solidFill>
              </a:rPr>
              <a:t>Staff/teacher hiring</a:t>
            </a:r>
            <a:endParaRPr lang="en-US" sz="2400" dirty="0">
              <a:solidFill>
                <a:srgbClr val="00B0F0"/>
              </a:solidFill>
            </a:endParaRPr>
          </a:p>
        </p:txBody>
      </p:sp>
      <p:sp>
        <p:nvSpPr>
          <p:cNvPr id="10" name="TextBox 9"/>
          <p:cNvSpPr txBox="1"/>
          <p:nvPr/>
        </p:nvSpPr>
        <p:spPr>
          <a:xfrm rot="672300">
            <a:off x="2932425" y="4613918"/>
            <a:ext cx="3956191" cy="461665"/>
          </a:xfrm>
          <a:prstGeom prst="rect">
            <a:avLst/>
          </a:prstGeom>
          <a:noFill/>
        </p:spPr>
        <p:txBody>
          <a:bodyPr wrap="square" rtlCol="0">
            <a:spAutoFit/>
          </a:bodyPr>
          <a:lstStyle/>
          <a:p>
            <a:r>
              <a:rPr lang="en-US" sz="2400" dirty="0" smtClean="0">
                <a:solidFill>
                  <a:srgbClr val="002060"/>
                </a:solidFill>
              </a:rPr>
              <a:t>Staff training</a:t>
            </a:r>
            <a:endParaRPr lang="en-US" sz="2400" dirty="0">
              <a:solidFill>
                <a:srgbClr val="002060"/>
              </a:solidFill>
            </a:endParaRPr>
          </a:p>
        </p:txBody>
      </p:sp>
      <p:sp>
        <p:nvSpPr>
          <p:cNvPr id="11" name="TextBox 10"/>
          <p:cNvSpPr txBox="1"/>
          <p:nvPr/>
        </p:nvSpPr>
        <p:spPr>
          <a:xfrm rot="492105">
            <a:off x="5943600" y="4115772"/>
            <a:ext cx="3048000" cy="830997"/>
          </a:xfrm>
          <a:prstGeom prst="rect">
            <a:avLst/>
          </a:prstGeom>
          <a:noFill/>
        </p:spPr>
        <p:txBody>
          <a:bodyPr wrap="square" rtlCol="0">
            <a:spAutoFit/>
          </a:bodyPr>
          <a:lstStyle/>
          <a:p>
            <a:r>
              <a:rPr lang="en-US" sz="2400" dirty="0" smtClean="0">
                <a:solidFill>
                  <a:srgbClr val="C00000"/>
                </a:solidFill>
              </a:rPr>
              <a:t>Purposeful program activities</a:t>
            </a:r>
            <a:endParaRPr lang="en-US" sz="2400" dirty="0">
              <a:solidFill>
                <a:srgbClr val="C00000"/>
              </a:solidFill>
            </a:endParaRPr>
          </a:p>
        </p:txBody>
      </p:sp>
      <p:sp>
        <p:nvSpPr>
          <p:cNvPr id="12" name="TextBox 11"/>
          <p:cNvSpPr txBox="1"/>
          <p:nvPr/>
        </p:nvSpPr>
        <p:spPr>
          <a:xfrm rot="406292">
            <a:off x="809524" y="5194911"/>
            <a:ext cx="4724400" cy="461665"/>
          </a:xfrm>
          <a:prstGeom prst="rect">
            <a:avLst/>
          </a:prstGeom>
          <a:noFill/>
        </p:spPr>
        <p:txBody>
          <a:bodyPr wrap="square" rtlCol="0">
            <a:spAutoFit/>
          </a:bodyPr>
          <a:lstStyle/>
          <a:p>
            <a:r>
              <a:rPr lang="en-US" sz="2400" dirty="0" smtClean="0">
                <a:solidFill>
                  <a:srgbClr val="0033CC"/>
                </a:solidFill>
              </a:rPr>
              <a:t>Program culture/core values</a:t>
            </a:r>
            <a:endParaRPr lang="en-US" sz="2400" dirty="0">
              <a:solidFill>
                <a:srgbClr val="0033CC"/>
              </a:solidFill>
            </a:endParaRPr>
          </a:p>
        </p:txBody>
      </p:sp>
      <p:sp>
        <p:nvSpPr>
          <p:cNvPr id="13" name="TextBox 12"/>
          <p:cNvSpPr txBox="1"/>
          <p:nvPr/>
        </p:nvSpPr>
        <p:spPr>
          <a:xfrm rot="20704127">
            <a:off x="5803489" y="5244588"/>
            <a:ext cx="2912943" cy="461665"/>
          </a:xfrm>
          <a:prstGeom prst="rect">
            <a:avLst/>
          </a:prstGeom>
          <a:noFill/>
        </p:spPr>
        <p:txBody>
          <a:bodyPr wrap="square" rtlCol="0">
            <a:spAutoFit/>
          </a:bodyPr>
          <a:lstStyle/>
          <a:p>
            <a:r>
              <a:rPr lang="en-US" sz="2400" dirty="0" smtClean="0">
                <a:solidFill>
                  <a:srgbClr val="CC6600"/>
                </a:solidFill>
              </a:rPr>
              <a:t>Routines and rituals</a:t>
            </a:r>
            <a:endParaRPr lang="en-US" sz="2400" dirty="0">
              <a:solidFill>
                <a:srgbClr val="CC6600"/>
              </a:solidFill>
            </a:endParaRPr>
          </a:p>
        </p:txBody>
      </p:sp>
      <p:sp>
        <p:nvSpPr>
          <p:cNvPr id="14" name="TextBox 13"/>
          <p:cNvSpPr txBox="1"/>
          <p:nvPr/>
        </p:nvSpPr>
        <p:spPr>
          <a:xfrm rot="21250337">
            <a:off x="195291" y="6088331"/>
            <a:ext cx="4267200" cy="461665"/>
          </a:xfrm>
          <a:prstGeom prst="rect">
            <a:avLst/>
          </a:prstGeom>
          <a:noFill/>
        </p:spPr>
        <p:txBody>
          <a:bodyPr wrap="square" rtlCol="0">
            <a:spAutoFit/>
          </a:bodyPr>
          <a:lstStyle/>
          <a:p>
            <a:r>
              <a:rPr lang="en-US" sz="2400" dirty="0" smtClean="0">
                <a:solidFill>
                  <a:schemeClr val="accent3">
                    <a:lumMod val="50000"/>
                  </a:schemeClr>
                </a:solidFill>
              </a:rPr>
              <a:t>Positive relationships</a:t>
            </a:r>
            <a:endParaRPr lang="en-US" sz="2400" dirty="0">
              <a:solidFill>
                <a:schemeClr val="accent3">
                  <a:lumMod val="50000"/>
                </a:schemeClr>
              </a:solidFill>
            </a:endParaRPr>
          </a:p>
        </p:txBody>
      </p:sp>
      <p:sp>
        <p:nvSpPr>
          <p:cNvPr id="15" name="TextBox 14"/>
          <p:cNvSpPr txBox="1"/>
          <p:nvPr/>
        </p:nvSpPr>
        <p:spPr>
          <a:xfrm>
            <a:off x="5240372" y="2790531"/>
            <a:ext cx="3869817" cy="461665"/>
          </a:xfrm>
          <a:prstGeom prst="rect">
            <a:avLst/>
          </a:prstGeom>
          <a:noFill/>
        </p:spPr>
        <p:txBody>
          <a:bodyPr wrap="square" rtlCol="0">
            <a:spAutoFit/>
          </a:bodyPr>
          <a:lstStyle/>
          <a:p>
            <a:r>
              <a:rPr lang="en-US" sz="2400" dirty="0" smtClean="0">
                <a:solidFill>
                  <a:srgbClr val="7030A0"/>
                </a:solidFill>
              </a:rPr>
              <a:t>School-CBO Partnerships</a:t>
            </a:r>
            <a:endParaRPr lang="en-US" sz="2400" dirty="0">
              <a:solidFill>
                <a:srgbClr val="7030A0"/>
              </a:solidFill>
            </a:endParaRPr>
          </a:p>
        </p:txBody>
      </p:sp>
    </p:spTree>
    <p:extLst>
      <p:ext uri="{BB962C8B-B14F-4D97-AF65-F5344CB8AC3E}">
        <p14:creationId xmlns:p14="http://schemas.microsoft.com/office/powerpoint/2010/main" val="54428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Themes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84138"/>
            <a:ext cx="1104900" cy="133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2100" y="36513"/>
            <a:ext cx="1428750" cy="142875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11623"/>
          <a:stretch/>
        </p:blipFill>
        <p:spPr>
          <a:xfrm>
            <a:off x="7068828" y="185738"/>
            <a:ext cx="1198872" cy="1414462"/>
          </a:xfrm>
          <a:prstGeom prst="rect">
            <a:avLst/>
          </a:prstGeom>
        </p:spPr>
      </p:pic>
      <p:sp>
        <p:nvSpPr>
          <p:cNvPr id="8" name="Rounded Rectangle 7"/>
          <p:cNvSpPr/>
          <p:nvPr/>
        </p:nvSpPr>
        <p:spPr>
          <a:xfrm>
            <a:off x="255494" y="1633351"/>
            <a:ext cx="8458200" cy="133844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Setting clear goals around consistent attendance - with students, families, and staff</a:t>
            </a:r>
          </a:p>
        </p:txBody>
      </p:sp>
      <p:sp>
        <p:nvSpPr>
          <p:cNvPr id="9" name="Rounded Rectangle 8"/>
          <p:cNvSpPr/>
          <p:nvPr/>
        </p:nvSpPr>
        <p:spPr>
          <a:xfrm>
            <a:off x="251012" y="3187513"/>
            <a:ext cx="8435788" cy="138448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Developing a warm, caring program climate that intertwines fun, learning, and positive relationships  </a:t>
            </a:r>
          </a:p>
        </p:txBody>
      </p:sp>
      <p:sp>
        <p:nvSpPr>
          <p:cNvPr id="10" name="Rounded Rectangle 9"/>
          <p:cNvSpPr/>
          <p:nvPr/>
        </p:nvSpPr>
        <p:spPr>
          <a:xfrm>
            <a:off x="237565" y="4787713"/>
            <a:ext cx="8462682" cy="130828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Implementing a culture of high expectations among staff, students, and </a:t>
            </a:r>
            <a:r>
              <a:rPr lang="en-US" sz="2400" b="1" dirty="0" smtClean="0"/>
              <a:t>families</a:t>
            </a:r>
            <a:endParaRPr lang="en-US" sz="2400" b="1" dirty="0"/>
          </a:p>
        </p:txBody>
      </p:sp>
    </p:spTree>
    <p:extLst>
      <p:ext uri="{BB962C8B-B14F-4D97-AF65-F5344CB8AC3E}">
        <p14:creationId xmlns:p14="http://schemas.microsoft.com/office/powerpoint/2010/main" val="2662225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77" y="-3718"/>
            <a:ext cx="8229600" cy="1143000"/>
          </a:xfrm>
        </p:spPr>
        <p:txBody>
          <a:bodyPr/>
          <a:lstStyle/>
          <a:p>
            <a:r>
              <a:rPr lang="en-US" dirty="0" smtClean="0"/>
              <a:t>Our Facilitators</a:t>
            </a:r>
            <a:endParaRPr lang="en-US" dirty="0"/>
          </a:p>
        </p:txBody>
      </p:sp>
      <p:sp>
        <p:nvSpPr>
          <p:cNvPr id="3" name="Content Placeholder 2"/>
          <p:cNvSpPr>
            <a:spLocks noGrp="1"/>
          </p:cNvSpPr>
          <p:nvPr>
            <p:ph idx="1"/>
          </p:nvPr>
        </p:nvSpPr>
        <p:spPr>
          <a:xfrm>
            <a:off x="1360797" y="1143000"/>
            <a:ext cx="7467600" cy="5376862"/>
          </a:xfrm>
        </p:spPr>
        <p:txBody>
          <a:bodyPr>
            <a:normAutofit lnSpcReduction="10000"/>
          </a:bodyPr>
          <a:lstStyle/>
          <a:p>
            <a:pPr marL="0" indent="0">
              <a:buNone/>
            </a:pPr>
            <a:r>
              <a:rPr lang="en-US" b="1" dirty="0" smtClean="0"/>
              <a:t>Shannon Hayes</a:t>
            </a:r>
            <a:r>
              <a:rPr lang="en-US" dirty="0" smtClean="0"/>
              <a:t>  </a:t>
            </a:r>
          </a:p>
          <a:p>
            <a:pPr marL="0" indent="0">
              <a:buNone/>
            </a:pPr>
            <a:r>
              <a:rPr lang="en-US" sz="2000" dirty="0" smtClean="0"/>
              <a:t>Afterschool &amp; Summer Learning </a:t>
            </a:r>
          </a:p>
          <a:p>
            <a:pPr marL="0" indent="0">
              <a:buNone/>
            </a:pPr>
            <a:r>
              <a:rPr lang="en-US" sz="2000" dirty="0"/>
              <a:t>P</a:t>
            </a:r>
            <a:r>
              <a:rPr lang="en-US" sz="2000" dirty="0" smtClean="0"/>
              <a:t>rogram Coordinator</a:t>
            </a:r>
          </a:p>
          <a:p>
            <a:pPr marL="0" indent="0">
              <a:buNone/>
            </a:pPr>
            <a:endParaRPr lang="en-US" sz="2000" b="1" dirty="0" smtClean="0"/>
          </a:p>
          <a:p>
            <a:pPr marL="0" indent="0">
              <a:buNone/>
            </a:pPr>
            <a:endParaRPr lang="en-US" sz="2000" b="1" dirty="0"/>
          </a:p>
          <a:p>
            <a:pPr marL="0" indent="0">
              <a:buNone/>
            </a:pPr>
            <a:r>
              <a:rPr lang="en-US" b="1" dirty="0" smtClean="0"/>
              <a:t>Nora Dowley-Liebowitz</a:t>
            </a:r>
            <a:endParaRPr lang="en-US" b="1" dirty="0"/>
          </a:p>
          <a:p>
            <a:pPr marL="0" indent="0">
              <a:buNone/>
            </a:pPr>
            <a:r>
              <a:rPr lang="en-US" sz="2000" dirty="0" smtClean="0"/>
              <a:t>Executive Director</a:t>
            </a:r>
          </a:p>
          <a:p>
            <a:pPr marL="0" indent="0">
              <a:buNone/>
            </a:pPr>
            <a:endParaRPr lang="en-US" sz="1200" dirty="0" smtClean="0"/>
          </a:p>
          <a:p>
            <a:pPr marL="0" indent="0">
              <a:buNone/>
            </a:pPr>
            <a:r>
              <a:rPr lang="en-US" b="1" dirty="0"/>
              <a:t>Meghan Kelleher </a:t>
            </a:r>
            <a:endParaRPr lang="en-US" b="1" dirty="0" smtClean="0"/>
          </a:p>
          <a:p>
            <a:pPr marL="0" indent="0">
              <a:buNone/>
            </a:pPr>
            <a:r>
              <a:rPr lang="en-US" sz="2000" dirty="0"/>
              <a:t>Graduate Services Coordinator</a:t>
            </a:r>
          </a:p>
          <a:p>
            <a:pPr marL="0" indent="0">
              <a:buNone/>
            </a:pPr>
            <a:endParaRPr lang="en-US" sz="2000" dirty="0" smtClean="0"/>
          </a:p>
          <a:p>
            <a:pPr marL="0" indent="0">
              <a:buNone/>
            </a:pPr>
            <a:endParaRPr lang="en-US" b="1" dirty="0" smtClean="0"/>
          </a:p>
          <a:p>
            <a:pPr marL="0" indent="0">
              <a:buNone/>
            </a:pPr>
            <a:r>
              <a:rPr lang="en-US" b="1" dirty="0" smtClean="0"/>
              <a:t>Greg Stoddard</a:t>
            </a:r>
          </a:p>
          <a:p>
            <a:pPr marL="0" indent="0">
              <a:buNone/>
            </a:pPr>
            <a:r>
              <a:rPr lang="en-US" sz="2000" dirty="0" smtClean="0"/>
              <a:t>Executive Director</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1127559"/>
            <a:ext cx="1104900" cy="133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83129"/>
            <a:ext cx="1428750" cy="16002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11623"/>
          <a:stretch/>
        </p:blipFill>
        <p:spPr>
          <a:xfrm>
            <a:off x="161925" y="5298771"/>
            <a:ext cx="1198872" cy="1414462"/>
          </a:xfrm>
          <a:prstGeom prst="rect">
            <a:avLst/>
          </a:prstGeom>
        </p:spPr>
      </p:pic>
    </p:spTree>
    <p:extLst>
      <p:ext uri="{BB962C8B-B14F-4D97-AF65-F5344CB8AC3E}">
        <p14:creationId xmlns:p14="http://schemas.microsoft.com/office/powerpoint/2010/main" val="1656841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6" y="159761"/>
            <a:ext cx="8229600" cy="830839"/>
          </a:xfrm>
        </p:spPr>
        <p:txBody>
          <a:bodyPr/>
          <a:lstStyle/>
          <a:p>
            <a:pPr algn="ctr"/>
            <a:r>
              <a:rPr lang="en-US" dirty="0" smtClean="0"/>
              <a:t>Agenda</a:t>
            </a:r>
            <a:endParaRPr lang="en-US" dirty="0"/>
          </a:p>
        </p:txBody>
      </p:sp>
      <p:sp>
        <p:nvSpPr>
          <p:cNvPr id="4" name="Content Placeholder 3"/>
          <p:cNvSpPr>
            <a:spLocks noGrp="1"/>
          </p:cNvSpPr>
          <p:nvPr>
            <p:ph idx="1"/>
          </p:nvPr>
        </p:nvSpPr>
        <p:spPr>
          <a:xfrm>
            <a:off x="1600200" y="1133356"/>
            <a:ext cx="7391400" cy="5298141"/>
          </a:xfrm>
        </p:spPr>
        <p:txBody>
          <a:bodyPr/>
          <a:lstStyle/>
          <a:p>
            <a:pPr marL="0" indent="0">
              <a:buNone/>
            </a:pPr>
            <a:r>
              <a:rPr lang="en-US" dirty="0" smtClean="0">
                <a:solidFill>
                  <a:schemeClr val="tx2"/>
                </a:solidFill>
              </a:rPr>
              <a:t>Recap of data findings from summer 2016</a:t>
            </a:r>
          </a:p>
          <a:p>
            <a:pPr marL="0" indent="0">
              <a:buNone/>
            </a:pPr>
            <a:r>
              <a:rPr lang="en-US" dirty="0"/>
              <a:t>	</a:t>
            </a:r>
            <a:r>
              <a:rPr lang="en-US" sz="2400" i="1" dirty="0" smtClean="0"/>
              <a:t>Katie Tosh (Boston Beyond)</a:t>
            </a:r>
          </a:p>
          <a:p>
            <a:pPr marL="0" indent="0">
              <a:buNone/>
            </a:pPr>
            <a:endParaRPr lang="en-US" sz="2000" dirty="0" smtClean="0">
              <a:solidFill>
                <a:schemeClr val="tx2"/>
              </a:solidFill>
            </a:endParaRPr>
          </a:p>
          <a:p>
            <a:pPr marL="0" indent="0">
              <a:buNone/>
            </a:pPr>
            <a:r>
              <a:rPr lang="en-US" dirty="0" smtClean="0">
                <a:solidFill>
                  <a:schemeClr val="tx2"/>
                </a:solidFill>
              </a:rPr>
              <a:t>Conversation/Q+A with program leaders</a:t>
            </a:r>
          </a:p>
          <a:p>
            <a:pPr marL="0" indent="0">
              <a:buNone/>
            </a:pPr>
            <a:r>
              <a:rPr lang="en-US" sz="2400" i="1" dirty="0" smtClean="0"/>
              <a:t>	Featuring Shannon Hayes (IBA),                         	Nora Dowley-Liebowitz (Achieve), &amp;                                        	Greg Stoddard (Camp Harbor View)</a:t>
            </a:r>
          </a:p>
          <a:p>
            <a:pPr marL="0" indent="0">
              <a:buNone/>
            </a:pPr>
            <a:endParaRPr lang="en-US" sz="3000" i="1" dirty="0"/>
          </a:p>
          <a:p>
            <a:pPr marL="0" indent="0">
              <a:buNone/>
            </a:pPr>
            <a:r>
              <a:rPr lang="en-US" dirty="0" smtClean="0">
                <a:solidFill>
                  <a:schemeClr val="tx2"/>
                </a:solidFill>
              </a:rPr>
              <a:t>Roundtable Discussions, </a:t>
            </a:r>
            <a:r>
              <a:rPr lang="en-US" sz="2400" dirty="0" smtClean="0">
                <a:solidFill>
                  <a:schemeClr val="tx2"/>
                </a:solidFill>
              </a:rPr>
              <a:t>by age </a:t>
            </a:r>
            <a:r>
              <a:rPr lang="en-US" sz="2400" dirty="0">
                <a:solidFill>
                  <a:schemeClr val="tx2"/>
                </a:solidFill>
              </a:rPr>
              <a:t>g</a:t>
            </a:r>
            <a:r>
              <a:rPr lang="en-US" sz="2400" dirty="0" smtClean="0">
                <a:solidFill>
                  <a:schemeClr val="tx2"/>
                </a:solidFill>
              </a:rPr>
              <a:t>roup </a:t>
            </a:r>
            <a:r>
              <a:rPr lang="en-US" sz="2400" dirty="0">
                <a:solidFill>
                  <a:schemeClr val="tx2"/>
                </a:solidFill>
              </a:rPr>
              <a:t>s</a:t>
            </a:r>
            <a:r>
              <a:rPr lang="en-US" sz="2400" dirty="0" smtClean="0">
                <a:solidFill>
                  <a:schemeClr val="tx2"/>
                </a:solidFill>
              </a:rPr>
              <a:t>erved</a:t>
            </a:r>
          </a:p>
          <a:p>
            <a:pPr marL="0" indent="0">
              <a:buNone/>
            </a:pPr>
            <a:endParaRPr lang="en-US" sz="3200" dirty="0">
              <a:solidFill>
                <a:schemeClr val="tx2"/>
              </a:solidFill>
            </a:endParaRPr>
          </a:p>
          <a:p>
            <a:pPr marL="0" indent="0">
              <a:buNone/>
            </a:pPr>
            <a:r>
              <a:rPr lang="en-US" dirty="0" smtClean="0">
                <a:solidFill>
                  <a:schemeClr val="tx2"/>
                </a:solidFill>
              </a:rPr>
              <a:t>Closing Reflections/Next Steps</a:t>
            </a:r>
          </a:p>
          <a:p>
            <a:pPr marL="0" indent="0">
              <a:buNone/>
            </a:pPr>
            <a:endParaRPr lang="en-US" dirty="0" smtClean="0">
              <a:solidFill>
                <a:schemeClr val="tx2"/>
              </a:solidFill>
            </a:endParaRPr>
          </a:p>
        </p:txBody>
      </p:sp>
      <p:sp>
        <p:nvSpPr>
          <p:cNvPr id="5" name="TextBox 4"/>
          <p:cNvSpPr txBox="1"/>
          <p:nvPr/>
        </p:nvSpPr>
        <p:spPr>
          <a:xfrm>
            <a:off x="35859" y="1133356"/>
            <a:ext cx="1905000" cy="6093976"/>
          </a:xfrm>
          <a:prstGeom prst="rect">
            <a:avLst/>
          </a:prstGeom>
          <a:noFill/>
        </p:spPr>
        <p:txBody>
          <a:bodyPr wrap="square" rtlCol="0">
            <a:spAutoFit/>
          </a:bodyPr>
          <a:lstStyle/>
          <a:p>
            <a:r>
              <a:rPr lang="en-US" sz="2400" dirty="0" smtClean="0"/>
              <a:t>9:50am</a:t>
            </a:r>
          </a:p>
          <a:p>
            <a:endParaRPr lang="en-US" sz="2400" dirty="0"/>
          </a:p>
          <a:p>
            <a:endParaRPr lang="en-US" sz="2400" dirty="0" smtClean="0"/>
          </a:p>
          <a:p>
            <a:endParaRPr lang="en-US" sz="2400" dirty="0" smtClean="0"/>
          </a:p>
          <a:p>
            <a:r>
              <a:rPr lang="en-US" sz="2400" dirty="0" smtClean="0"/>
              <a:t>10am</a:t>
            </a:r>
          </a:p>
          <a:p>
            <a:endParaRPr lang="en-US" sz="2400" dirty="0"/>
          </a:p>
          <a:p>
            <a:endParaRPr lang="en-US" sz="2400" dirty="0" smtClean="0"/>
          </a:p>
          <a:p>
            <a:endParaRPr lang="en-US" sz="2400" dirty="0"/>
          </a:p>
          <a:p>
            <a:endParaRPr lang="en-US" sz="2400" dirty="0" smtClean="0"/>
          </a:p>
          <a:p>
            <a:endParaRPr lang="en-US" sz="2400" dirty="0"/>
          </a:p>
          <a:p>
            <a:r>
              <a:rPr lang="en-US" sz="2400" dirty="0" smtClean="0"/>
              <a:t>10:40am</a:t>
            </a:r>
          </a:p>
          <a:p>
            <a:endParaRPr lang="en-US" sz="2400" dirty="0"/>
          </a:p>
          <a:p>
            <a:endParaRPr lang="en-US" sz="2400" dirty="0" smtClean="0"/>
          </a:p>
          <a:p>
            <a:r>
              <a:rPr lang="en-US" sz="2400" dirty="0" smtClean="0"/>
              <a:t>11:30am</a:t>
            </a:r>
          </a:p>
          <a:p>
            <a:endParaRPr lang="en-US" dirty="0"/>
          </a:p>
          <a:p>
            <a:endParaRPr lang="en-US" dirty="0" smtClean="0"/>
          </a:p>
          <a:p>
            <a:endParaRPr lang="en-US" dirty="0"/>
          </a:p>
        </p:txBody>
      </p:sp>
    </p:spTree>
    <p:extLst>
      <p:ext uri="{BB962C8B-B14F-4D97-AF65-F5344CB8AC3E}">
        <p14:creationId xmlns:p14="http://schemas.microsoft.com/office/powerpoint/2010/main" val="3643537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2667000"/>
          </a:xfrm>
        </p:spPr>
        <p:txBody>
          <a:bodyPr>
            <a:normAutofit fontScale="90000"/>
          </a:bodyPr>
          <a:lstStyle/>
          <a:p>
            <a:pPr algn="ctr">
              <a:lnSpc>
                <a:spcPct val="150000"/>
              </a:lnSpc>
              <a:spcBef>
                <a:spcPts val="600"/>
              </a:spcBef>
              <a:spcAft>
                <a:spcPts val="600"/>
              </a:spcAft>
            </a:pPr>
            <a:r>
              <a:rPr lang="en-US" b="1" dirty="0" smtClean="0"/>
              <a:t>Katie Tosh</a:t>
            </a:r>
            <a:r>
              <a:rPr lang="en-US" dirty="0"/>
              <a:t/>
            </a:r>
            <a:br>
              <a:rPr lang="en-US" dirty="0"/>
            </a:br>
            <a:r>
              <a:rPr lang="en-US" dirty="0" smtClean="0"/>
              <a:t>Boston After School &amp; Beyond</a:t>
            </a:r>
            <a:br>
              <a:rPr lang="en-US" dirty="0" smtClean="0"/>
            </a:br>
            <a:r>
              <a:rPr lang="en-US" dirty="0"/>
              <a:t/>
            </a:r>
            <a:br>
              <a:rPr lang="en-US" dirty="0"/>
            </a:br>
            <a:endParaRPr lang="en-US" dirty="0"/>
          </a:p>
        </p:txBody>
      </p:sp>
    </p:spTree>
    <p:extLst>
      <p:ext uri="{BB962C8B-B14F-4D97-AF65-F5344CB8AC3E}">
        <p14:creationId xmlns:p14="http://schemas.microsoft.com/office/powerpoint/2010/main" val="4215511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46532" y="1630091"/>
          <a:ext cx="8963319" cy="2466868"/>
        </p:xfrm>
        <a:graphic>
          <a:graphicData uri="http://schemas.openxmlformats.org/drawingml/2006/table">
            <a:tbl>
              <a:tblPr firstRow="1" bandRow="1">
                <a:tableStyleId>{5C22544A-7EE6-4342-B048-85BDC9FD1C3A}</a:tableStyleId>
              </a:tblPr>
              <a:tblGrid>
                <a:gridCol w="3679579">
                  <a:extLst>
                    <a:ext uri="{9D8B030D-6E8A-4147-A177-3AD203B41FA5}">
                      <a16:colId xmlns:a16="http://schemas.microsoft.com/office/drawing/2014/main" xmlns="" val="20000"/>
                    </a:ext>
                  </a:extLst>
                </a:gridCol>
                <a:gridCol w="1320935">
                  <a:extLst>
                    <a:ext uri="{9D8B030D-6E8A-4147-A177-3AD203B41FA5}">
                      <a16:colId xmlns:a16="http://schemas.microsoft.com/office/drawing/2014/main" xmlns="" val="20001"/>
                    </a:ext>
                  </a:extLst>
                </a:gridCol>
                <a:gridCol w="1320935">
                  <a:extLst>
                    <a:ext uri="{9D8B030D-6E8A-4147-A177-3AD203B41FA5}">
                      <a16:colId xmlns:a16="http://schemas.microsoft.com/office/drawing/2014/main" xmlns="" val="20002"/>
                    </a:ext>
                  </a:extLst>
                </a:gridCol>
                <a:gridCol w="1320935">
                  <a:extLst>
                    <a:ext uri="{9D8B030D-6E8A-4147-A177-3AD203B41FA5}">
                      <a16:colId xmlns:a16="http://schemas.microsoft.com/office/drawing/2014/main" xmlns="" val="20003"/>
                    </a:ext>
                  </a:extLst>
                </a:gridCol>
                <a:gridCol w="1320935">
                  <a:extLst>
                    <a:ext uri="{9D8B030D-6E8A-4147-A177-3AD203B41FA5}">
                      <a16:colId xmlns:a16="http://schemas.microsoft.com/office/drawing/2014/main" xmlns="" val="20004"/>
                    </a:ext>
                  </a:extLst>
                </a:gridCol>
              </a:tblGrid>
              <a:tr h="827364">
                <a:tc>
                  <a:txBody>
                    <a:bodyPr/>
                    <a:lstStyle/>
                    <a:p>
                      <a:r>
                        <a:rPr lang="en-US" sz="1600" b="0" dirty="0" smtClean="0">
                          <a:solidFill>
                            <a:srgbClr val="000000"/>
                          </a:solidFill>
                          <a:latin typeface="Futura Std Medium" pitchFamily="34" charset="0"/>
                          <a:cs typeface="Futura Std Book"/>
                        </a:rPr>
                        <a:t>Attendance Level and</a:t>
                      </a:r>
                      <a:br>
                        <a:rPr lang="en-US" sz="1600" b="0" dirty="0" smtClean="0">
                          <a:solidFill>
                            <a:srgbClr val="000000"/>
                          </a:solidFill>
                          <a:latin typeface="Futura Std Medium" pitchFamily="34" charset="0"/>
                          <a:cs typeface="Futura Std Book"/>
                        </a:rPr>
                      </a:br>
                      <a:r>
                        <a:rPr lang="en-US" sz="1600" b="0" dirty="0" smtClean="0">
                          <a:solidFill>
                            <a:srgbClr val="000000"/>
                          </a:solidFill>
                          <a:latin typeface="Futura Std Medium" pitchFamily="34" charset="0"/>
                          <a:cs typeface="Futura Std Book"/>
                        </a:rPr>
                        <a:t>Outcome Measures</a:t>
                      </a:r>
                      <a:endParaRPr lang="en-US" sz="1600" b="0" dirty="0">
                        <a:solidFill>
                          <a:srgbClr val="000000"/>
                        </a:solidFill>
                        <a:latin typeface="Futura Std Medium" pitchFamily="34" charset="0"/>
                      </a:endParaRPr>
                    </a:p>
                  </a:txBody>
                  <a:tcPr>
                    <a:solidFill>
                      <a:schemeClr val="bg1">
                        <a:lumMod val="95000"/>
                      </a:schemeClr>
                    </a:solidFill>
                  </a:tcPr>
                </a:tc>
                <a:tc gridSpan="2">
                  <a:txBody>
                    <a:bodyPr/>
                    <a:lstStyle/>
                    <a:p>
                      <a:pPr algn="ctr"/>
                      <a:r>
                        <a:rPr lang="en-US" sz="1600" b="0" dirty="0" smtClean="0">
                          <a:solidFill>
                            <a:srgbClr val="000000"/>
                          </a:solidFill>
                          <a:latin typeface="Futura Std Medium" pitchFamily="34" charset="0"/>
                          <a:cs typeface="Futura Std Book"/>
                        </a:rPr>
                        <a:t>Effects by Subgroup Based on Attendance</a:t>
                      </a:r>
                      <a:r>
                        <a:rPr lang="en-US" sz="1600" b="0" baseline="0" dirty="0" smtClean="0">
                          <a:solidFill>
                            <a:srgbClr val="000000"/>
                          </a:solidFill>
                          <a:latin typeface="Futura Std Medium" pitchFamily="34" charset="0"/>
                          <a:cs typeface="Futura Std Book"/>
                        </a:rPr>
                        <a:t> in</a:t>
                      </a:r>
                      <a:br>
                        <a:rPr lang="en-US" sz="1600" b="0" baseline="0" dirty="0" smtClean="0">
                          <a:solidFill>
                            <a:srgbClr val="000000"/>
                          </a:solidFill>
                          <a:latin typeface="Futura Std Medium" pitchFamily="34" charset="0"/>
                          <a:cs typeface="Futura Std Book"/>
                        </a:rPr>
                      </a:br>
                      <a:r>
                        <a:rPr lang="en-US" sz="1600" b="0" baseline="0" dirty="0" smtClean="0">
                          <a:solidFill>
                            <a:srgbClr val="000000"/>
                          </a:solidFill>
                          <a:latin typeface="Futura Std Medium" pitchFamily="34" charset="0"/>
                          <a:cs typeface="Futura Std Book"/>
                        </a:rPr>
                        <a:t>2013 Program</a:t>
                      </a:r>
                      <a:endParaRPr lang="en-US" sz="1600" b="0" dirty="0">
                        <a:solidFill>
                          <a:srgbClr val="000000"/>
                        </a:solidFill>
                        <a:latin typeface="Futura Std Medium" pitchFamily="34" charset="0"/>
                      </a:endParaRPr>
                    </a:p>
                  </a:txBody>
                  <a:tcPr>
                    <a:solidFill>
                      <a:schemeClr val="bg1">
                        <a:lumMod val="95000"/>
                      </a:schemeClr>
                    </a:solidFill>
                  </a:tcPr>
                </a:tc>
                <a:tc hMerge="1">
                  <a:txBody>
                    <a:bodyPr/>
                    <a:lstStyle/>
                    <a:p>
                      <a:endParaRPr lang="en-US" dirty="0"/>
                    </a:p>
                  </a:txBody>
                  <a:tcPr/>
                </a:tc>
                <a:tc gridSpan="2">
                  <a:txBody>
                    <a:bodyPr/>
                    <a:lstStyle/>
                    <a:p>
                      <a:pPr algn="ctr"/>
                      <a:r>
                        <a:rPr lang="en-US" sz="1600" b="0" dirty="0" smtClean="0">
                          <a:solidFill>
                            <a:srgbClr val="000000"/>
                          </a:solidFill>
                          <a:latin typeface="Futura Std Medium" pitchFamily="34" charset="0"/>
                          <a:cs typeface="Futura Std Book"/>
                        </a:rPr>
                        <a:t>Effects by Subgroup Based on Attendance</a:t>
                      </a:r>
                      <a:r>
                        <a:rPr lang="en-US" sz="1600" b="0" baseline="0" dirty="0" smtClean="0">
                          <a:solidFill>
                            <a:srgbClr val="000000"/>
                          </a:solidFill>
                          <a:latin typeface="Futura Std Medium" pitchFamily="34" charset="0"/>
                          <a:cs typeface="Futura Std Book"/>
                        </a:rPr>
                        <a:t> in</a:t>
                      </a:r>
                      <a:br>
                        <a:rPr lang="en-US" sz="1600" b="0" baseline="0" dirty="0" smtClean="0">
                          <a:solidFill>
                            <a:srgbClr val="000000"/>
                          </a:solidFill>
                          <a:latin typeface="Futura Std Medium" pitchFamily="34" charset="0"/>
                          <a:cs typeface="Futura Std Book"/>
                        </a:rPr>
                      </a:br>
                      <a:r>
                        <a:rPr lang="en-US" sz="1600" b="0" baseline="0" dirty="0" smtClean="0">
                          <a:solidFill>
                            <a:srgbClr val="000000"/>
                          </a:solidFill>
                          <a:latin typeface="Futura Std Medium" pitchFamily="34" charset="0"/>
                          <a:cs typeface="Futura Std Book"/>
                        </a:rPr>
                        <a:t> 2014 Program</a:t>
                      </a:r>
                      <a:endParaRPr lang="en-US" sz="1600" b="0" dirty="0">
                        <a:solidFill>
                          <a:srgbClr val="000000"/>
                        </a:solidFill>
                        <a:latin typeface="Futura Std Medium" pitchFamily="34" charset="0"/>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xmlns="" val="10000"/>
                  </a:ext>
                </a:extLst>
              </a:tr>
              <a:tr h="338596">
                <a:tc>
                  <a:txBody>
                    <a:bodyPr/>
                    <a:lstStyle/>
                    <a:p>
                      <a:endParaRPr lang="en-US" sz="1400" dirty="0">
                        <a:latin typeface="Futura Std Book"/>
                      </a:endParaRPr>
                    </a:p>
                  </a:txBody>
                  <a:tcPr anchor="ctr">
                    <a:solidFill>
                      <a:schemeClr val="bg1">
                        <a:lumMod val="85000"/>
                      </a:schemeClr>
                    </a:solidFill>
                  </a:tcPr>
                </a:tc>
                <a:tc>
                  <a:txBody>
                    <a:bodyPr/>
                    <a:lstStyle/>
                    <a:p>
                      <a:pPr algn="ctr"/>
                      <a:r>
                        <a:rPr lang="en-US" sz="1400" b="0" dirty="0" smtClean="0">
                          <a:latin typeface="Futura Std Medium" pitchFamily="34" charset="0"/>
                          <a:cs typeface="Futura Std Book"/>
                        </a:rPr>
                        <a:t>Fall 2013</a:t>
                      </a:r>
                      <a:endParaRPr lang="en-US" sz="1400" dirty="0">
                        <a:latin typeface="Futura Std Medium" pitchFamily="34" charset="0"/>
                      </a:endParaRPr>
                    </a:p>
                  </a:txBody>
                  <a:tcPr anchor="ctr">
                    <a:solidFill>
                      <a:schemeClr val="bg1">
                        <a:lumMod val="85000"/>
                      </a:schemeClr>
                    </a:solidFill>
                  </a:tcPr>
                </a:tc>
                <a:tc>
                  <a:txBody>
                    <a:bodyPr/>
                    <a:lstStyle/>
                    <a:p>
                      <a:pPr algn="ctr"/>
                      <a:r>
                        <a:rPr lang="en-US" sz="1400" b="0" dirty="0" smtClean="0">
                          <a:latin typeface="Futura Std Medium" pitchFamily="34" charset="0"/>
                          <a:cs typeface="Futura Std Book"/>
                        </a:rPr>
                        <a:t>Spring 2014</a:t>
                      </a:r>
                      <a:endParaRPr lang="en-US" sz="1400" dirty="0">
                        <a:latin typeface="Futura Std Medium" pitchFamily="34" charset="0"/>
                      </a:endParaRPr>
                    </a:p>
                  </a:txBody>
                  <a:tcPr anchor="ctr">
                    <a:solidFill>
                      <a:schemeClr val="bg1">
                        <a:lumMod val="85000"/>
                      </a:schemeClr>
                    </a:solidFill>
                  </a:tcPr>
                </a:tc>
                <a:tc>
                  <a:txBody>
                    <a:bodyPr/>
                    <a:lstStyle/>
                    <a:p>
                      <a:pPr algn="ctr"/>
                      <a:r>
                        <a:rPr lang="en-US" sz="1400" b="0" dirty="0" smtClean="0">
                          <a:latin typeface="Futura Std Medium" pitchFamily="34" charset="0"/>
                          <a:cs typeface="Futura Std Book"/>
                        </a:rPr>
                        <a:t>Fall 2014</a:t>
                      </a:r>
                      <a:endParaRPr lang="en-US" sz="1400" dirty="0">
                        <a:latin typeface="Futura Std Medium" pitchFamily="34" charset="0"/>
                      </a:endParaRPr>
                    </a:p>
                  </a:txBody>
                  <a:tcPr anchor="ctr">
                    <a:solidFill>
                      <a:schemeClr val="bg1">
                        <a:lumMod val="85000"/>
                      </a:schemeClr>
                    </a:solidFill>
                  </a:tcPr>
                </a:tc>
                <a:tc>
                  <a:txBody>
                    <a:bodyPr/>
                    <a:lstStyle/>
                    <a:p>
                      <a:pPr algn="ctr"/>
                      <a:r>
                        <a:rPr lang="en-US" sz="1400" b="0" dirty="0" smtClean="0">
                          <a:latin typeface="Futura Std Medium" pitchFamily="34" charset="0"/>
                          <a:cs typeface="Futura Std Book"/>
                        </a:rPr>
                        <a:t>Spring 2015</a:t>
                      </a:r>
                      <a:endParaRPr lang="en-US" sz="1400" dirty="0">
                        <a:latin typeface="Futura Std Medium" pitchFamily="34" charset="0"/>
                      </a:endParaRPr>
                    </a:p>
                  </a:txBody>
                  <a:tcPr anchor="ctr">
                    <a:solidFill>
                      <a:schemeClr val="bg1">
                        <a:lumMod val="85000"/>
                      </a:schemeClr>
                    </a:solidFill>
                  </a:tcPr>
                </a:tc>
                <a:extLst>
                  <a:ext uri="{0D108BD9-81ED-4DB2-BD59-A6C34878D82A}">
                    <a16:rowId xmlns:a16="http://schemas.microsoft.com/office/drawing/2014/main" xmlns="" val="10001"/>
                  </a:ext>
                </a:extLst>
              </a:tr>
              <a:tr h="325227">
                <a:tc>
                  <a:txBody>
                    <a:bodyPr/>
                    <a:lstStyle/>
                    <a:p>
                      <a:r>
                        <a:rPr lang="en-US" sz="1400" b="1" i="0" dirty="0" smtClean="0">
                          <a:latin typeface="Futura Std Medium" pitchFamily="34" charset="0"/>
                          <a:cs typeface="Futura Std Book"/>
                        </a:rPr>
                        <a:t>High attendance (20 or more days)</a:t>
                      </a:r>
                      <a:endParaRPr lang="en-US" sz="1400" b="1" i="0" dirty="0">
                        <a:latin typeface="Futura Std Medium" pitchFamily="34" charset="0"/>
                        <a:cs typeface="Futura Std Book"/>
                      </a:endParaRPr>
                    </a:p>
                  </a:txBody>
                  <a:tcPr marT="0" marB="0" anchor="ctr">
                    <a:solidFill>
                      <a:schemeClr val="bg1">
                        <a:lumMod val="95000"/>
                      </a:schemeClr>
                    </a:solidFill>
                  </a:tcPr>
                </a:tc>
                <a:tc>
                  <a:txBody>
                    <a:bodyPr/>
                    <a:lstStyle/>
                    <a:p>
                      <a:endParaRPr lang="en-US" sz="1400" dirty="0">
                        <a:latin typeface="Futura Std Book"/>
                      </a:endParaRPr>
                    </a:p>
                  </a:txBody>
                  <a:tcPr marT="0" marB="0" anchor="ctr">
                    <a:solidFill>
                      <a:schemeClr val="bg1">
                        <a:lumMod val="95000"/>
                      </a:schemeClr>
                    </a:solidFill>
                  </a:tcPr>
                </a:tc>
                <a:tc>
                  <a:txBody>
                    <a:bodyPr/>
                    <a:lstStyle/>
                    <a:p>
                      <a:endParaRPr lang="en-US" sz="1400" dirty="0">
                        <a:latin typeface="Futura Std Book"/>
                      </a:endParaRPr>
                    </a:p>
                  </a:txBody>
                  <a:tcPr marT="0" marB="0" anchor="ctr">
                    <a:solidFill>
                      <a:schemeClr val="bg1">
                        <a:lumMod val="95000"/>
                      </a:schemeClr>
                    </a:solidFill>
                  </a:tcPr>
                </a:tc>
                <a:tc>
                  <a:txBody>
                    <a:bodyPr/>
                    <a:lstStyle/>
                    <a:p>
                      <a:endParaRPr lang="en-US" sz="1400" dirty="0">
                        <a:latin typeface="Futura Std Book"/>
                      </a:endParaRPr>
                    </a:p>
                  </a:txBody>
                  <a:tcPr marT="0" marB="0" anchor="ctr">
                    <a:solidFill>
                      <a:schemeClr val="bg1">
                        <a:lumMod val="95000"/>
                      </a:schemeClr>
                    </a:solidFill>
                  </a:tcPr>
                </a:tc>
                <a:tc>
                  <a:txBody>
                    <a:bodyPr/>
                    <a:lstStyle/>
                    <a:p>
                      <a:endParaRPr lang="en-US" sz="1400" dirty="0">
                        <a:latin typeface="Futura Std Book"/>
                      </a:endParaRPr>
                    </a:p>
                  </a:txBody>
                  <a:tcPr marT="0" marB="0" anchor="ctr">
                    <a:solidFill>
                      <a:schemeClr val="bg1">
                        <a:lumMod val="95000"/>
                      </a:schemeClr>
                    </a:solidFill>
                  </a:tcPr>
                </a:tc>
                <a:extLst>
                  <a:ext uri="{0D108BD9-81ED-4DB2-BD59-A6C34878D82A}">
                    <a16:rowId xmlns:a16="http://schemas.microsoft.com/office/drawing/2014/main" xmlns="" val="10002"/>
                  </a:ext>
                </a:extLst>
              </a:tr>
              <a:tr h="325227">
                <a:tc>
                  <a:txBody>
                    <a:bodyPr/>
                    <a:lstStyle/>
                    <a:p>
                      <a:r>
                        <a:rPr lang="en-US" sz="1600" b="0" i="0" dirty="0" smtClean="0">
                          <a:latin typeface="Futura Std Book"/>
                          <a:cs typeface="Futura Std Book"/>
                        </a:rPr>
                        <a:t>Mathematics assessments</a:t>
                      </a:r>
                      <a:endParaRPr lang="en-US" sz="1600" b="0" i="0" dirty="0">
                        <a:latin typeface="Futura Std Book"/>
                        <a:cs typeface="Futura Std Book"/>
                      </a:endParaRPr>
                    </a:p>
                  </a:txBody>
                  <a:tcPr marL="274320" marT="0" marB="0" anchor="ctr">
                    <a:solidFill>
                      <a:schemeClr val="bg1">
                        <a:lumMod val="95000"/>
                      </a:schemeClr>
                    </a:solidFill>
                  </a:tcPr>
                </a:tc>
                <a:tc>
                  <a:txBody>
                    <a:bodyPr/>
                    <a:lstStyle/>
                    <a:p>
                      <a:endParaRPr lang="en-US" sz="1400" dirty="0">
                        <a:latin typeface="Futura Std Book"/>
                      </a:endParaRPr>
                    </a:p>
                  </a:txBody>
                  <a:tcPr marT="0" marB="0" anchor="ctr">
                    <a:solidFill>
                      <a:schemeClr val="bg1">
                        <a:lumMod val="95000"/>
                      </a:schemeClr>
                    </a:solidFill>
                  </a:tcPr>
                </a:tc>
                <a:tc>
                  <a:txBody>
                    <a:bodyPr/>
                    <a:lstStyle/>
                    <a:p>
                      <a:endParaRPr lang="en-US" sz="1400" dirty="0">
                        <a:latin typeface="Futura Std Book"/>
                      </a:endParaRPr>
                    </a:p>
                  </a:txBody>
                  <a:tcPr marT="0" marB="0" anchor="ctr">
                    <a:solidFill>
                      <a:schemeClr val="bg1">
                        <a:lumMod val="95000"/>
                      </a:schemeClr>
                    </a:solidFill>
                  </a:tcPr>
                </a:tc>
                <a:tc>
                  <a:txBody>
                    <a:bodyPr/>
                    <a:lstStyle/>
                    <a:p>
                      <a:endParaRPr lang="en-US" sz="1400" dirty="0">
                        <a:latin typeface="Futura Std Book"/>
                      </a:endParaRPr>
                    </a:p>
                  </a:txBody>
                  <a:tcPr marT="0" marB="0" anchor="ctr">
                    <a:solidFill>
                      <a:schemeClr val="bg1">
                        <a:lumMod val="95000"/>
                      </a:schemeClr>
                    </a:solidFill>
                  </a:tcPr>
                </a:tc>
                <a:tc>
                  <a:txBody>
                    <a:bodyPr/>
                    <a:lstStyle/>
                    <a:p>
                      <a:endParaRPr lang="en-US" sz="1400" dirty="0">
                        <a:latin typeface="Futura Std Book"/>
                      </a:endParaRPr>
                    </a:p>
                  </a:txBody>
                  <a:tcPr marT="0" marB="0" anchor="ctr">
                    <a:solidFill>
                      <a:schemeClr val="bg1">
                        <a:lumMod val="95000"/>
                      </a:schemeClr>
                    </a:solidFill>
                  </a:tcPr>
                </a:tc>
                <a:extLst>
                  <a:ext uri="{0D108BD9-81ED-4DB2-BD59-A6C34878D82A}">
                    <a16:rowId xmlns:a16="http://schemas.microsoft.com/office/drawing/2014/main" xmlns="" val="10003"/>
                  </a:ext>
                </a:extLst>
              </a:tr>
              <a:tr h="325227">
                <a:tc>
                  <a:txBody>
                    <a:bodyPr/>
                    <a:lstStyle/>
                    <a:p>
                      <a:r>
                        <a:rPr lang="en-US" sz="1600" b="0" i="0" dirty="0" smtClean="0">
                          <a:latin typeface="Futura Std Book"/>
                          <a:cs typeface="Futura Std Book"/>
                        </a:rPr>
                        <a:t>Reading/language arts assessments</a:t>
                      </a:r>
                      <a:endParaRPr lang="en-US" sz="1600" b="0" i="0" dirty="0">
                        <a:latin typeface="Futura Std Book"/>
                        <a:cs typeface="Futura Std Book"/>
                      </a:endParaRPr>
                    </a:p>
                  </a:txBody>
                  <a:tcPr marL="274320" marT="0" marB="0" anchor="ctr">
                    <a:solidFill>
                      <a:schemeClr val="bg1">
                        <a:lumMod val="95000"/>
                      </a:schemeClr>
                    </a:solidFill>
                  </a:tcPr>
                </a:tc>
                <a:tc>
                  <a:txBody>
                    <a:bodyPr/>
                    <a:lstStyle/>
                    <a:p>
                      <a:endParaRPr lang="en-US" sz="1400" dirty="0">
                        <a:latin typeface="Futura Std Book"/>
                      </a:endParaRPr>
                    </a:p>
                  </a:txBody>
                  <a:tcPr marT="0" marB="0" anchor="ctr">
                    <a:solidFill>
                      <a:schemeClr val="bg1">
                        <a:lumMod val="95000"/>
                      </a:schemeClr>
                    </a:solidFill>
                  </a:tcPr>
                </a:tc>
                <a:tc>
                  <a:txBody>
                    <a:bodyPr/>
                    <a:lstStyle/>
                    <a:p>
                      <a:endParaRPr lang="en-US" sz="1400" dirty="0">
                        <a:latin typeface="Futura Std Book"/>
                      </a:endParaRPr>
                    </a:p>
                  </a:txBody>
                  <a:tcPr marT="0" marB="0" anchor="ctr">
                    <a:solidFill>
                      <a:schemeClr val="bg1">
                        <a:lumMod val="95000"/>
                      </a:schemeClr>
                    </a:solidFill>
                  </a:tcPr>
                </a:tc>
                <a:tc>
                  <a:txBody>
                    <a:bodyPr/>
                    <a:lstStyle/>
                    <a:p>
                      <a:endParaRPr lang="en-US" sz="1400" dirty="0">
                        <a:latin typeface="Futura Std Book"/>
                      </a:endParaRPr>
                    </a:p>
                  </a:txBody>
                  <a:tcPr marT="0" marB="0" anchor="ctr">
                    <a:solidFill>
                      <a:schemeClr val="bg1">
                        <a:lumMod val="95000"/>
                      </a:schemeClr>
                    </a:solidFill>
                  </a:tcPr>
                </a:tc>
                <a:tc>
                  <a:txBody>
                    <a:bodyPr/>
                    <a:lstStyle/>
                    <a:p>
                      <a:endParaRPr lang="en-US" sz="1400" dirty="0">
                        <a:latin typeface="Futura Std Book"/>
                      </a:endParaRPr>
                    </a:p>
                  </a:txBody>
                  <a:tcPr marT="0" marB="0" anchor="ctr">
                    <a:solidFill>
                      <a:schemeClr val="bg1">
                        <a:lumMod val="95000"/>
                      </a:schemeClr>
                    </a:solidFill>
                  </a:tcPr>
                </a:tc>
                <a:extLst>
                  <a:ext uri="{0D108BD9-81ED-4DB2-BD59-A6C34878D82A}">
                    <a16:rowId xmlns:a16="http://schemas.microsoft.com/office/drawing/2014/main" xmlns="" val="10004"/>
                  </a:ext>
                </a:extLst>
              </a:tr>
              <a:tr h="325227">
                <a:tc>
                  <a:txBody>
                    <a:bodyPr/>
                    <a:lstStyle/>
                    <a:p>
                      <a:r>
                        <a:rPr lang="en-US" sz="1600" b="0" i="0" dirty="0" smtClean="0">
                          <a:latin typeface="Futura Std Book"/>
                          <a:cs typeface="Futura Std Book"/>
                        </a:rPr>
                        <a:t>Social and emotional assessments</a:t>
                      </a:r>
                      <a:endParaRPr lang="en-US" sz="1600" b="0" i="0" dirty="0">
                        <a:latin typeface="Futura Std Book"/>
                        <a:cs typeface="Futura Std Book"/>
                      </a:endParaRPr>
                    </a:p>
                  </a:txBody>
                  <a:tcPr marL="274320" marT="0" marB="0" anchor="ctr">
                    <a:solidFill>
                      <a:schemeClr val="bg1">
                        <a:lumMod val="95000"/>
                      </a:schemeClr>
                    </a:solidFill>
                  </a:tcPr>
                </a:tc>
                <a:tc>
                  <a:txBody>
                    <a:bodyPr/>
                    <a:lstStyle/>
                    <a:p>
                      <a:endParaRPr lang="en-US" sz="1400" dirty="0">
                        <a:latin typeface="Futura Std Book"/>
                      </a:endParaRPr>
                    </a:p>
                  </a:txBody>
                  <a:tcPr marT="0" marB="0" anchor="ctr">
                    <a:solidFill>
                      <a:schemeClr val="bg1">
                        <a:lumMod val="95000"/>
                      </a:schemeClr>
                    </a:solidFill>
                  </a:tcPr>
                </a:tc>
                <a:tc>
                  <a:txBody>
                    <a:bodyPr/>
                    <a:lstStyle/>
                    <a:p>
                      <a:endParaRPr lang="en-US" sz="1400" dirty="0">
                        <a:latin typeface="Futura Std Book"/>
                      </a:endParaRPr>
                    </a:p>
                  </a:txBody>
                  <a:tcPr marT="0" marB="0" anchor="ctr">
                    <a:solidFill>
                      <a:schemeClr val="bg1">
                        <a:lumMod val="95000"/>
                      </a:schemeClr>
                    </a:solidFill>
                  </a:tcPr>
                </a:tc>
                <a:tc>
                  <a:txBody>
                    <a:bodyPr/>
                    <a:lstStyle/>
                    <a:p>
                      <a:endParaRPr lang="en-US" sz="1400" dirty="0">
                        <a:latin typeface="Futura Std Book"/>
                      </a:endParaRPr>
                    </a:p>
                  </a:txBody>
                  <a:tcPr marT="0" marB="0" anchor="ctr">
                    <a:solidFill>
                      <a:schemeClr val="bg1">
                        <a:lumMod val="95000"/>
                      </a:schemeClr>
                    </a:solidFill>
                  </a:tcPr>
                </a:tc>
                <a:tc>
                  <a:txBody>
                    <a:bodyPr/>
                    <a:lstStyle/>
                    <a:p>
                      <a:endParaRPr lang="en-US" sz="1400" dirty="0">
                        <a:latin typeface="Futura Std Book"/>
                      </a:endParaRPr>
                    </a:p>
                  </a:txBody>
                  <a:tcPr marT="0" marB="0" anchor="ctr">
                    <a:solidFill>
                      <a:schemeClr val="bg1">
                        <a:lumMod val="95000"/>
                      </a:schemeClr>
                    </a:solidFill>
                  </a:tcPr>
                </a:tc>
                <a:extLst>
                  <a:ext uri="{0D108BD9-81ED-4DB2-BD59-A6C34878D82A}">
                    <a16:rowId xmlns:a16="http://schemas.microsoft.com/office/drawing/2014/main" xmlns="" val="10005"/>
                  </a:ext>
                </a:extLst>
              </a:tr>
            </a:tbl>
          </a:graphicData>
        </a:graphic>
      </p:graphicFrame>
      <p:sp>
        <p:nvSpPr>
          <p:cNvPr id="15" name="Rectangle 13"/>
          <p:cNvSpPr>
            <a:spLocks noChangeArrowheads="1"/>
          </p:cNvSpPr>
          <p:nvPr/>
        </p:nvSpPr>
        <p:spPr bwMode="auto">
          <a:xfrm>
            <a:off x="5417693" y="3454977"/>
            <a:ext cx="185737" cy="276225"/>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303030"/>
              </a:solidFill>
              <a:effectLst>
                <a:outerShdw blurRad="38100" dist="38100" dir="2700000" algn="tl">
                  <a:srgbClr val="000000">
                    <a:alpha val="43137"/>
                  </a:srgbClr>
                </a:outerShdw>
              </a:effectLst>
              <a:uLnTx/>
              <a:uFillTx/>
              <a:latin typeface="Futura Std Book"/>
              <a:ea typeface="+mn-ea"/>
              <a:cs typeface="+mn-cs"/>
            </a:endParaRPr>
          </a:p>
        </p:txBody>
      </p:sp>
      <p:sp>
        <p:nvSpPr>
          <p:cNvPr id="3080" name="Rectangle 37"/>
          <p:cNvSpPr>
            <a:spLocks noChangeArrowheads="1"/>
          </p:cNvSpPr>
          <p:nvPr/>
        </p:nvSpPr>
        <p:spPr bwMode="auto">
          <a:xfrm>
            <a:off x="5426509" y="3799842"/>
            <a:ext cx="11112" cy="276225"/>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303030"/>
              </a:solidFill>
              <a:effectLst>
                <a:outerShdw blurRad="38100" dist="38100" dir="2700000" algn="tl">
                  <a:srgbClr val="000000">
                    <a:alpha val="43137"/>
                  </a:srgbClr>
                </a:outerShdw>
              </a:effectLst>
              <a:uLnTx/>
              <a:uFillTx/>
              <a:latin typeface="Futura Std Book"/>
              <a:ea typeface="+mn-ea"/>
              <a:cs typeface="+mn-cs"/>
            </a:endParaRPr>
          </a:p>
        </p:txBody>
      </p:sp>
      <p:grpSp>
        <p:nvGrpSpPr>
          <p:cNvPr id="3096" name="Group 3095"/>
          <p:cNvGrpSpPr/>
          <p:nvPr/>
        </p:nvGrpSpPr>
        <p:grpSpPr>
          <a:xfrm>
            <a:off x="4078288" y="3131127"/>
            <a:ext cx="719137" cy="271463"/>
            <a:chOff x="4078288" y="2782888"/>
            <a:chExt cx="719137" cy="271463"/>
          </a:xfrm>
        </p:grpSpPr>
        <p:sp>
          <p:nvSpPr>
            <p:cNvPr id="20" name="Rectangle 18"/>
            <p:cNvSpPr>
              <a:spLocks noChangeArrowheads="1"/>
            </p:cNvSpPr>
            <p:nvPr/>
          </p:nvSpPr>
          <p:spPr bwMode="auto">
            <a:xfrm>
              <a:off x="4078288" y="2782888"/>
              <a:ext cx="719137" cy="271463"/>
            </a:xfrm>
            <a:prstGeom prst="rect">
              <a:avLst/>
            </a:prstGeom>
            <a:solidFill>
              <a:srgbClr val="8DC63F"/>
            </a:solidFill>
            <a:ln w="11113">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303030"/>
                </a:solidFill>
                <a:effectLst>
                  <a:outerShdw blurRad="38100" dist="38100" dir="2700000" algn="tl">
                    <a:srgbClr val="000000">
                      <a:alpha val="43137"/>
                    </a:srgbClr>
                  </a:outerShdw>
                </a:effectLst>
                <a:uLnTx/>
                <a:uFillTx/>
                <a:latin typeface="Futura Std Book"/>
                <a:ea typeface="+mn-ea"/>
                <a:cs typeface="+mn-cs"/>
              </a:endParaRPr>
            </a:p>
          </p:txBody>
        </p:sp>
        <p:sp>
          <p:nvSpPr>
            <p:cNvPr id="3083" name="Rectangle 40"/>
            <p:cNvSpPr>
              <a:spLocks noChangeArrowheads="1"/>
            </p:cNvSpPr>
            <p:nvPr/>
          </p:nvSpPr>
          <p:spPr bwMode="auto">
            <a:xfrm>
              <a:off x="4481513" y="2809876"/>
              <a:ext cx="2962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smtClean="0">
                  <a:ln>
                    <a:noFill/>
                  </a:ln>
                  <a:solidFill>
                    <a:srgbClr val="231F20"/>
                  </a:solidFill>
                  <a:effectLst/>
                  <a:uLnTx/>
                  <a:uFillTx/>
                  <a:latin typeface="Futura Std Book"/>
                  <a:ea typeface="+mn-ea"/>
                  <a:cs typeface="Futura Std Book"/>
                </a:rPr>
                <a:t>.13</a:t>
              </a:r>
              <a:endParaRPr kumimoji="0" lang="en-US" altLang="en-US" sz="1800" b="0" i="0" u="none" strike="noStrike" kern="1200" cap="none" spc="0" normalizeH="0" baseline="0" noProof="0" dirty="0" smtClean="0">
                <a:ln>
                  <a:noFill/>
                </a:ln>
                <a:solidFill>
                  <a:prstClr val="black"/>
                </a:solidFill>
                <a:effectLst/>
                <a:uLnTx/>
                <a:uFillTx/>
                <a:latin typeface="Futura Std Book"/>
                <a:ea typeface="+mn-ea"/>
                <a:cs typeface="Futura Std Book"/>
              </a:endParaRPr>
            </a:p>
          </p:txBody>
        </p:sp>
      </p:grpSp>
      <p:grpSp>
        <p:nvGrpSpPr>
          <p:cNvPr id="3095" name="Group 3094"/>
          <p:cNvGrpSpPr/>
          <p:nvPr/>
        </p:nvGrpSpPr>
        <p:grpSpPr>
          <a:xfrm>
            <a:off x="5417693" y="3131127"/>
            <a:ext cx="360362" cy="271463"/>
            <a:chOff x="5368925" y="2782888"/>
            <a:chExt cx="360362" cy="271463"/>
          </a:xfrm>
        </p:grpSpPr>
        <p:sp>
          <p:nvSpPr>
            <p:cNvPr id="19" name="Rectangle 17"/>
            <p:cNvSpPr>
              <a:spLocks noChangeArrowheads="1"/>
            </p:cNvSpPr>
            <p:nvPr/>
          </p:nvSpPr>
          <p:spPr bwMode="auto">
            <a:xfrm>
              <a:off x="5368925" y="2782888"/>
              <a:ext cx="360362" cy="271463"/>
            </a:xfrm>
            <a:prstGeom prst="rect">
              <a:avLst/>
            </a:prstGeom>
            <a:solidFill>
              <a:srgbClr val="8DC63F"/>
            </a:solidFill>
            <a:ln w="11113">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303030"/>
                </a:solidFill>
                <a:effectLst>
                  <a:outerShdw blurRad="38100" dist="38100" dir="2700000" algn="tl">
                    <a:srgbClr val="000000">
                      <a:alpha val="43137"/>
                    </a:srgbClr>
                  </a:outerShdw>
                </a:effectLst>
                <a:uLnTx/>
                <a:uFillTx/>
                <a:latin typeface="Futura Std Book"/>
                <a:ea typeface="+mn-ea"/>
                <a:cs typeface="+mn-cs"/>
              </a:endParaRPr>
            </a:p>
          </p:txBody>
        </p:sp>
        <p:sp>
          <p:nvSpPr>
            <p:cNvPr id="3084" name="Rectangle 41"/>
            <p:cNvSpPr>
              <a:spLocks noChangeArrowheads="1"/>
            </p:cNvSpPr>
            <p:nvPr/>
          </p:nvSpPr>
          <p:spPr bwMode="auto">
            <a:xfrm>
              <a:off x="5429250" y="2809876"/>
              <a:ext cx="2962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smtClean="0">
                  <a:ln>
                    <a:noFill/>
                  </a:ln>
                  <a:solidFill>
                    <a:srgbClr val="231F20"/>
                  </a:solidFill>
                  <a:effectLst/>
                  <a:uLnTx/>
                  <a:uFillTx/>
                  <a:latin typeface="Futura Std Book"/>
                  <a:ea typeface="+mn-ea"/>
                  <a:cs typeface="Futura Std Book"/>
                </a:rPr>
                <a:t>.07</a:t>
              </a:r>
              <a:endParaRPr kumimoji="0" lang="en-US" altLang="en-US" sz="1800" b="0" i="0" u="none" strike="noStrike" kern="1200" cap="none" spc="0" normalizeH="0" baseline="0" noProof="0" dirty="0" smtClean="0">
                <a:ln>
                  <a:noFill/>
                </a:ln>
                <a:solidFill>
                  <a:prstClr val="black"/>
                </a:solidFill>
                <a:effectLst/>
                <a:uLnTx/>
                <a:uFillTx/>
                <a:latin typeface="Futura Std Book"/>
                <a:ea typeface="+mn-ea"/>
                <a:cs typeface="Futura Std Book"/>
              </a:endParaRPr>
            </a:p>
          </p:txBody>
        </p:sp>
      </p:grpSp>
      <p:grpSp>
        <p:nvGrpSpPr>
          <p:cNvPr id="3094" name="Group 3093"/>
          <p:cNvGrpSpPr/>
          <p:nvPr/>
        </p:nvGrpSpPr>
        <p:grpSpPr>
          <a:xfrm>
            <a:off x="6723380" y="3131127"/>
            <a:ext cx="620712" cy="271463"/>
            <a:chOff x="6845300" y="2782888"/>
            <a:chExt cx="620712" cy="271463"/>
          </a:xfrm>
        </p:grpSpPr>
        <p:sp>
          <p:nvSpPr>
            <p:cNvPr id="18" name="Rectangle 16"/>
            <p:cNvSpPr>
              <a:spLocks noChangeArrowheads="1"/>
            </p:cNvSpPr>
            <p:nvPr/>
          </p:nvSpPr>
          <p:spPr bwMode="auto">
            <a:xfrm>
              <a:off x="6845300" y="2782888"/>
              <a:ext cx="620712" cy="271463"/>
            </a:xfrm>
            <a:prstGeom prst="rect">
              <a:avLst/>
            </a:prstGeom>
            <a:solidFill>
              <a:srgbClr val="8DC63F"/>
            </a:solidFill>
            <a:ln w="11113">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303030"/>
                </a:solidFill>
                <a:effectLst>
                  <a:outerShdw blurRad="38100" dist="38100" dir="2700000" algn="tl">
                    <a:srgbClr val="000000">
                      <a:alpha val="43137"/>
                    </a:srgbClr>
                  </a:outerShdw>
                </a:effectLst>
                <a:uLnTx/>
                <a:uFillTx/>
                <a:latin typeface="Futura Std Book"/>
                <a:ea typeface="+mn-ea"/>
                <a:cs typeface="+mn-cs"/>
              </a:endParaRPr>
            </a:p>
          </p:txBody>
        </p:sp>
        <p:sp>
          <p:nvSpPr>
            <p:cNvPr id="3085" name="Rectangle 42"/>
            <p:cNvSpPr>
              <a:spLocks noChangeArrowheads="1"/>
            </p:cNvSpPr>
            <p:nvPr/>
          </p:nvSpPr>
          <p:spPr bwMode="auto">
            <a:xfrm>
              <a:off x="7150100" y="2809876"/>
              <a:ext cx="592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smtClean="0">
                  <a:ln>
                    <a:noFill/>
                  </a:ln>
                  <a:solidFill>
                    <a:srgbClr val="231F20"/>
                  </a:solidFill>
                  <a:effectLst/>
                  <a:uLnTx/>
                  <a:uFillTx/>
                  <a:latin typeface="Futura Std Book"/>
                  <a:ea typeface="+mn-ea"/>
                  <a:cs typeface="Futura Std Book"/>
                </a:rPr>
                <a:t>.</a:t>
              </a:r>
              <a:endParaRPr kumimoji="0" lang="en-US" altLang="en-US" sz="1800" b="0" i="0" u="none" strike="noStrike" kern="1200" cap="none" spc="0" normalizeH="0" baseline="0" noProof="0" dirty="0" smtClean="0">
                <a:ln>
                  <a:noFill/>
                </a:ln>
                <a:solidFill>
                  <a:prstClr val="black"/>
                </a:solidFill>
                <a:effectLst/>
                <a:uLnTx/>
                <a:uFillTx/>
                <a:latin typeface="Futura Std Book"/>
                <a:ea typeface="+mn-ea"/>
                <a:cs typeface="Futura Std Book"/>
              </a:endParaRPr>
            </a:p>
          </p:txBody>
        </p:sp>
        <p:sp>
          <p:nvSpPr>
            <p:cNvPr id="3086" name="Rectangle 43"/>
            <p:cNvSpPr>
              <a:spLocks noChangeArrowheads="1"/>
            </p:cNvSpPr>
            <p:nvPr/>
          </p:nvSpPr>
          <p:spPr bwMode="auto">
            <a:xfrm>
              <a:off x="7204075" y="2809876"/>
              <a:ext cx="1184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smtClean="0">
                  <a:ln>
                    <a:noFill/>
                  </a:ln>
                  <a:solidFill>
                    <a:srgbClr val="231F20"/>
                  </a:solidFill>
                  <a:effectLst/>
                  <a:uLnTx/>
                  <a:uFillTx/>
                  <a:latin typeface="Futura Std Book"/>
                  <a:ea typeface="+mn-ea"/>
                  <a:cs typeface="Futura Std Book"/>
                </a:rPr>
                <a:t>1</a:t>
              </a:r>
              <a:endParaRPr kumimoji="0" lang="en-US" altLang="en-US" sz="1800" b="0" i="0" u="none" strike="noStrike" kern="1200" cap="none" spc="0" normalizeH="0" baseline="0" noProof="0" dirty="0" smtClean="0">
                <a:ln>
                  <a:noFill/>
                </a:ln>
                <a:solidFill>
                  <a:prstClr val="black"/>
                </a:solidFill>
                <a:effectLst/>
                <a:uLnTx/>
                <a:uFillTx/>
                <a:latin typeface="Futura Std Book"/>
                <a:ea typeface="+mn-ea"/>
                <a:cs typeface="Futura Std Book"/>
              </a:endParaRPr>
            </a:p>
          </p:txBody>
        </p:sp>
        <p:sp>
          <p:nvSpPr>
            <p:cNvPr id="3087" name="Rectangle 44"/>
            <p:cNvSpPr>
              <a:spLocks noChangeArrowheads="1"/>
            </p:cNvSpPr>
            <p:nvPr/>
          </p:nvSpPr>
          <p:spPr bwMode="auto">
            <a:xfrm>
              <a:off x="7296150" y="2809876"/>
              <a:ext cx="1184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smtClean="0">
                  <a:ln>
                    <a:noFill/>
                  </a:ln>
                  <a:solidFill>
                    <a:srgbClr val="231F20"/>
                  </a:solidFill>
                  <a:effectLst/>
                  <a:uLnTx/>
                  <a:uFillTx/>
                  <a:latin typeface="Futura Std Book"/>
                  <a:ea typeface="+mn-ea"/>
                  <a:cs typeface="Futura Std Book"/>
                </a:rPr>
                <a:t>1</a:t>
              </a:r>
              <a:endParaRPr kumimoji="0" lang="en-US" altLang="en-US" sz="1800" b="0" i="0" u="none" strike="noStrike" kern="1200" cap="none" spc="0" normalizeH="0" baseline="0" noProof="0" dirty="0" smtClean="0">
                <a:ln>
                  <a:noFill/>
                </a:ln>
                <a:solidFill>
                  <a:prstClr val="black"/>
                </a:solidFill>
                <a:effectLst/>
                <a:uLnTx/>
                <a:uFillTx/>
                <a:latin typeface="Futura Std Book"/>
                <a:ea typeface="+mn-ea"/>
                <a:cs typeface="Futura Std Book"/>
              </a:endParaRPr>
            </a:p>
          </p:txBody>
        </p:sp>
      </p:grpSp>
      <p:grpSp>
        <p:nvGrpSpPr>
          <p:cNvPr id="3092" name="Group 3091"/>
          <p:cNvGrpSpPr/>
          <p:nvPr/>
        </p:nvGrpSpPr>
        <p:grpSpPr>
          <a:xfrm>
            <a:off x="8032052" y="3131127"/>
            <a:ext cx="752475" cy="271463"/>
            <a:chOff x="8129588" y="2782888"/>
            <a:chExt cx="752475" cy="271463"/>
          </a:xfrm>
        </p:grpSpPr>
        <p:sp>
          <p:nvSpPr>
            <p:cNvPr id="17" name="Rectangle 15"/>
            <p:cNvSpPr>
              <a:spLocks noChangeArrowheads="1"/>
            </p:cNvSpPr>
            <p:nvPr/>
          </p:nvSpPr>
          <p:spPr bwMode="auto">
            <a:xfrm>
              <a:off x="8129588" y="2782888"/>
              <a:ext cx="752475" cy="271463"/>
            </a:xfrm>
            <a:prstGeom prst="rect">
              <a:avLst/>
            </a:prstGeom>
            <a:solidFill>
              <a:srgbClr val="8DC63F"/>
            </a:solidFill>
            <a:ln w="11113">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303030"/>
                </a:solidFill>
                <a:effectLst>
                  <a:outerShdw blurRad="38100" dist="38100" dir="2700000" algn="tl">
                    <a:srgbClr val="000000">
                      <a:alpha val="43137"/>
                    </a:srgbClr>
                  </a:outerShdw>
                </a:effectLst>
                <a:uLnTx/>
                <a:uFillTx/>
                <a:latin typeface="Futura Std Book"/>
                <a:ea typeface="+mn-ea"/>
                <a:cs typeface="+mn-cs"/>
              </a:endParaRPr>
            </a:p>
          </p:txBody>
        </p:sp>
        <p:sp>
          <p:nvSpPr>
            <p:cNvPr id="3088" name="Rectangle 45"/>
            <p:cNvSpPr>
              <a:spLocks noChangeArrowheads="1"/>
            </p:cNvSpPr>
            <p:nvPr/>
          </p:nvSpPr>
          <p:spPr bwMode="auto">
            <a:xfrm>
              <a:off x="8543925" y="2809876"/>
              <a:ext cx="3077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smtClean="0">
                  <a:ln>
                    <a:noFill/>
                  </a:ln>
                  <a:solidFill>
                    <a:srgbClr val="231F20"/>
                  </a:solidFill>
                  <a:effectLst/>
                  <a:uLnTx/>
                  <a:uFillTx/>
                  <a:latin typeface="Futura Std Book"/>
                  <a:ea typeface="+mn-ea"/>
                  <a:cs typeface="Futura Std Book"/>
                </a:rPr>
                <a:t>.14</a:t>
              </a:r>
              <a:endParaRPr kumimoji="0" lang="en-US" altLang="en-US" sz="1800" b="0" i="0" u="none" strike="noStrike" kern="1200" cap="none" spc="0" normalizeH="0" baseline="0" noProof="0" dirty="0" smtClean="0">
                <a:ln>
                  <a:noFill/>
                </a:ln>
                <a:solidFill>
                  <a:prstClr val="black"/>
                </a:solidFill>
                <a:effectLst/>
                <a:uLnTx/>
                <a:uFillTx/>
                <a:latin typeface="Futura Std Book"/>
                <a:ea typeface="+mn-ea"/>
                <a:cs typeface="Futura Std Book"/>
              </a:endParaRPr>
            </a:p>
          </p:txBody>
        </p:sp>
      </p:grpSp>
      <p:grpSp>
        <p:nvGrpSpPr>
          <p:cNvPr id="3098" name="Group 3097"/>
          <p:cNvGrpSpPr/>
          <p:nvPr/>
        </p:nvGrpSpPr>
        <p:grpSpPr>
          <a:xfrm>
            <a:off x="6723380" y="3454977"/>
            <a:ext cx="419100" cy="276225"/>
            <a:chOff x="6845300" y="3106738"/>
            <a:chExt cx="419100" cy="276225"/>
          </a:xfrm>
        </p:grpSpPr>
        <p:sp>
          <p:nvSpPr>
            <p:cNvPr id="14" name="Rectangle 12"/>
            <p:cNvSpPr>
              <a:spLocks noChangeArrowheads="1"/>
            </p:cNvSpPr>
            <p:nvPr/>
          </p:nvSpPr>
          <p:spPr bwMode="auto">
            <a:xfrm>
              <a:off x="6845300" y="3106738"/>
              <a:ext cx="419100" cy="276225"/>
            </a:xfrm>
            <a:prstGeom prst="rect">
              <a:avLst/>
            </a:prstGeom>
            <a:solidFill>
              <a:srgbClr val="8DC63F"/>
            </a:solidFill>
            <a:ln w="11113">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303030"/>
                </a:solidFill>
                <a:effectLst>
                  <a:outerShdw blurRad="38100" dist="38100" dir="2700000" algn="tl">
                    <a:srgbClr val="000000">
                      <a:alpha val="43137"/>
                    </a:srgbClr>
                  </a:outerShdw>
                </a:effectLst>
                <a:uLnTx/>
                <a:uFillTx/>
                <a:latin typeface="Futura Std Book"/>
                <a:ea typeface="+mn-ea"/>
                <a:cs typeface="+mn-cs"/>
              </a:endParaRPr>
            </a:p>
          </p:txBody>
        </p:sp>
        <p:sp>
          <p:nvSpPr>
            <p:cNvPr id="3089" name="Rectangle 46"/>
            <p:cNvSpPr>
              <a:spLocks noChangeArrowheads="1"/>
            </p:cNvSpPr>
            <p:nvPr/>
          </p:nvSpPr>
          <p:spPr bwMode="auto">
            <a:xfrm>
              <a:off x="6953250" y="3132138"/>
              <a:ext cx="2962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smtClean="0">
                  <a:ln>
                    <a:noFill/>
                  </a:ln>
                  <a:solidFill>
                    <a:srgbClr val="231F20"/>
                  </a:solidFill>
                  <a:effectLst/>
                  <a:uLnTx/>
                  <a:uFillTx/>
                  <a:latin typeface="Futura Std Book"/>
                  <a:ea typeface="+mn-ea"/>
                  <a:cs typeface="Futura Std Book"/>
                </a:rPr>
                <a:t>.08</a:t>
              </a:r>
              <a:endParaRPr kumimoji="0" lang="en-US" altLang="en-US" sz="1800" b="0" i="0" u="none" strike="noStrike" kern="1200" cap="none" spc="0" normalizeH="0" baseline="0" noProof="0" dirty="0" smtClean="0">
                <a:ln>
                  <a:noFill/>
                </a:ln>
                <a:solidFill>
                  <a:prstClr val="black"/>
                </a:solidFill>
                <a:effectLst/>
                <a:uLnTx/>
                <a:uFillTx/>
                <a:latin typeface="Futura Std Book"/>
                <a:ea typeface="+mn-ea"/>
                <a:cs typeface="Futura Std Book"/>
              </a:endParaRPr>
            </a:p>
          </p:txBody>
        </p:sp>
      </p:grpSp>
      <p:grpSp>
        <p:nvGrpSpPr>
          <p:cNvPr id="3099" name="Group 3098"/>
          <p:cNvGrpSpPr/>
          <p:nvPr/>
        </p:nvGrpSpPr>
        <p:grpSpPr>
          <a:xfrm>
            <a:off x="6723377" y="3777240"/>
            <a:ext cx="662009" cy="276225"/>
            <a:chOff x="6845300" y="3429001"/>
            <a:chExt cx="625475" cy="276225"/>
          </a:xfrm>
        </p:grpSpPr>
        <p:sp>
          <p:nvSpPr>
            <p:cNvPr id="11" name="Rectangle 9"/>
            <p:cNvSpPr>
              <a:spLocks noChangeArrowheads="1"/>
            </p:cNvSpPr>
            <p:nvPr/>
          </p:nvSpPr>
          <p:spPr bwMode="auto">
            <a:xfrm>
              <a:off x="6845300" y="3429001"/>
              <a:ext cx="625475" cy="276225"/>
            </a:xfrm>
            <a:prstGeom prst="rect">
              <a:avLst/>
            </a:prstGeom>
            <a:solidFill>
              <a:srgbClr val="8DC63F"/>
            </a:solidFill>
            <a:ln w="11113">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303030"/>
                </a:solidFill>
                <a:effectLst>
                  <a:outerShdw blurRad="38100" dist="38100" dir="2700000" algn="tl">
                    <a:srgbClr val="000000">
                      <a:alpha val="43137"/>
                    </a:srgbClr>
                  </a:outerShdw>
                </a:effectLst>
                <a:uLnTx/>
                <a:uFillTx/>
                <a:latin typeface="Futura Std Book"/>
                <a:ea typeface="+mn-ea"/>
                <a:cs typeface="+mn-cs"/>
              </a:endParaRPr>
            </a:p>
          </p:txBody>
        </p:sp>
        <p:sp>
          <p:nvSpPr>
            <p:cNvPr id="3090" name="Rectangle 47"/>
            <p:cNvSpPr>
              <a:spLocks noChangeArrowheads="1"/>
            </p:cNvSpPr>
            <p:nvPr/>
          </p:nvSpPr>
          <p:spPr bwMode="auto">
            <a:xfrm>
              <a:off x="7154863" y="3455988"/>
              <a:ext cx="2798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smtClean="0">
                  <a:ln>
                    <a:noFill/>
                  </a:ln>
                  <a:solidFill>
                    <a:srgbClr val="231F20"/>
                  </a:solidFill>
                  <a:effectLst/>
                  <a:uLnTx/>
                  <a:uFillTx/>
                  <a:latin typeface="Futura Std Book"/>
                  <a:ea typeface="+mn-ea"/>
                  <a:cs typeface="Futura Std Book"/>
                </a:rPr>
                <a:t>.12</a:t>
              </a:r>
              <a:endParaRPr kumimoji="0" lang="en-US" altLang="en-US" sz="1800" b="0" i="0" u="none" strike="noStrike" kern="1200" cap="none" spc="0" normalizeH="0" baseline="0" noProof="0" dirty="0" smtClean="0">
                <a:ln>
                  <a:noFill/>
                </a:ln>
                <a:solidFill>
                  <a:prstClr val="black"/>
                </a:solidFill>
                <a:effectLst/>
                <a:uLnTx/>
                <a:uFillTx/>
                <a:latin typeface="Futura Std Book"/>
                <a:ea typeface="+mn-ea"/>
                <a:cs typeface="Futura Std Book"/>
              </a:endParaRPr>
            </a:p>
          </p:txBody>
        </p:sp>
      </p:grpSp>
      <p:grpSp>
        <p:nvGrpSpPr>
          <p:cNvPr id="3093" name="Group 3092"/>
          <p:cNvGrpSpPr/>
          <p:nvPr/>
        </p:nvGrpSpPr>
        <p:grpSpPr>
          <a:xfrm>
            <a:off x="8032052" y="3454977"/>
            <a:ext cx="490537" cy="276225"/>
            <a:chOff x="8129588" y="3106738"/>
            <a:chExt cx="490537" cy="276225"/>
          </a:xfrm>
        </p:grpSpPr>
        <p:sp>
          <p:nvSpPr>
            <p:cNvPr id="13" name="Rectangle 11"/>
            <p:cNvSpPr>
              <a:spLocks noChangeArrowheads="1"/>
            </p:cNvSpPr>
            <p:nvPr/>
          </p:nvSpPr>
          <p:spPr bwMode="auto">
            <a:xfrm>
              <a:off x="8129588" y="3106738"/>
              <a:ext cx="490537" cy="276225"/>
            </a:xfrm>
            <a:prstGeom prst="rect">
              <a:avLst/>
            </a:prstGeom>
            <a:solidFill>
              <a:srgbClr val="8DC63F"/>
            </a:solidFill>
            <a:ln w="11113">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303030"/>
                </a:solidFill>
                <a:effectLst>
                  <a:outerShdw blurRad="38100" dist="38100" dir="2700000" algn="tl">
                    <a:srgbClr val="000000">
                      <a:alpha val="43137"/>
                    </a:srgbClr>
                  </a:outerShdw>
                </a:effectLst>
                <a:uLnTx/>
                <a:uFillTx/>
                <a:latin typeface="Futura Std Book"/>
                <a:ea typeface="+mn-ea"/>
                <a:cs typeface="+mn-cs"/>
              </a:endParaRPr>
            </a:p>
          </p:txBody>
        </p:sp>
        <p:sp>
          <p:nvSpPr>
            <p:cNvPr id="3091" name="Rectangle 48"/>
            <p:cNvSpPr>
              <a:spLocks noChangeArrowheads="1"/>
            </p:cNvSpPr>
            <p:nvPr/>
          </p:nvSpPr>
          <p:spPr bwMode="auto">
            <a:xfrm>
              <a:off x="8299450" y="3132138"/>
              <a:ext cx="2962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smtClean="0">
                  <a:ln>
                    <a:noFill/>
                  </a:ln>
                  <a:solidFill>
                    <a:srgbClr val="231F20"/>
                  </a:solidFill>
                  <a:effectLst/>
                  <a:uLnTx/>
                  <a:uFillTx/>
                  <a:latin typeface="Futura Std Book"/>
                  <a:ea typeface="+mn-ea"/>
                  <a:cs typeface="Futura Std Book"/>
                </a:rPr>
                <a:t>.09</a:t>
              </a:r>
              <a:endParaRPr kumimoji="0" lang="en-US" altLang="en-US" sz="1800" b="0" i="0" u="none" strike="noStrike" kern="1200" cap="none" spc="0" normalizeH="0" baseline="0" noProof="0" dirty="0" smtClean="0">
                <a:ln>
                  <a:noFill/>
                </a:ln>
                <a:solidFill>
                  <a:prstClr val="black"/>
                </a:solidFill>
                <a:effectLst/>
                <a:uLnTx/>
                <a:uFillTx/>
                <a:latin typeface="Futura Std Book"/>
                <a:ea typeface="+mn-ea"/>
                <a:cs typeface="Futura Std Book"/>
              </a:endParaRPr>
            </a:p>
          </p:txBody>
        </p:sp>
      </p:grpSp>
      <p:sp>
        <p:nvSpPr>
          <p:cNvPr id="56" name="Title 1"/>
          <p:cNvSpPr>
            <a:spLocks noGrp="1"/>
          </p:cNvSpPr>
          <p:nvPr>
            <p:ph type="title"/>
          </p:nvPr>
        </p:nvSpPr>
        <p:spPr/>
        <p:txBody>
          <a:bodyPr>
            <a:normAutofit fontScale="90000"/>
          </a:bodyPr>
          <a:lstStyle/>
          <a:p>
            <a:r>
              <a:rPr lang="en-US" b="1" dirty="0" smtClean="0"/>
              <a:t>Students with high levels of attendance benefited, particularly after the secon</a:t>
            </a:r>
            <a:r>
              <a:rPr lang="en-US" dirty="0" smtClean="0"/>
              <a:t>d summer</a:t>
            </a:r>
            <a:endParaRPr lang="en-US" b="1" dirty="0"/>
          </a:p>
        </p:txBody>
      </p:sp>
      <p:cxnSp>
        <p:nvCxnSpPr>
          <p:cNvPr id="3" name="Straight Connector 2"/>
          <p:cNvCxnSpPr/>
          <p:nvPr/>
        </p:nvCxnSpPr>
        <p:spPr>
          <a:xfrm>
            <a:off x="4076700" y="2798259"/>
            <a:ext cx="0" cy="1314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19281" y="2798259"/>
            <a:ext cx="0" cy="1314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724650" y="2798259"/>
            <a:ext cx="0" cy="1314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32750" y="2798259"/>
            <a:ext cx="0" cy="1314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10"/>
          <p:cNvSpPr>
            <a:spLocks noChangeArrowheads="1"/>
          </p:cNvSpPr>
          <p:nvPr/>
        </p:nvSpPr>
        <p:spPr bwMode="auto">
          <a:xfrm>
            <a:off x="4078288" y="3458575"/>
            <a:ext cx="125412" cy="276225"/>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303030"/>
              </a:solidFill>
              <a:effectLst>
                <a:outerShdw blurRad="38100" dist="38100" dir="2700000" algn="tl">
                  <a:srgbClr val="000000">
                    <a:alpha val="43137"/>
                  </a:srgbClr>
                </a:outerShdw>
              </a:effectLst>
              <a:uLnTx/>
              <a:uFillTx/>
              <a:latin typeface="Futura Std Book"/>
              <a:ea typeface="+mn-ea"/>
              <a:cs typeface="+mn-cs"/>
            </a:endParaRPr>
          </a:p>
        </p:txBody>
      </p:sp>
      <p:sp>
        <p:nvSpPr>
          <p:cNvPr id="38" name="Rectangle 10"/>
          <p:cNvSpPr>
            <a:spLocks noChangeArrowheads="1"/>
          </p:cNvSpPr>
          <p:nvPr/>
        </p:nvSpPr>
        <p:spPr bwMode="auto">
          <a:xfrm>
            <a:off x="4078283" y="3804945"/>
            <a:ext cx="125412" cy="276225"/>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303030"/>
              </a:solidFill>
              <a:effectLst>
                <a:outerShdw blurRad="38100" dist="38100" dir="2700000" algn="tl">
                  <a:srgbClr val="000000">
                    <a:alpha val="43137"/>
                  </a:srgbClr>
                </a:outerShdw>
              </a:effectLst>
              <a:uLnTx/>
              <a:uFillTx/>
              <a:latin typeface="Futura Std Book"/>
              <a:ea typeface="+mn-ea"/>
              <a:cs typeface="+mn-cs"/>
            </a:endParaRPr>
          </a:p>
        </p:txBody>
      </p:sp>
      <p:sp>
        <p:nvSpPr>
          <p:cNvPr id="42" name="Title 1"/>
          <p:cNvSpPr txBox="1">
            <a:spLocks/>
          </p:cNvSpPr>
          <p:nvPr/>
        </p:nvSpPr>
        <p:spPr>
          <a:xfrm>
            <a:off x="135410" y="4620722"/>
            <a:ext cx="8814355" cy="14176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2400" b="0">
                <a:solidFill>
                  <a:schemeClr val="tx1"/>
                </a:solidFill>
                <a:latin typeface="Futura Std Book"/>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Futura Std Book"/>
                <a:ea typeface="+mn-ea"/>
                <a:cs typeface="+mn-cs"/>
              </a:rPr>
              <a:t>The academic </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Futura Std Book"/>
                <a:ea typeface="+mn-ea"/>
                <a:cs typeface="+mn-cs"/>
              </a:rPr>
              <a:t>results represent </a:t>
            </a:r>
            <a:r>
              <a:rPr kumimoji="0" lang="en-US" sz="2400" b="0"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Futura Std Medium"/>
                <a:ea typeface="+mn-ea"/>
                <a:cs typeface="Futura Std Medium"/>
              </a:rPr>
              <a:t>20</a:t>
            </a:r>
            <a:r>
              <a:rPr kumimoji="0" lang="en-US"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Futura Std Medium"/>
                <a:ea typeface="+mn-ea"/>
                <a:cs typeface="Futura Std Medium"/>
              </a:rPr>
              <a:t>-25% </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Futura Std Book"/>
                <a:ea typeface="+mn-ea"/>
                <a:cs typeface="+mn-cs"/>
              </a:rPr>
              <a:t>of what students learn in a year in mathematics and </a:t>
            </a:r>
            <a:r>
              <a:rPr kumimoji="0" lang="en-US" sz="2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Futura Std Book"/>
                <a:ea typeface="+mn-ea"/>
                <a:cs typeface="+mn-cs"/>
              </a:rPr>
              <a:t>reading at </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Futura Std Book"/>
                <a:ea typeface="+mn-ea"/>
                <a:cs typeface="+mn-cs"/>
              </a:rPr>
              <a:t>this age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Futura Std Book"/>
              <a:ea typeface="+mn-ea"/>
              <a:cs typeface="+mn-cs"/>
            </a:endParaRPr>
          </a:p>
        </p:txBody>
      </p:sp>
    </p:spTree>
    <p:extLst>
      <p:ext uri="{BB962C8B-B14F-4D97-AF65-F5344CB8AC3E}">
        <p14:creationId xmlns:p14="http://schemas.microsoft.com/office/powerpoint/2010/main" val="318026415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228600" y="304800"/>
          <a:ext cx="8458200"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0595" y="5702300"/>
            <a:ext cx="78486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The RAND study on summer learning found significant advantages in math, ELA, and social-emotional skills for high attenders (≥ 20 days). Two factors are at play here: </a:t>
            </a:r>
            <a:r>
              <a:rPr kumimoji="0" lang="en-US" sz="1400" b="1" i="0" u="none" strike="noStrike" kern="1200" cap="none" spc="0" normalizeH="0" baseline="0" noProof="0" dirty="0" smtClean="0">
                <a:ln>
                  <a:noFill/>
                </a:ln>
                <a:solidFill>
                  <a:srgbClr val="3F89B7"/>
                </a:solidFill>
                <a:effectLst/>
                <a:uLnTx/>
                <a:uFillTx/>
                <a:latin typeface="Arial"/>
                <a:ea typeface="+mn-ea"/>
                <a:cs typeface="+mn-cs"/>
              </a:rPr>
              <a:t>duration of program </a:t>
            </a:r>
            <a:r>
              <a:rPr kumimoji="0" lang="en-US" sz="1400" b="0" i="0" u="none" strike="noStrike" kern="1200" cap="none" spc="0" normalizeH="0" baseline="0" noProof="0" dirty="0" smtClean="0">
                <a:ln>
                  <a:noFill/>
                </a:ln>
                <a:solidFill>
                  <a:srgbClr val="000000"/>
                </a:solidFill>
                <a:effectLst/>
                <a:uLnTx/>
                <a:uFillTx/>
                <a:latin typeface="Arial"/>
                <a:ea typeface="+mn-ea"/>
                <a:cs typeface="+mn-cs"/>
              </a:rPr>
              <a:t>and </a:t>
            </a:r>
            <a:r>
              <a:rPr kumimoji="0" lang="en-US" sz="1400" b="1" i="0" u="none" strike="noStrike" kern="1200" cap="none" spc="0" normalizeH="0" baseline="0" noProof="0" dirty="0" smtClean="0">
                <a:ln>
                  <a:noFill/>
                </a:ln>
                <a:solidFill>
                  <a:srgbClr val="3F89B7"/>
                </a:solidFill>
                <a:effectLst/>
                <a:uLnTx/>
                <a:uFillTx/>
                <a:latin typeface="Arial"/>
                <a:ea typeface="+mn-ea"/>
                <a:cs typeface="+mn-cs"/>
              </a:rPr>
              <a:t>retention of students in the program</a:t>
            </a:r>
            <a:r>
              <a:rPr kumimoji="0" lang="en-US" sz="1400" b="0" i="0" u="none" strike="noStrike" kern="1200" cap="none" spc="0" normalizeH="0" baseline="0" noProof="0" dirty="0" smtClean="0">
                <a:ln>
                  <a:noFill/>
                </a:ln>
                <a:solidFill>
                  <a:srgbClr val="000000"/>
                </a:solidFill>
                <a:effectLst/>
                <a:uLnTx/>
                <a:uFillTx/>
                <a:latin typeface="Arial"/>
                <a:ea typeface="+mn-ea"/>
                <a:cs typeface="+mn-cs"/>
              </a:rPr>
              <a:t>. The above graph is for all BSLC students, regardless of program duration. However, among students who were scheduled to attend at least 20 days, 70% of those students attended 20 or more days of summer programming.</a:t>
            </a:r>
            <a:endParaRPr kumimoji="0" lang="en-US" sz="1400" b="0" i="0" u="none" strike="noStrike" kern="1200" cap="none" spc="0" normalizeH="0" baseline="0" noProof="0" dirty="0" smtClean="0">
              <a:ln>
                <a:noFill/>
              </a:ln>
              <a:solidFill>
                <a:srgbClr val="C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9" name="Chart 8"/>
          <p:cNvGraphicFramePr/>
          <p:nvPr>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nvPr>
        </p:nvGraphicFramePr>
        <p:xfrm>
          <a:off x="5791200" y="381000"/>
          <a:ext cx="3124200" cy="2730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736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0" grpId="0">
        <p:bldAsOne/>
      </p:bldGraphic>
    </p:bldLst>
  </p:timing>
</p:sld>
</file>

<file path=ppt/theme/theme1.xml><?xml version="1.0" encoding="utf-8"?>
<a:theme xmlns:a="http://schemas.openxmlformats.org/drawingml/2006/main" name="1_Office Theme">
  <a:themeElements>
    <a:clrScheme name="BASB Theme">
      <a:dk1>
        <a:sysClr val="windowText" lastClr="000000"/>
      </a:dk1>
      <a:lt1>
        <a:sysClr val="window" lastClr="FFFFFF"/>
      </a:lt1>
      <a:dk2>
        <a:srgbClr val="1B3F6B"/>
      </a:dk2>
      <a:lt2>
        <a:srgbClr val="EEECE1"/>
      </a:lt2>
      <a:accent1>
        <a:srgbClr val="B5D3E5"/>
      </a:accent1>
      <a:accent2>
        <a:srgbClr val="FFAF8B"/>
      </a:accent2>
      <a:accent3>
        <a:srgbClr val="B5E399"/>
      </a:accent3>
      <a:accent4>
        <a:srgbClr val="3F89B7"/>
      </a:accent4>
      <a:accent5>
        <a:srgbClr val="FF6825"/>
      </a:accent5>
      <a:accent6>
        <a:srgbClr val="60AF2F"/>
      </a:accent6>
      <a:hlink>
        <a:srgbClr val="2A5C7A"/>
      </a:hlink>
      <a:folHlink>
        <a:srgbClr val="63A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Boston Beyond Theme">
      <a:dk1>
        <a:sysClr val="windowText" lastClr="000000"/>
      </a:dk1>
      <a:lt1>
        <a:sysClr val="window" lastClr="FFFFFF"/>
      </a:lt1>
      <a:dk2>
        <a:srgbClr val="223A76"/>
      </a:dk2>
      <a:lt2>
        <a:srgbClr val="EEECE1"/>
      </a:lt2>
      <a:accent1>
        <a:srgbClr val="223A76"/>
      </a:accent1>
      <a:accent2>
        <a:srgbClr val="E47E1A"/>
      </a:accent2>
      <a:accent3>
        <a:srgbClr val="2B85BA"/>
      </a:accent3>
      <a:accent4>
        <a:srgbClr val="56AF4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owe Board Nov 2013">
  <a:themeElements>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EB8024"/>
      </a:accent4>
      <a:accent5>
        <a:srgbClr val="64925B"/>
      </a:accent5>
      <a:accent6>
        <a:srgbClr val="6B1E69"/>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BASB Color Theme">
      <a:dk1>
        <a:srgbClr val="000000"/>
      </a:dk1>
      <a:lt1>
        <a:srgbClr val="FFFFFF"/>
      </a:lt1>
      <a:dk2>
        <a:srgbClr val="1B3F6B"/>
      </a:dk2>
      <a:lt2>
        <a:srgbClr val="EEECE1"/>
      </a:lt2>
      <a:accent1>
        <a:srgbClr val="3F89B7"/>
      </a:accent1>
      <a:accent2>
        <a:srgbClr val="FF6825"/>
      </a:accent2>
      <a:accent3>
        <a:srgbClr val="60AF2F"/>
      </a:accent3>
      <a:accent4>
        <a:srgbClr val="B5D3E5"/>
      </a:accent4>
      <a:accent5>
        <a:srgbClr val="FFAF8B"/>
      </a:accent5>
      <a:accent6>
        <a:srgbClr val="B5E399"/>
      </a:accent6>
      <a:hlink>
        <a:srgbClr val="2A5C7A"/>
      </a:hlink>
      <a:folHlink>
        <a:srgbClr val="63A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TotalTime>
  <Words>2746</Words>
  <Application>Microsoft Office PowerPoint</Application>
  <PresentationFormat>On-screen Show (4:3)</PresentationFormat>
  <Paragraphs>248</Paragraphs>
  <Slides>19</Slides>
  <Notes>18</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1_Office Theme</vt:lpstr>
      <vt:lpstr>6_Office Theme</vt:lpstr>
      <vt:lpstr>1_Rowe Board Nov 2013</vt:lpstr>
      <vt:lpstr>Office Theme</vt:lpstr>
      <vt:lpstr>Maximizing Student Attendance in Summer Programs   January 27, 2017</vt:lpstr>
      <vt:lpstr>Evidence Base for Student Attendance</vt:lpstr>
      <vt:lpstr>Maximizing summer student attendance is a year-round effort related to many realms of program design.</vt:lpstr>
      <vt:lpstr>Key Themes</vt:lpstr>
      <vt:lpstr>Our Facilitators</vt:lpstr>
      <vt:lpstr>Agenda</vt:lpstr>
      <vt:lpstr>Katie Tosh Boston After School &amp; Beyond  </vt:lpstr>
      <vt:lpstr>Students with high levels of attendance benefited, particularly after the second summer</vt:lpstr>
      <vt:lpstr>PowerPoint Presentation</vt:lpstr>
      <vt:lpstr>PowerPoint Presentation</vt:lpstr>
      <vt:lpstr>PowerPoint Presentation</vt:lpstr>
      <vt:lpstr>PowerPoint Presentation</vt:lpstr>
      <vt:lpstr>Key Themes</vt:lpstr>
      <vt:lpstr>Group Discussion Questions</vt:lpstr>
      <vt:lpstr>Next Steps</vt:lpstr>
      <vt:lpstr>1</vt:lpstr>
      <vt:lpstr>2</vt:lpstr>
      <vt:lpstr>3</vt:lpstr>
      <vt:lpstr>PowerPoint Presentation</vt:lpstr>
    </vt:vector>
  </TitlesOfParts>
  <Company>Boston After School &amp; Beyond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Student Attendance in Summer Programs</dc:title>
  <dc:creator>Matt Delligatti</dc:creator>
  <cp:lastModifiedBy>BASB</cp:lastModifiedBy>
  <cp:revision>54</cp:revision>
  <cp:lastPrinted>2017-01-24T19:38:44Z</cp:lastPrinted>
  <dcterms:created xsi:type="dcterms:W3CDTF">2017-01-18T14:10:21Z</dcterms:created>
  <dcterms:modified xsi:type="dcterms:W3CDTF">2017-01-26T21:53:57Z</dcterms:modified>
</cp:coreProperties>
</file>