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1.xml" ContentType="application/vnd.openxmlformats-officedocument.drawingml.chart+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1" r:id="rId4"/>
    <p:sldMasterId id="2147483724" r:id="rId5"/>
    <p:sldMasterId id="2147483737" r:id="rId6"/>
    <p:sldMasterId id="2147483750" r:id="rId7"/>
    <p:sldMasterId id="2147483762" r:id="rId8"/>
  </p:sldMasterIdLst>
  <p:notesMasterIdLst>
    <p:notesMasterId r:id="rId72"/>
  </p:notesMasterIdLst>
  <p:handoutMasterIdLst>
    <p:handoutMasterId r:id="rId73"/>
  </p:handoutMasterIdLst>
  <p:sldIdLst>
    <p:sldId id="312" r:id="rId9"/>
    <p:sldId id="299" r:id="rId10"/>
    <p:sldId id="314" r:id="rId11"/>
    <p:sldId id="260" r:id="rId12"/>
    <p:sldId id="261" r:id="rId13"/>
    <p:sldId id="267" r:id="rId14"/>
    <p:sldId id="324" r:id="rId15"/>
    <p:sldId id="322" r:id="rId16"/>
    <p:sldId id="323" r:id="rId17"/>
    <p:sldId id="266" r:id="rId18"/>
    <p:sldId id="281" r:id="rId19"/>
    <p:sldId id="282" r:id="rId20"/>
    <p:sldId id="290" r:id="rId21"/>
    <p:sldId id="291" r:id="rId22"/>
    <p:sldId id="287" r:id="rId23"/>
    <p:sldId id="288" r:id="rId24"/>
    <p:sldId id="289" r:id="rId25"/>
    <p:sldId id="292" r:id="rId26"/>
    <p:sldId id="315" r:id="rId27"/>
    <p:sldId id="277" r:id="rId28"/>
    <p:sldId id="284" r:id="rId29"/>
    <p:sldId id="316" r:id="rId30"/>
    <p:sldId id="317" r:id="rId31"/>
    <p:sldId id="318" r:id="rId32"/>
    <p:sldId id="319" r:id="rId33"/>
    <p:sldId id="333" r:id="rId34"/>
    <p:sldId id="334" r:id="rId35"/>
    <p:sldId id="335" r:id="rId36"/>
    <p:sldId id="336" r:id="rId37"/>
    <p:sldId id="295" r:id="rId38"/>
    <p:sldId id="296" r:id="rId39"/>
    <p:sldId id="297" r:id="rId40"/>
    <p:sldId id="300" r:id="rId41"/>
    <p:sldId id="325" r:id="rId42"/>
    <p:sldId id="326" r:id="rId43"/>
    <p:sldId id="327" r:id="rId44"/>
    <p:sldId id="328" r:id="rId45"/>
    <p:sldId id="329" r:id="rId46"/>
    <p:sldId id="330" r:id="rId47"/>
    <p:sldId id="331"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21" r:id="rId69"/>
    <p:sldId id="320" r:id="rId70"/>
    <p:sldId id="332"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4300"/>
    <a:srgbClr val="488323"/>
    <a:srgbClr val="397BA5"/>
    <a:srgbClr val="A6A6A6"/>
    <a:srgbClr val="390000"/>
    <a:srgbClr val="FF6B28"/>
    <a:srgbClr val="00B050"/>
    <a:srgbClr val="0036A2"/>
    <a:srgbClr val="A2CC1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76727" autoAdjust="0"/>
  </p:normalViewPr>
  <p:slideViewPr>
    <p:cSldViewPr snapToGrid="0">
      <p:cViewPr varScale="1">
        <p:scale>
          <a:sx n="56" d="100"/>
          <a:sy n="56" d="100"/>
        </p:scale>
        <p:origin x="-174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localhost\Users\JStew1\Downloads\v_org_program_2017-Jan-17_0230\v_org_program_2017-Jan-17_023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41088\Downloads\Meeting%20of%20the%20Minds%20Affinity%20Groups%20(Response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2.xml"/><Relationship Id="rId5" Type="http://schemas.microsoft.com/office/2011/relationships/chartStyle" Target="style5.xml"/><Relationship Id="rId4" Type="http://schemas.microsoft.com/office/2011/relationships/chartColorStyle" Target="colors5.xml"/></Relationships>
</file>

<file path=ppt/charts/_rels/chart7.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7.xlsx"/><Relationship Id="rId1" Type="http://schemas.openxmlformats.org/officeDocument/2006/relationships/themeOverride" Target="../theme/themeOverride3.xml"/><Relationship Id="rId4" Type="http://schemas.microsoft.com/office/2011/relationships/chartStyle" Target="style6.xml"/></Relationships>
</file>

<file path=ppt/charts/_rels/chart8.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8.xlsx"/><Relationship Id="rId1" Type="http://schemas.openxmlformats.org/officeDocument/2006/relationships/themeOverride" Target="../theme/themeOverride4.xml"/><Relationship Id="rId4"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5.xml"/><Relationship Id="rId5" Type="http://schemas.microsoft.com/office/2011/relationships/chartStyle" Target="style8.xml"/><Relationship Id="rId4" Type="http://schemas.microsoft.com/office/2011/relationships/chartColorStyle" Target="colors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2"/>
                </a:solidFill>
                <a:latin typeface="Arial" panose="020B0604020202020204" pitchFamily="34" charset="0"/>
                <a:ea typeface="+mn-ea"/>
                <a:cs typeface="Arial" panose="020B0604020202020204" pitchFamily="34" charset="0"/>
              </a:defRPr>
            </a:pPr>
            <a:r>
              <a:rPr lang="en-US" sz="2000" b="1" dirty="0" smtClean="0">
                <a:solidFill>
                  <a:schemeClr val="tx2"/>
                </a:solidFill>
                <a:latin typeface="Arial" panose="020B0604020202020204" pitchFamily="34" charset="0"/>
                <a:cs typeface="Arial" panose="020B0604020202020204" pitchFamily="34" charset="0"/>
              </a:rPr>
              <a:t>More Organizations</a:t>
            </a:r>
            <a:r>
              <a:rPr lang="en-US" sz="2000" b="1" baseline="0" dirty="0" smtClean="0">
                <a:solidFill>
                  <a:schemeClr val="tx2"/>
                </a:solidFill>
                <a:latin typeface="Arial" panose="020B0604020202020204" pitchFamily="34" charset="0"/>
                <a:cs typeface="Arial" panose="020B0604020202020204" pitchFamily="34" charset="0"/>
              </a:rPr>
              <a:t> and Sites Participating in AQP and </a:t>
            </a:r>
            <a:r>
              <a:rPr lang="en-US" sz="2000" b="1" baseline="0" dirty="0" err="1" smtClean="0">
                <a:solidFill>
                  <a:schemeClr val="tx2"/>
                </a:solidFill>
                <a:latin typeface="Arial" panose="020B0604020202020204" pitchFamily="34" charset="0"/>
                <a:cs typeface="Arial" panose="020B0604020202020204" pitchFamily="34" charset="0"/>
              </a:rPr>
              <a:t>BoSTEM</a:t>
            </a:r>
            <a:r>
              <a:rPr lang="en-US" sz="2000" b="1" baseline="0" dirty="0" smtClean="0">
                <a:solidFill>
                  <a:schemeClr val="tx2"/>
                </a:solidFill>
                <a:latin typeface="Arial" panose="020B0604020202020204" pitchFamily="34" charset="0"/>
                <a:cs typeface="Arial" panose="020B0604020202020204" pitchFamily="34" charset="0"/>
              </a:rPr>
              <a:t> Initiatives in SY16-17</a:t>
            </a:r>
            <a:endParaRPr lang="en-US" sz="2000" b="1" dirty="0">
              <a:solidFill>
                <a:schemeClr val="tx2"/>
              </a:solidFill>
              <a:latin typeface="Arial" panose="020B0604020202020204" pitchFamily="34" charset="0"/>
              <a:cs typeface="Arial" panose="020B0604020202020204" pitchFamily="34" charset="0"/>
            </a:endParaRPr>
          </a:p>
        </c:rich>
      </c:tx>
      <c:layout>
        <c:manualLayout>
          <c:xMode val="edge"/>
          <c:yMode val="edge"/>
          <c:x val="0.18032971176404872"/>
          <c:y val="1.5570454663830769E-2"/>
        </c:manualLayout>
      </c:layout>
      <c:overlay val="0"/>
      <c:spPr>
        <a:noFill/>
        <a:ln>
          <a:noFill/>
        </a:ln>
        <a:effectLst/>
      </c:spPr>
    </c:title>
    <c:autoTitleDeleted val="0"/>
    <c:plotArea>
      <c:layout>
        <c:manualLayout>
          <c:layoutTarget val="inner"/>
          <c:xMode val="edge"/>
          <c:yMode val="edge"/>
          <c:x val="0.16279521677323106"/>
          <c:y val="0.1934839236133396"/>
          <c:w val="0.81737521531120838"/>
          <c:h val="0.63920932982689072"/>
        </c:manualLayout>
      </c:layout>
      <c:barChart>
        <c:barDir val="col"/>
        <c:grouping val="clustered"/>
        <c:varyColors val="0"/>
        <c:ser>
          <c:idx val="0"/>
          <c:order val="0"/>
          <c:tx>
            <c:strRef>
              <c:f>Sheet1!$B$1</c:f>
              <c:strCache>
                <c:ptCount val="1"/>
                <c:pt idx="0">
                  <c:v>Organizations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SY15-16</c:v>
                </c:pt>
                <c:pt idx="1">
                  <c:v>SY16-17</c:v>
                </c:pt>
              </c:strCache>
            </c:strRef>
          </c:cat>
          <c:val>
            <c:numRef>
              <c:f>Sheet1!$B$2:$B$3</c:f>
              <c:numCache>
                <c:formatCode>#,##0</c:formatCode>
                <c:ptCount val="2"/>
                <c:pt idx="0" formatCode="General">
                  <c:v>18</c:v>
                </c:pt>
                <c:pt idx="1">
                  <c:v>25</c:v>
                </c:pt>
              </c:numCache>
            </c:numRef>
          </c:val>
          <c:extLst xmlns:c16r2="http://schemas.microsoft.com/office/drawing/2015/06/chart">
            <c:ext xmlns:c16="http://schemas.microsoft.com/office/drawing/2014/chart" uri="{C3380CC4-5D6E-409C-BE32-E72D297353CC}">
              <c16:uniqueId val="{00000002-1C40-46EB-91EE-49FC45217D91}"/>
            </c:ext>
          </c:extLst>
        </c:ser>
        <c:ser>
          <c:idx val="1"/>
          <c:order val="1"/>
          <c:tx>
            <c:strRef>
              <c:f>Sheet1!$C$1</c:f>
              <c:strCache>
                <c:ptCount val="1"/>
                <c:pt idx="0">
                  <c:v>Sites</c:v>
                </c:pt>
              </c:strCache>
            </c:strRef>
          </c:tx>
          <c:spPr>
            <a:solidFill>
              <a:srgbClr val="60AF2F"/>
            </a:solidFill>
          </c:spPr>
          <c:invertIfNegative val="0"/>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Sheet1!$A$2:$A$3</c:f>
              <c:strCache>
                <c:ptCount val="2"/>
                <c:pt idx="0">
                  <c:v>SY15-16</c:v>
                </c:pt>
                <c:pt idx="1">
                  <c:v>SY16-17</c:v>
                </c:pt>
              </c:strCache>
            </c:strRef>
          </c:cat>
          <c:val>
            <c:numRef>
              <c:f>Sheet1!$C$2:$C$3</c:f>
              <c:numCache>
                <c:formatCode>General</c:formatCode>
                <c:ptCount val="2"/>
                <c:pt idx="0">
                  <c:v>31</c:v>
                </c:pt>
                <c:pt idx="1">
                  <c:v>56</c:v>
                </c:pt>
              </c:numCache>
            </c:numRef>
          </c:val>
          <c:extLst xmlns:c16r2="http://schemas.microsoft.com/office/drawing/2015/06/chart">
            <c:ext xmlns:c16="http://schemas.microsoft.com/office/drawing/2014/chart" uri="{C3380CC4-5D6E-409C-BE32-E72D297353CC}">
              <c16:uniqueId val="{00000003-1C40-46EB-91EE-49FC45217D91}"/>
            </c:ext>
          </c:extLst>
        </c:ser>
        <c:dLbls>
          <c:dLblPos val="outEnd"/>
          <c:showLegendKey val="0"/>
          <c:showVal val="1"/>
          <c:showCatName val="0"/>
          <c:showSerName val="0"/>
          <c:showPercent val="0"/>
          <c:showBubbleSize val="0"/>
        </c:dLbls>
        <c:gapWidth val="219"/>
        <c:overlap val="-27"/>
        <c:axId val="40404864"/>
        <c:axId val="85072896"/>
      </c:barChart>
      <c:catAx>
        <c:axId val="4040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072896"/>
        <c:crosses val="autoZero"/>
        <c:auto val="1"/>
        <c:lblAlgn val="ctr"/>
        <c:lblOffset val="100"/>
        <c:noMultiLvlLbl val="0"/>
      </c:catAx>
      <c:valAx>
        <c:axId val="85072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404864"/>
        <c:crosses val="autoZero"/>
        <c:crossBetween val="between"/>
      </c:valAx>
      <c:spPr>
        <a:noFill/>
        <a:ln>
          <a:noFill/>
        </a:ln>
        <a:effectLst/>
      </c:spPr>
    </c:plotArea>
    <c:legend>
      <c:legendPos val="b"/>
      <c:layout>
        <c:manualLayout>
          <c:xMode val="edge"/>
          <c:yMode val="edge"/>
          <c:x val="0.39379105686515475"/>
          <c:y val="0.91156343813710905"/>
          <c:w val="0.35430147469556472"/>
          <c:h val="5.8706838987215244E-2"/>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Sheet2!$A$2:$A$7</c:f>
              <c:strCache>
                <c:ptCount val="6"/>
                <c:pt idx="0">
                  <c:v>Academic Support &amp; Enrichment</c:v>
                </c:pt>
                <c:pt idx="1">
                  <c:v>Arts Programming</c:v>
                </c:pt>
                <c:pt idx="2">
                  <c:v>College &amp; Career Readiness</c:v>
                </c:pt>
                <c:pt idx="3">
                  <c:v>Family Engagement &amp; Support</c:v>
                </c:pt>
                <c:pt idx="4">
                  <c:v>Physical Health &amp; Wellness</c:v>
                </c:pt>
                <c:pt idx="5">
                  <c:v>Social, Emotional &amp; Behavioral Health</c:v>
                </c:pt>
              </c:strCache>
            </c:strRef>
          </c:cat>
          <c:val>
            <c:numRef>
              <c:f>Sheet2!$B$2:$B$7</c:f>
              <c:numCache>
                <c:formatCode>General</c:formatCode>
                <c:ptCount val="6"/>
                <c:pt idx="0">
                  <c:v>466</c:v>
                </c:pt>
                <c:pt idx="1">
                  <c:v>97</c:v>
                </c:pt>
                <c:pt idx="2">
                  <c:v>115</c:v>
                </c:pt>
                <c:pt idx="3">
                  <c:v>101</c:v>
                </c:pt>
                <c:pt idx="4">
                  <c:v>133</c:v>
                </c:pt>
                <c:pt idx="5">
                  <c:v>113</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a:noFill/>
              </a:ln>
              <a:effectLst>
                <a:outerShdw blurRad="63500" sx="102000" sy="102000" algn="ctr" rotWithShape="0">
                  <a:prstClr val="black">
                    <a:alpha val="20000"/>
                  </a:prstClr>
                </a:outerShdw>
              </a:effectLst>
            </c:spPr>
          </c:dPt>
          <c:dPt>
            <c:idx val="1"/>
            <c:bubble3D val="0"/>
            <c:spPr>
              <a:solidFill>
                <a:schemeClr val="accent4"/>
              </a:solidFill>
              <a:ln>
                <a:noFill/>
              </a:ln>
              <a:effectLst>
                <a:outerShdw blurRad="63500" sx="102000" sy="102000" algn="ctr" rotWithShape="0">
                  <a:prstClr val="black">
                    <a:alpha val="20000"/>
                  </a:prstClr>
                </a:outerShdw>
              </a:effectLst>
            </c:spPr>
          </c:dPt>
          <c:dPt>
            <c:idx val="2"/>
            <c:bubble3D val="0"/>
            <c:spPr>
              <a:solidFill>
                <a:schemeClr val="accent6"/>
              </a:solidFill>
              <a:ln>
                <a:noFill/>
              </a:ln>
              <a:effectLst>
                <a:outerShdw blurRad="63500" sx="102000" sy="102000" algn="ctr" rotWithShape="0">
                  <a:prstClr val="black">
                    <a:alpha val="20000"/>
                  </a:prstClr>
                </a:outerShdw>
              </a:effectLst>
            </c:spPr>
          </c:dPt>
          <c:dPt>
            <c:idx val="3"/>
            <c:bubble3D val="0"/>
            <c:spPr>
              <a:solidFill>
                <a:schemeClr val="accent2">
                  <a:lumMod val="60000"/>
                </a:schemeClr>
              </a:solidFill>
              <a:ln>
                <a:noFill/>
              </a:ln>
              <a:effectLst>
                <a:outerShdw blurRad="63500" sx="102000" sy="102000" algn="ctr" rotWithShape="0">
                  <a:prstClr val="black">
                    <a:alpha val="20000"/>
                  </a:prstClr>
                </a:outerShdw>
              </a:effectLst>
            </c:spPr>
          </c:dPt>
          <c:dPt>
            <c:idx val="4"/>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3"/>
              <c:layout>
                <c:manualLayout>
                  <c:x val="7.3062642905614206E-2"/>
                  <c:y val="-0.117021395729066"/>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'[Meeting of the Minds Affinity Groups (Responses).xlsx]Sheet1'!$A$1:$A$5</c:f>
              <c:strCache>
                <c:ptCount val="5"/>
                <c:pt idx="0">
                  <c:v>Social Emotional Health and Wellness</c:v>
                </c:pt>
                <c:pt idx="1">
                  <c:v>Academic Support &amp; Enrichment</c:v>
                </c:pt>
                <c:pt idx="2">
                  <c:v>Arts Programming</c:v>
                </c:pt>
                <c:pt idx="3">
                  <c:v>Family Engagement &amp; Support</c:v>
                </c:pt>
                <c:pt idx="4">
                  <c:v>Physical Health &amp; Wellness</c:v>
                </c:pt>
              </c:strCache>
            </c:strRef>
          </c:cat>
          <c:val>
            <c:numRef>
              <c:f>'[Meeting of the Minds Affinity Groups (Responses).xlsx]Sheet1'!$B$1:$B$5</c:f>
              <c:numCache>
                <c:formatCode>General</c:formatCode>
                <c:ptCount val="5"/>
                <c:pt idx="0">
                  <c:v>19</c:v>
                </c:pt>
                <c:pt idx="1">
                  <c:v>24</c:v>
                </c:pt>
                <c:pt idx="2">
                  <c:v>6</c:v>
                </c:pt>
                <c:pt idx="3">
                  <c:v>1</c:v>
                </c:pt>
                <c:pt idx="4">
                  <c:v>10</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09945648830529"/>
          <c:y val="2.8034408674652761E-2"/>
          <c:w val="0.65010605919362308"/>
          <c:h val="0.77895701564588904"/>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Basic</c:v>
                </c:pt>
                <c:pt idx="1">
                  <c:v>Program Quality</c:v>
                </c:pt>
                <c:pt idx="2">
                  <c:v>Individualized Support</c:v>
                </c:pt>
                <c:pt idx="3">
                  <c:v>Youth Outcomes</c:v>
                </c:pt>
                <c:pt idx="4">
                  <c:v>Individualized Support
+ Youth Outcomes</c:v>
                </c:pt>
                <c:pt idx="5">
                  <c:v>Badging</c:v>
                </c:pt>
              </c:strCache>
            </c:strRef>
          </c:cat>
          <c:val>
            <c:numRef>
              <c:f>Sheet1!$B$2:$B$7</c:f>
              <c:numCache>
                <c:formatCode>General</c:formatCode>
                <c:ptCount val="6"/>
                <c:pt idx="0">
                  <c:v>4</c:v>
                </c:pt>
                <c:pt idx="1">
                  <c:v>30</c:v>
                </c:pt>
                <c:pt idx="2">
                  <c:v>2</c:v>
                </c:pt>
                <c:pt idx="3">
                  <c:v>9</c:v>
                </c:pt>
                <c:pt idx="4">
                  <c:v>8</c:v>
                </c:pt>
                <c:pt idx="5">
                  <c:v>3</c:v>
                </c:pt>
              </c:numCache>
            </c:numRef>
          </c:val>
          <c:extLst xmlns:c16r2="http://schemas.microsoft.com/office/drawing/2015/06/chart">
            <c:ext xmlns:c16="http://schemas.microsoft.com/office/drawing/2014/chart" uri="{C3380CC4-5D6E-409C-BE32-E72D297353CC}">
              <c16:uniqueId val="{00000000-96CF-4BB6-A97B-EF47CAB9F8F7}"/>
            </c:ext>
          </c:extLst>
        </c:ser>
        <c:dLbls>
          <c:showLegendKey val="0"/>
          <c:showVal val="0"/>
          <c:showCatName val="0"/>
          <c:showSerName val="0"/>
          <c:showPercent val="0"/>
          <c:showBubbleSize val="0"/>
        </c:dLbls>
        <c:gapWidth val="182"/>
        <c:axId val="85156992"/>
        <c:axId val="85158912"/>
      </c:barChart>
      <c:catAx>
        <c:axId val="85156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5158912"/>
        <c:crosses val="autoZero"/>
        <c:auto val="1"/>
        <c:lblAlgn val="ctr"/>
        <c:lblOffset val="100"/>
        <c:noMultiLvlLbl val="0"/>
      </c:catAx>
      <c:valAx>
        <c:axId val="85158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sz="1800" dirty="0" smtClean="0">
                    <a:solidFill>
                      <a:schemeClr val="tx2"/>
                    </a:solidFill>
                  </a:rPr>
                  <a:t># Participating</a:t>
                </a:r>
                <a:r>
                  <a:rPr lang="en-US" sz="1800" baseline="0" dirty="0" smtClean="0">
                    <a:solidFill>
                      <a:schemeClr val="tx2"/>
                    </a:solidFill>
                  </a:rPr>
                  <a:t> Sites (total n=56)</a:t>
                </a:r>
                <a:endParaRPr lang="en-US" sz="1800" dirty="0">
                  <a:solidFill>
                    <a:schemeClr val="tx2"/>
                  </a:solidFill>
                </a:endParaRPr>
              </a:p>
            </c:rich>
          </c:tx>
          <c:layout>
            <c:manualLayout>
              <c:xMode val="edge"/>
              <c:yMode val="edge"/>
              <c:x val="0.45056808753654454"/>
              <c:y val="0.9064670183309312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15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smtClean="0"/>
              <a:t>%</a:t>
            </a:r>
            <a:r>
              <a:rPr lang="en-US" sz="1600" baseline="0" dirty="0" smtClean="0"/>
              <a:t> of </a:t>
            </a:r>
            <a:r>
              <a:rPr lang="en-US" sz="1600" b="1" baseline="0" dirty="0" smtClean="0">
                <a:solidFill>
                  <a:schemeClr val="tx2"/>
                </a:solidFill>
              </a:rPr>
              <a:t>Youth</a:t>
            </a:r>
            <a:r>
              <a:rPr lang="en-US" sz="1600" baseline="0" dirty="0" smtClean="0">
                <a:solidFill>
                  <a:schemeClr val="tx2"/>
                </a:solidFill>
              </a:rPr>
              <a:t> </a:t>
            </a:r>
            <a:r>
              <a:rPr lang="en-US" sz="1600" baseline="0" dirty="0" smtClean="0"/>
              <a:t>Meeting Skill Benchmark at Baseline, as rated by staff and youth self-report</a:t>
            </a:r>
            <a:endParaRPr lang="en-US" sz="1600" dirty="0"/>
          </a:p>
        </c:rich>
      </c:tx>
      <c:layout>
        <c:manualLayout>
          <c:xMode val="edge"/>
          <c:yMode val="edge"/>
          <c:x val="0.19468924044278621"/>
          <c:y val="8.9793045148623615E-2"/>
        </c:manualLayout>
      </c:layout>
      <c:overlay val="0"/>
      <c:spPr>
        <a:noFill/>
        <a:ln>
          <a:noFill/>
        </a:ln>
        <a:effectLst/>
      </c:spPr>
    </c:title>
    <c:autoTitleDeleted val="0"/>
    <c:plotArea>
      <c:layout>
        <c:manualLayout>
          <c:layoutTarget val="inner"/>
          <c:xMode val="edge"/>
          <c:yMode val="edge"/>
          <c:x val="0.2155483901408656"/>
          <c:y val="0.26456689990616361"/>
          <c:w val="0.77091209800527671"/>
          <c:h val="0.65940817456969936"/>
        </c:manualLayout>
      </c:layout>
      <c:barChart>
        <c:barDir val="col"/>
        <c:grouping val="clustered"/>
        <c:varyColors val="0"/>
        <c:ser>
          <c:idx val="0"/>
          <c:order val="0"/>
          <c:tx>
            <c:strRef>
              <c:f>Sheet1!$B$1</c:f>
              <c:strCache>
                <c:ptCount val="1"/>
                <c:pt idx="0">
                  <c:v>Staff Rating</c:v>
                </c:pt>
              </c:strCache>
            </c:strRef>
          </c:tx>
          <c:spPr>
            <a:solidFill>
              <a:srgbClr val="397BA5"/>
            </a:solidFill>
            <a:ln>
              <a:noFill/>
            </a:ln>
            <a:effectLst/>
          </c:spPr>
          <c:invertIfNegative val="0"/>
          <c:dPt>
            <c:idx val="0"/>
            <c:invertIfNegative val="0"/>
            <c:bubble3D val="0"/>
            <c:spPr>
              <a:solidFill>
                <a:srgbClr val="397BA5"/>
              </a:solidFill>
              <a:ln w="57150">
                <a:noFill/>
              </a:ln>
              <a:effectLst/>
            </c:spPr>
            <c:extLst xmlns:c16r2="http://schemas.microsoft.com/office/drawing/2015/06/chart">
              <c:ext xmlns:c16="http://schemas.microsoft.com/office/drawing/2014/chart" uri="{C3380CC4-5D6E-409C-BE32-E72D297353CC}">
                <c16:uniqueId val="{00000001-1AAF-403F-BBEF-ADF5EA7D789E}"/>
              </c:ext>
            </c:extLst>
          </c:dPt>
          <c:dPt>
            <c:idx val="1"/>
            <c:invertIfNegative val="0"/>
            <c:bubble3D val="0"/>
            <c:spPr>
              <a:solidFill>
                <a:srgbClr val="397BA5"/>
              </a:solidFill>
              <a:ln w="57150">
                <a:noFill/>
              </a:ln>
              <a:effectLst/>
            </c:spPr>
            <c:extLst xmlns:c16r2="http://schemas.microsoft.com/office/drawing/2015/06/chart">
              <c:ext xmlns:c16="http://schemas.microsoft.com/office/drawing/2014/chart" uri="{C3380CC4-5D6E-409C-BE32-E72D297353CC}">
                <c16:uniqueId val="{00000003-1AAF-403F-BBEF-ADF5EA7D789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Perseverance</c:v>
                </c:pt>
                <c:pt idx="1">
                  <c:v>Critical Thinking</c:v>
                </c:pt>
              </c:strCache>
            </c:strRef>
          </c:cat>
          <c:val>
            <c:numRef>
              <c:f>Sheet1!$B$2:$B$3</c:f>
              <c:numCache>
                <c:formatCode>0%</c:formatCode>
                <c:ptCount val="2"/>
                <c:pt idx="0">
                  <c:v>0.35</c:v>
                </c:pt>
                <c:pt idx="1">
                  <c:v>0.31</c:v>
                </c:pt>
              </c:numCache>
            </c:numRef>
          </c:val>
          <c:extLst xmlns:c16r2="http://schemas.microsoft.com/office/drawing/2015/06/chart">
            <c:ext xmlns:c16="http://schemas.microsoft.com/office/drawing/2014/chart" uri="{C3380CC4-5D6E-409C-BE32-E72D297353CC}">
              <c16:uniqueId val="{00000004-1AAF-403F-BBEF-ADF5EA7D789E}"/>
            </c:ext>
          </c:extLst>
        </c:ser>
        <c:ser>
          <c:idx val="1"/>
          <c:order val="1"/>
          <c:tx>
            <c:strRef>
              <c:f>Sheet1!$C$1</c:f>
              <c:strCache>
                <c:ptCount val="1"/>
                <c:pt idx="0">
                  <c:v>Youth Self-Rating2</c:v>
                </c:pt>
              </c:strCache>
            </c:strRef>
          </c:tx>
          <c:spPr>
            <a:noFill/>
            <a:ln w="38100">
              <a:solidFill>
                <a:srgbClr val="397BA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Perseverance</c:v>
                </c:pt>
                <c:pt idx="1">
                  <c:v>Critical Thinking</c:v>
                </c:pt>
              </c:strCache>
            </c:strRef>
          </c:cat>
          <c:val>
            <c:numRef>
              <c:f>Sheet1!$C$2:$C$3</c:f>
              <c:numCache>
                <c:formatCode>0%</c:formatCode>
                <c:ptCount val="2"/>
                <c:pt idx="0">
                  <c:v>0.63</c:v>
                </c:pt>
                <c:pt idx="1">
                  <c:v>0.59</c:v>
                </c:pt>
              </c:numCache>
            </c:numRef>
          </c:val>
          <c:extLst xmlns:c16r2="http://schemas.microsoft.com/office/drawing/2015/06/chart">
            <c:ext xmlns:c16="http://schemas.microsoft.com/office/drawing/2014/chart" uri="{C3380CC4-5D6E-409C-BE32-E72D297353CC}">
              <c16:uniqueId val="{00000005-1AAF-403F-BBEF-ADF5EA7D789E}"/>
            </c:ext>
          </c:extLst>
        </c:ser>
        <c:dLbls>
          <c:showLegendKey val="0"/>
          <c:showVal val="0"/>
          <c:showCatName val="0"/>
          <c:showSerName val="0"/>
          <c:showPercent val="0"/>
          <c:showBubbleSize val="0"/>
        </c:dLbls>
        <c:gapWidth val="219"/>
        <c:overlap val="-27"/>
        <c:axId val="39673216"/>
        <c:axId val="39691392"/>
      </c:barChart>
      <c:catAx>
        <c:axId val="3967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91392"/>
        <c:crosses val="autoZero"/>
        <c:auto val="1"/>
        <c:lblAlgn val="ctr"/>
        <c:lblOffset val="100"/>
        <c:noMultiLvlLbl val="0"/>
      </c:catAx>
      <c:valAx>
        <c:axId val="3969139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 of Youth “Usually/Often” or “Always” demonstrating skill</a:t>
                </a:r>
                <a:endParaRPr lang="en-US" dirty="0"/>
              </a:p>
            </c:rich>
          </c:tx>
          <c:layout>
            <c:manualLayout>
              <c:xMode val="edge"/>
              <c:yMode val="edge"/>
              <c:x val="2.1604938271604937E-2"/>
              <c:y val="0.26852561543256098"/>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732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smtClean="0"/>
              <a:t>%</a:t>
            </a:r>
            <a:r>
              <a:rPr lang="en-US" sz="1600" baseline="0" dirty="0" smtClean="0"/>
              <a:t> of </a:t>
            </a:r>
            <a:r>
              <a:rPr lang="en-US" sz="1600" b="1" baseline="0" dirty="0" smtClean="0">
                <a:solidFill>
                  <a:schemeClr val="tx2"/>
                </a:solidFill>
              </a:rPr>
              <a:t>Youth</a:t>
            </a:r>
            <a:r>
              <a:rPr lang="en-US" sz="1600" baseline="0" dirty="0" smtClean="0">
                <a:solidFill>
                  <a:schemeClr val="tx2"/>
                </a:solidFill>
              </a:rPr>
              <a:t> </a:t>
            </a:r>
            <a:r>
              <a:rPr lang="en-US" sz="1600" baseline="0" dirty="0" smtClean="0"/>
              <a:t>Meeting Skill Benchmark at Baseline, </a:t>
            </a:r>
          </a:p>
          <a:p>
            <a:pPr>
              <a:defRPr sz="1600" b="0" i="0" u="none" strike="noStrike" kern="1200" spc="0" baseline="0">
                <a:solidFill>
                  <a:schemeClr val="tx1">
                    <a:lumMod val="65000"/>
                    <a:lumOff val="35000"/>
                  </a:schemeClr>
                </a:solidFill>
                <a:latin typeface="+mn-lt"/>
                <a:ea typeface="+mn-ea"/>
                <a:cs typeface="+mn-cs"/>
              </a:defRPr>
            </a:pPr>
            <a:r>
              <a:rPr lang="en-US" sz="1600" baseline="0" dirty="0" smtClean="0"/>
              <a:t>as rated by staff and youth self-report</a:t>
            </a:r>
            <a:endParaRPr lang="en-US" sz="1600" dirty="0"/>
          </a:p>
        </c:rich>
      </c:tx>
      <c:layout>
        <c:manualLayout>
          <c:xMode val="edge"/>
          <c:yMode val="edge"/>
          <c:x val="0.27107816601049867"/>
          <c:y val="0.10662924111399055"/>
        </c:manualLayout>
      </c:layout>
      <c:overlay val="0"/>
      <c:spPr>
        <a:noFill/>
        <a:ln>
          <a:noFill/>
        </a:ln>
        <a:effectLst/>
      </c:spPr>
    </c:title>
    <c:autoTitleDeleted val="0"/>
    <c:plotArea>
      <c:layout>
        <c:manualLayout>
          <c:layoutTarget val="inner"/>
          <c:xMode val="edge"/>
          <c:yMode val="edge"/>
          <c:x val="0.16973739610673666"/>
          <c:y val="0.26456689990616361"/>
          <c:w val="0.79697579097777316"/>
          <c:h val="0.62932651684870655"/>
        </c:manualLayout>
      </c:layout>
      <c:barChart>
        <c:barDir val="col"/>
        <c:grouping val="clustered"/>
        <c:varyColors val="0"/>
        <c:ser>
          <c:idx val="0"/>
          <c:order val="0"/>
          <c:tx>
            <c:strRef>
              <c:f>Sheet1!$B$1</c:f>
              <c:strCache>
                <c:ptCount val="1"/>
                <c:pt idx="0">
                  <c:v>Staff Rating</c:v>
                </c:pt>
              </c:strCache>
            </c:strRef>
          </c:tx>
          <c:spPr>
            <a:solidFill>
              <a:srgbClr val="488323"/>
            </a:solidFill>
            <a:ln>
              <a:noFill/>
            </a:ln>
            <a:effectLst/>
          </c:spPr>
          <c:invertIfNegative val="0"/>
          <c:dPt>
            <c:idx val="0"/>
            <c:invertIfNegative val="0"/>
            <c:bubble3D val="0"/>
            <c:spPr>
              <a:solidFill>
                <a:srgbClr val="488323"/>
              </a:solidFill>
              <a:ln w="57150">
                <a:noFill/>
              </a:ln>
              <a:effectLst/>
            </c:spPr>
            <c:extLst xmlns:c16r2="http://schemas.microsoft.com/office/drawing/2015/06/chart">
              <c:ext xmlns:c16="http://schemas.microsoft.com/office/drawing/2014/chart" uri="{C3380CC4-5D6E-409C-BE32-E72D297353CC}">
                <c16:uniqueId val="{00000001-C1A0-4B58-BC50-94DE4A08609D}"/>
              </c:ext>
            </c:extLst>
          </c:dPt>
          <c:dPt>
            <c:idx val="1"/>
            <c:invertIfNegative val="0"/>
            <c:bubble3D val="0"/>
            <c:spPr>
              <a:solidFill>
                <a:srgbClr val="488323"/>
              </a:solidFill>
              <a:ln w="57150">
                <a:noFill/>
              </a:ln>
              <a:effectLst/>
            </c:spPr>
            <c:extLst xmlns:c16r2="http://schemas.microsoft.com/office/drawing/2015/06/chart">
              <c:ext xmlns:c16="http://schemas.microsoft.com/office/drawing/2014/chart" uri="{C3380CC4-5D6E-409C-BE32-E72D297353CC}">
                <c16:uniqueId val="{00000003-C1A0-4B58-BC50-94DE4A08609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Empathy</c:v>
                </c:pt>
                <c:pt idx="1">
                  <c:v>Peer
Relationships</c:v>
                </c:pt>
                <c:pt idx="2">
                  <c:v>Adult
Relationships</c:v>
                </c:pt>
                <c:pt idx="3">
                  <c:v>Communication</c:v>
                </c:pt>
                <c:pt idx="4">
                  <c:v>Teamwork</c:v>
                </c:pt>
              </c:strCache>
            </c:strRef>
          </c:cat>
          <c:val>
            <c:numRef>
              <c:f>Sheet1!$B$2:$B$6</c:f>
              <c:numCache>
                <c:formatCode>0%</c:formatCode>
                <c:ptCount val="5"/>
                <c:pt idx="1">
                  <c:v>0.56000000000000005</c:v>
                </c:pt>
                <c:pt idx="2">
                  <c:v>0.43</c:v>
                </c:pt>
                <c:pt idx="3">
                  <c:v>0.33</c:v>
                </c:pt>
              </c:numCache>
            </c:numRef>
          </c:val>
          <c:extLst xmlns:c16r2="http://schemas.microsoft.com/office/drawing/2015/06/chart">
            <c:ext xmlns:c16="http://schemas.microsoft.com/office/drawing/2014/chart" uri="{C3380CC4-5D6E-409C-BE32-E72D297353CC}">
              <c16:uniqueId val="{00000004-C1A0-4B58-BC50-94DE4A08609D}"/>
            </c:ext>
          </c:extLst>
        </c:ser>
        <c:ser>
          <c:idx val="1"/>
          <c:order val="1"/>
          <c:tx>
            <c:strRef>
              <c:f>Sheet1!$C$1</c:f>
              <c:strCache>
                <c:ptCount val="1"/>
                <c:pt idx="0">
                  <c:v>Youth Self-Rating2</c:v>
                </c:pt>
              </c:strCache>
            </c:strRef>
          </c:tx>
          <c:spPr>
            <a:noFill/>
            <a:ln w="38100">
              <a:solidFill>
                <a:srgbClr val="48832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Empathy</c:v>
                </c:pt>
                <c:pt idx="1">
                  <c:v>Peer
Relationships</c:v>
                </c:pt>
                <c:pt idx="2">
                  <c:v>Adult
Relationships</c:v>
                </c:pt>
                <c:pt idx="3">
                  <c:v>Communication</c:v>
                </c:pt>
                <c:pt idx="4">
                  <c:v>Teamwork</c:v>
                </c:pt>
              </c:strCache>
            </c:strRef>
          </c:cat>
          <c:val>
            <c:numRef>
              <c:f>Sheet1!$C$2:$C$6</c:f>
              <c:numCache>
                <c:formatCode>0%</c:formatCode>
                <c:ptCount val="5"/>
                <c:pt idx="0">
                  <c:v>0.68</c:v>
                </c:pt>
                <c:pt idx="1">
                  <c:v>0.71</c:v>
                </c:pt>
                <c:pt idx="2">
                  <c:v>0.5</c:v>
                </c:pt>
                <c:pt idx="4">
                  <c:v>0.37</c:v>
                </c:pt>
              </c:numCache>
            </c:numRef>
          </c:val>
          <c:extLst xmlns:c16r2="http://schemas.microsoft.com/office/drawing/2015/06/chart">
            <c:ext xmlns:c16="http://schemas.microsoft.com/office/drawing/2014/chart" uri="{C3380CC4-5D6E-409C-BE32-E72D297353CC}">
              <c16:uniqueId val="{00000005-C1A0-4B58-BC50-94DE4A08609D}"/>
            </c:ext>
          </c:extLst>
        </c:ser>
        <c:dLbls>
          <c:showLegendKey val="0"/>
          <c:showVal val="0"/>
          <c:showCatName val="0"/>
          <c:showSerName val="0"/>
          <c:showPercent val="0"/>
          <c:showBubbleSize val="0"/>
        </c:dLbls>
        <c:gapWidth val="219"/>
        <c:overlap val="-27"/>
        <c:axId val="35218560"/>
        <c:axId val="35220096"/>
      </c:barChart>
      <c:catAx>
        <c:axId val="3521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5220096"/>
        <c:crosses val="autoZero"/>
        <c:auto val="1"/>
        <c:lblAlgn val="ctr"/>
        <c:lblOffset val="100"/>
        <c:noMultiLvlLbl val="0"/>
      </c:catAx>
      <c:valAx>
        <c:axId val="352200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 of Youth “Usually/Often” or “Always” demonstrating skill</a:t>
                </a:r>
                <a:endParaRPr lang="en-US" dirty="0"/>
              </a:p>
            </c:rich>
          </c:tx>
          <c:layout>
            <c:manualLayout>
              <c:xMode val="edge"/>
              <c:yMode val="edge"/>
              <c:x val="2.1604938271604937E-2"/>
              <c:y val="0.26852561543256098"/>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185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smtClean="0"/>
              <a:t>%</a:t>
            </a:r>
            <a:r>
              <a:rPr lang="en-US" sz="1600" baseline="0" dirty="0" smtClean="0"/>
              <a:t> of </a:t>
            </a:r>
            <a:r>
              <a:rPr lang="en-US" sz="1600" b="1" baseline="0" dirty="0" smtClean="0">
                <a:solidFill>
                  <a:schemeClr val="tx2"/>
                </a:solidFill>
              </a:rPr>
              <a:t>Youth</a:t>
            </a:r>
            <a:r>
              <a:rPr lang="en-US" sz="1600" baseline="0" dirty="0" smtClean="0">
                <a:solidFill>
                  <a:schemeClr val="tx2"/>
                </a:solidFill>
              </a:rPr>
              <a:t> </a:t>
            </a:r>
            <a:r>
              <a:rPr lang="en-US" sz="1600" baseline="0" dirty="0" smtClean="0"/>
              <a:t>Meeting Skill Benchmark at Baseline, as rated by staff and youth self-report</a:t>
            </a:r>
            <a:endParaRPr lang="en-US" sz="1600" dirty="0"/>
          </a:p>
        </c:rich>
      </c:tx>
      <c:layout>
        <c:manualLayout>
          <c:xMode val="edge"/>
          <c:yMode val="edge"/>
          <c:x val="0.19468924044278621"/>
          <c:y val="8.9793045148623615E-2"/>
        </c:manualLayout>
      </c:layout>
      <c:overlay val="0"/>
      <c:spPr>
        <a:noFill/>
        <a:ln>
          <a:noFill/>
        </a:ln>
        <a:effectLst/>
      </c:spPr>
    </c:title>
    <c:autoTitleDeleted val="0"/>
    <c:plotArea>
      <c:layout>
        <c:manualLayout>
          <c:layoutTarget val="inner"/>
          <c:xMode val="edge"/>
          <c:yMode val="edge"/>
          <c:x val="0.29130589358148407"/>
          <c:y val="0.26456689990616361"/>
          <c:w val="0.69515461703650683"/>
          <c:h val="0.65940817456969936"/>
        </c:manualLayout>
      </c:layout>
      <c:barChart>
        <c:barDir val="col"/>
        <c:grouping val="clustered"/>
        <c:varyColors val="0"/>
        <c:ser>
          <c:idx val="0"/>
          <c:order val="0"/>
          <c:tx>
            <c:strRef>
              <c:f>Sheet1!$B$1</c:f>
              <c:strCache>
                <c:ptCount val="1"/>
                <c:pt idx="0">
                  <c:v>Staff Rating</c:v>
                </c:pt>
              </c:strCache>
            </c:strRef>
          </c:tx>
          <c:spPr>
            <a:solidFill>
              <a:srgbClr val="DB4300"/>
            </a:solidFill>
            <a:ln>
              <a:noFill/>
            </a:ln>
            <a:effectLst/>
          </c:spPr>
          <c:invertIfNegative val="0"/>
          <c:dPt>
            <c:idx val="0"/>
            <c:invertIfNegative val="0"/>
            <c:bubble3D val="0"/>
            <c:spPr>
              <a:solidFill>
                <a:srgbClr val="DB4300"/>
              </a:solidFill>
              <a:ln w="57150">
                <a:noFill/>
              </a:ln>
              <a:effectLst/>
            </c:spPr>
            <c:extLst xmlns:c16r2="http://schemas.microsoft.com/office/drawing/2015/06/chart">
              <c:ext xmlns:c16="http://schemas.microsoft.com/office/drawing/2014/chart" uri="{C3380CC4-5D6E-409C-BE32-E72D297353CC}">
                <c16:uniqueId val="{00000001-BF40-49A4-A095-B67415E2DB70}"/>
              </c:ext>
            </c:extLst>
          </c:dPt>
          <c:dPt>
            <c:idx val="1"/>
            <c:invertIfNegative val="0"/>
            <c:bubble3D val="0"/>
            <c:spPr>
              <a:solidFill>
                <a:srgbClr val="DB4300"/>
              </a:solidFill>
              <a:ln w="57150">
                <a:noFill/>
              </a:ln>
              <a:effectLst/>
            </c:spPr>
            <c:extLst xmlns:c16r2="http://schemas.microsoft.com/office/drawing/2015/06/chart">
              <c:ext xmlns:c16="http://schemas.microsoft.com/office/drawing/2014/chart" uri="{C3380CC4-5D6E-409C-BE32-E72D297353CC}">
                <c16:uniqueId val="{00000003-BF40-49A4-A095-B67415E2DB7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Self-Regulation</c:v>
                </c:pt>
              </c:strCache>
            </c:strRef>
          </c:cat>
          <c:val>
            <c:numRef>
              <c:f>Sheet1!$B$2</c:f>
              <c:numCache>
                <c:formatCode>0%</c:formatCode>
                <c:ptCount val="1"/>
                <c:pt idx="0">
                  <c:v>0.32</c:v>
                </c:pt>
              </c:numCache>
            </c:numRef>
          </c:val>
          <c:extLst xmlns:c16r2="http://schemas.microsoft.com/office/drawing/2015/06/chart">
            <c:ext xmlns:c16="http://schemas.microsoft.com/office/drawing/2014/chart" uri="{C3380CC4-5D6E-409C-BE32-E72D297353CC}">
              <c16:uniqueId val="{00000004-BF40-49A4-A095-B67415E2DB70}"/>
            </c:ext>
          </c:extLst>
        </c:ser>
        <c:ser>
          <c:idx val="1"/>
          <c:order val="1"/>
          <c:tx>
            <c:strRef>
              <c:f>Sheet1!$C$1</c:f>
              <c:strCache>
                <c:ptCount val="1"/>
                <c:pt idx="0">
                  <c:v>Youth Self-Rating2</c:v>
                </c:pt>
              </c:strCache>
            </c:strRef>
          </c:tx>
          <c:spPr>
            <a:noFill/>
            <a:ln w="38100">
              <a:solidFill>
                <a:srgbClr val="DB43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Self-Regulation</c:v>
                </c:pt>
              </c:strCache>
            </c:strRef>
          </c:cat>
          <c:val>
            <c:numRef>
              <c:f>Sheet1!$C$2</c:f>
              <c:numCache>
                <c:formatCode>0%</c:formatCode>
                <c:ptCount val="1"/>
                <c:pt idx="0">
                  <c:v>0.57999999999999996</c:v>
                </c:pt>
              </c:numCache>
            </c:numRef>
          </c:val>
          <c:extLst xmlns:c16r2="http://schemas.microsoft.com/office/drawing/2015/06/chart">
            <c:ext xmlns:c16="http://schemas.microsoft.com/office/drawing/2014/chart" uri="{C3380CC4-5D6E-409C-BE32-E72D297353CC}">
              <c16:uniqueId val="{00000005-BF40-49A4-A095-B67415E2DB70}"/>
            </c:ext>
          </c:extLst>
        </c:ser>
        <c:dLbls>
          <c:showLegendKey val="0"/>
          <c:showVal val="0"/>
          <c:showCatName val="0"/>
          <c:showSerName val="0"/>
          <c:showPercent val="0"/>
          <c:showBubbleSize val="0"/>
        </c:dLbls>
        <c:gapWidth val="219"/>
        <c:overlap val="-27"/>
        <c:axId val="34899072"/>
        <c:axId val="34900608"/>
      </c:barChart>
      <c:catAx>
        <c:axId val="3489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900608"/>
        <c:crosses val="autoZero"/>
        <c:auto val="1"/>
        <c:lblAlgn val="ctr"/>
        <c:lblOffset val="100"/>
        <c:noMultiLvlLbl val="0"/>
      </c:catAx>
      <c:valAx>
        <c:axId val="349006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 of Youth “Usually/Often” or “Always” demonstrating skill</a:t>
                </a:r>
                <a:endParaRPr lang="en-US" dirty="0"/>
              </a:p>
            </c:rich>
          </c:tx>
          <c:layout>
            <c:manualLayout>
              <c:xMode val="edge"/>
              <c:yMode val="edge"/>
              <c:x val="2.1604938271604937E-2"/>
              <c:y val="0.26852561543256098"/>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9907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00515213376113E-2"/>
          <c:y val="0.1031951008351616"/>
          <c:w val="0.89492417614464859"/>
          <c:h val="0.5293337954801125"/>
        </c:manualLayout>
      </c:layout>
      <c:barChart>
        <c:barDir val="col"/>
        <c:grouping val="clustered"/>
        <c:varyColors val="0"/>
        <c:ser>
          <c:idx val="0"/>
          <c:order val="0"/>
          <c:tx>
            <c:strRef>
              <c:f>Sheet1!$B$1</c:f>
              <c:strCache>
                <c:ptCount val="1"/>
                <c:pt idx="0">
                  <c:v>APT Spring</c:v>
                </c:pt>
              </c:strCache>
            </c:strRef>
          </c:tx>
          <c:spPr>
            <a:solidFill>
              <a:srgbClr val="A2CC1A"/>
            </a:solidFill>
            <a:ln w="38100">
              <a:noFill/>
            </a:ln>
            <a:effectLst/>
          </c:spPr>
          <c:invertIfNegative val="0"/>
          <c:dPt>
            <c:idx val="0"/>
            <c:invertIfNegative val="0"/>
            <c:bubble3D val="0"/>
            <c:spPr>
              <a:solidFill>
                <a:srgbClr val="397BA5"/>
              </a:solidFill>
              <a:ln w="38100">
                <a:noFill/>
              </a:ln>
              <a:effectLst/>
            </c:spPr>
            <c:extLst xmlns:c16r2="http://schemas.microsoft.com/office/drawing/2015/06/chart">
              <c:ext xmlns:c16="http://schemas.microsoft.com/office/drawing/2014/chart" uri="{C3380CC4-5D6E-409C-BE32-E72D297353CC}">
                <c16:uniqueId val="{00000001-D859-4C2D-B83D-458C75051D29}"/>
              </c:ext>
            </c:extLst>
          </c:dPt>
          <c:dPt>
            <c:idx val="1"/>
            <c:invertIfNegative val="0"/>
            <c:bubble3D val="0"/>
            <c:spPr>
              <a:solidFill>
                <a:srgbClr val="397BA5"/>
              </a:solidFill>
              <a:ln w="38100">
                <a:noFill/>
              </a:ln>
              <a:effectLst/>
            </c:spPr>
            <c:extLst xmlns:c16r2="http://schemas.microsoft.com/office/drawing/2015/06/chart">
              <c:ext xmlns:c16="http://schemas.microsoft.com/office/drawing/2014/chart" uri="{C3380CC4-5D6E-409C-BE32-E72D297353CC}">
                <c16:uniqueId val="{00000003-D859-4C2D-B83D-458C75051D29}"/>
              </c:ext>
            </c:extLst>
          </c:dPt>
          <c:dPt>
            <c:idx val="2"/>
            <c:invertIfNegative val="0"/>
            <c:bubble3D val="0"/>
            <c:spPr>
              <a:solidFill>
                <a:srgbClr val="60AF2F">
                  <a:lumMod val="75000"/>
                </a:srgbClr>
              </a:solidFill>
              <a:ln w="38100">
                <a:noFill/>
              </a:ln>
              <a:effectLst/>
            </c:spPr>
            <c:extLst xmlns:c16r2="http://schemas.microsoft.com/office/drawing/2015/06/chart">
              <c:ext xmlns:c16="http://schemas.microsoft.com/office/drawing/2014/chart" uri="{C3380CC4-5D6E-409C-BE32-E72D297353CC}">
                <c16:uniqueId val="{00000005-D859-4C2D-B83D-458C75051D29}"/>
              </c:ext>
            </c:extLst>
          </c:dPt>
          <c:dPt>
            <c:idx val="3"/>
            <c:invertIfNegative val="0"/>
            <c:bubble3D val="0"/>
            <c:spPr>
              <a:solidFill>
                <a:srgbClr val="488323"/>
              </a:solidFill>
              <a:ln w="38100">
                <a:noFill/>
              </a:ln>
              <a:effectLst/>
            </c:spPr>
            <c:extLst xmlns:c16r2="http://schemas.microsoft.com/office/drawing/2015/06/chart">
              <c:ext xmlns:c16="http://schemas.microsoft.com/office/drawing/2014/chart" uri="{C3380CC4-5D6E-409C-BE32-E72D297353CC}">
                <c16:uniqueId val="{00000007-D859-4C2D-B83D-458C75051D29}"/>
              </c:ext>
            </c:extLst>
          </c:dPt>
          <c:dPt>
            <c:idx val="4"/>
            <c:invertIfNegative val="0"/>
            <c:bubble3D val="0"/>
            <c:spPr>
              <a:solidFill>
                <a:srgbClr val="488323"/>
              </a:solidFill>
              <a:ln w="38100">
                <a:noFill/>
              </a:ln>
              <a:effectLst/>
            </c:spPr>
            <c:extLst xmlns:c16r2="http://schemas.microsoft.com/office/drawing/2015/06/chart">
              <c:ext xmlns:c16="http://schemas.microsoft.com/office/drawing/2014/chart" uri="{C3380CC4-5D6E-409C-BE32-E72D297353CC}">
                <c16:uniqueId val="{00000009-D859-4C2D-B83D-458C75051D29}"/>
              </c:ext>
            </c:extLst>
          </c:dPt>
          <c:dPt>
            <c:idx val="5"/>
            <c:invertIfNegative val="0"/>
            <c:bubble3D val="0"/>
            <c:spPr>
              <a:solidFill>
                <a:srgbClr val="488323"/>
              </a:solidFill>
              <a:ln w="38100">
                <a:noFill/>
              </a:ln>
              <a:effectLst/>
            </c:spPr>
            <c:extLst xmlns:c16r2="http://schemas.microsoft.com/office/drawing/2015/06/chart">
              <c:ext xmlns:c16="http://schemas.microsoft.com/office/drawing/2014/chart" uri="{C3380CC4-5D6E-409C-BE32-E72D297353CC}">
                <c16:uniqueId val="{0000000B-D859-4C2D-B83D-458C75051D29}"/>
              </c:ext>
            </c:extLst>
          </c:dPt>
          <c:dPt>
            <c:idx val="6"/>
            <c:invertIfNegative val="0"/>
            <c:bubble3D val="0"/>
            <c:spPr>
              <a:solidFill>
                <a:srgbClr val="DB4300"/>
              </a:solidFill>
              <a:ln w="38100">
                <a:noFill/>
              </a:ln>
              <a:effectLst/>
            </c:spPr>
            <c:extLst xmlns:c16r2="http://schemas.microsoft.com/office/drawing/2015/06/chart">
              <c:ext xmlns:c16="http://schemas.microsoft.com/office/drawing/2014/chart" uri="{C3380CC4-5D6E-409C-BE32-E72D297353CC}">
                <c16:uniqueId val="{0000000D-D859-4C2D-B83D-458C75051D29}"/>
              </c:ext>
            </c:extLst>
          </c:dPt>
          <c:dPt>
            <c:idx val="7"/>
            <c:invertIfNegative val="0"/>
            <c:bubble3D val="0"/>
            <c:spPr>
              <a:solidFill>
                <a:sysClr val="window" lastClr="FFFFFF">
                  <a:lumMod val="65000"/>
                </a:sysClr>
              </a:solidFill>
              <a:ln w="38100">
                <a:noFill/>
              </a:ln>
              <a:effectLst/>
            </c:spPr>
            <c:extLst xmlns:c16r2="http://schemas.microsoft.com/office/drawing/2015/06/chart">
              <c:ext xmlns:c16="http://schemas.microsoft.com/office/drawing/2014/chart" uri="{C3380CC4-5D6E-409C-BE32-E72D297353CC}">
                <c16:uniqueId val="{0000000F-D859-4C2D-B83D-458C75051D29}"/>
              </c:ext>
            </c:extLst>
          </c:dPt>
          <c:dPt>
            <c:idx val="8"/>
            <c:invertIfNegative val="0"/>
            <c:bubble3D val="0"/>
            <c:spPr>
              <a:solidFill>
                <a:sysClr val="window" lastClr="FFFFFF">
                  <a:lumMod val="65000"/>
                </a:sysClr>
              </a:solidFill>
              <a:ln w="38100">
                <a:noFill/>
              </a:ln>
              <a:effectLst/>
            </c:spPr>
            <c:extLst xmlns:c16r2="http://schemas.microsoft.com/office/drawing/2015/06/chart">
              <c:ext xmlns:c16="http://schemas.microsoft.com/office/drawing/2014/chart" uri="{C3380CC4-5D6E-409C-BE32-E72D297353CC}">
                <c16:uniqueId val="{00000011-D859-4C2D-B83D-458C75051D29}"/>
              </c:ext>
            </c:extLst>
          </c:dPt>
          <c:dPt>
            <c:idx val="9"/>
            <c:invertIfNegative val="0"/>
            <c:bubble3D val="0"/>
            <c:spPr>
              <a:solidFill>
                <a:sysClr val="window" lastClr="FFFFFF">
                  <a:lumMod val="65000"/>
                </a:sysClr>
              </a:solidFill>
              <a:ln w="38100">
                <a:noFill/>
              </a:ln>
              <a:effectLst/>
            </c:spPr>
            <c:extLst xmlns:c16r2="http://schemas.microsoft.com/office/drawing/2015/06/chart">
              <c:ext xmlns:c16="http://schemas.microsoft.com/office/drawing/2014/chart" uri="{C3380CC4-5D6E-409C-BE32-E72D297353CC}">
                <c16:uniqueId val="{00000013-D859-4C2D-B83D-458C75051D2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Perseverance</c:v>
                </c:pt>
                <c:pt idx="1">
                  <c:v>Critical Thinking</c:v>
                </c:pt>
                <c:pt idx="2">
                  <c:v>Peer Relationships</c:v>
                </c:pt>
                <c:pt idx="3">
                  <c:v>Adult Relationships</c:v>
                </c:pt>
                <c:pt idx="4">
                  <c:v>Communication*</c:v>
                </c:pt>
                <c:pt idx="5">
                  <c:v>Teamwork*</c:v>
                </c:pt>
                <c:pt idx="6">
                  <c:v>Self-Regulation*</c:v>
                </c:pt>
                <c:pt idx="7">
                  <c:v>Activities Engage Youth</c:v>
                </c:pt>
                <c:pt idx="8">
                  <c:v>Opportunities for Leadership &amp; Choice</c:v>
                </c:pt>
                <c:pt idx="9">
                  <c:v>Program Organization &amp; Structure</c:v>
                </c:pt>
              </c:strCache>
            </c:strRef>
          </c:cat>
          <c:val>
            <c:numRef>
              <c:f>Sheet1!$B$2:$B$11</c:f>
              <c:numCache>
                <c:formatCode>###0.0</c:formatCode>
                <c:ptCount val="10"/>
                <c:pt idx="0">
                  <c:v>3.2</c:v>
                </c:pt>
                <c:pt idx="1">
                  <c:v>2.8</c:v>
                </c:pt>
                <c:pt idx="2">
                  <c:v>3.5</c:v>
                </c:pt>
                <c:pt idx="3">
                  <c:v>3.4</c:v>
                </c:pt>
                <c:pt idx="4">
                  <c:v>3.1</c:v>
                </c:pt>
                <c:pt idx="5">
                  <c:v>2.9</c:v>
                </c:pt>
                <c:pt idx="6">
                  <c:v>3.4</c:v>
                </c:pt>
                <c:pt idx="7">
                  <c:v>3</c:v>
                </c:pt>
                <c:pt idx="8">
                  <c:v>2.6</c:v>
                </c:pt>
                <c:pt idx="9">
                  <c:v>3.3</c:v>
                </c:pt>
              </c:numCache>
            </c:numRef>
          </c:val>
          <c:extLst xmlns:c16r2="http://schemas.microsoft.com/office/drawing/2015/06/chart">
            <c:ext xmlns:c16="http://schemas.microsoft.com/office/drawing/2014/chart" uri="{C3380CC4-5D6E-409C-BE32-E72D297353CC}">
              <c16:uniqueId val="{00000014-D859-4C2D-B83D-458C75051D29}"/>
            </c:ext>
          </c:extLst>
        </c:ser>
        <c:dLbls>
          <c:showLegendKey val="0"/>
          <c:showVal val="0"/>
          <c:showCatName val="0"/>
          <c:showSerName val="0"/>
          <c:showPercent val="0"/>
          <c:showBubbleSize val="0"/>
        </c:dLbls>
        <c:gapWidth val="219"/>
        <c:overlap val="-27"/>
        <c:axId val="35071872"/>
        <c:axId val="35073408"/>
      </c:barChart>
      <c:catAx>
        <c:axId val="3507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5073408"/>
        <c:crosses val="autoZero"/>
        <c:auto val="1"/>
        <c:lblAlgn val="ctr"/>
        <c:lblOffset val="100"/>
        <c:noMultiLvlLbl val="0"/>
      </c:catAx>
      <c:valAx>
        <c:axId val="35073408"/>
        <c:scaling>
          <c:orientation val="minMax"/>
          <c:min val="1"/>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507187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4868542596232"/>
          <c:y val="0.1031951008351616"/>
          <c:w val="0.85177597872017974"/>
          <c:h val="0.5293337954801125"/>
        </c:manualLayout>
      </c:layout>
      <c:barChart>
        <c:barDir val="col"/>
        <c:grouping val="clustered"/>
        <c:varyColors val="0"/>
        <c:ser>
          <c:idx val="0"/>
          <c:order val="0"/>
          <c:tx>
            <c:strRef>
              <c:f>Sheet1!$C$1</c:f>
              <c:strCache>
                <c:ptCount val="1"/>
                <c:pt idx="0">
                  <c:v>Fall 2016</c:v>
                </c:pt>
              </c:strCache>
            </c:strRef>
          </c:tx>
          <c:spPr>
            <a:solidFill>
              <a:srgbClr val="488323"/>
            </a:solidFill>
            <a:ln>
              <a:noFill/>
            </a:ln>
            <a:effectLst/>
          </c:spPr>
          <c:invertIfNegative val="0"/>
          <c:dPt>
            <c:idx val="0"/>
            <c:invertIfNegative val="0"/>
            <c:bubble3D val="0"/>
            <c:spPr>
              <a:solidFill>
                <a:srgbClr val="397BA5"/>
              </a:solidFill>
              <a:ln>
                <a:noFill/>
              </a:ln>
              <a:effectLst/>
            </c:spPr>
            <c:extLst xmlns:c16r2="http://schemas.microsoft.com/office/drawing/2015/06/chart">
              <c:ext xmlns:c16="http://schemas.microsoft.com/office/drawing/2014/chart" uri="{C3380CC4-5D6E-409C-BE32-E72D297353CC}">
                <c16:uniqueId val="{00000001-410F-47EB-8448-8A6C07BDF217}"/>
              </c:ext>
            </c:extLst>
          </c:dPt>
          <c:dPt>
            <c:idx val="1"/>
            <c:invertIfNegative val="0"/>
            <c:bubble3D val="0"/>
            <c:spPr>
              <a:solidFill>
                <a:srgbClr val="397BA5"/>
              </a:solidFill>
              <a:ln>
                <a:noFill/>
              </a:ln>
              <a:effectLst/>
            </c:spPr>
            <c:extLst xmlns:c16r2="http://schemas.microsoft.com/office/drawing/2015/06/chart">
              <c:ext xmlns:c16="http://schemas.microsoft.com/office/drawing/2014/chart" uri="{C3380CC4-5D6E-409C-BE32-E72D297353CC}">
                <c16:uniqueId val="{00000003-410F-47EB-8448-8A6C07BDF217}"/>
              </c:ext>
            </c:extLst>
          </c:dPt>
          <c:dPt>
            <c:idx val="2"/>
            <c:invertIfNegative val="0"/>
            <c:bubble3D val="0"/>
            <c:extLst xmlns:c16r2="http://schemas.microsoft.com/office/drawing/2015/06/chart">
              <c:ext xmlns:c16="http://schemas.microsoft.com/office/drawing/2014/chart" uri="{C3380CC4-5D6E-409C-BE32-E72D297353CC}">
                <c16:uniqueId val="{00000005-410F-47EB-8448-8A6C07BDF217}"/>
              </c:ext>
            </c:extLst>
          </c:dPt>
          <c:dPt>
            <c:idx val="3"/>
            <c:invertIfNegative val="0"/>
            <c:bubble3D val="0"/>
            <c:extLst xmlns:c16r2="http://schemas.microsoft.com/office/drawing/2015/06/chart">
              <c:ext xmlns:c16="http://schemas.microsoft.com/office/drawing/2014/chart" uri="{C3380CC4-5D6E-409C-BE32-E72D297353CC}">
                <c16:uniqueId val="{00000007-410F-47EB-8448-8A6C07BDF217}"/>
              </c:ext>
            </c:extLst>
          </c:dPt>
          <c:dPt>
            <c:idx val="4"/>
            <c:invertIfNegative val="0"/>
            <c:bubble3D val="0"/>
            <c:extLst xmlns:c16r2="http://schemas.microsoft.com/office/drawing/2015/06/chart">
              <c:ext xmlns:c16="http://schemas.microsoft.com/office/drawing/2014/chart" uri="{C3380CC4-5D6E-409C-BE32-E72D297353CC}">
                <c16:uniqueId val="{00000009-410F-47EB-8448-8A6C07BDF217}"/>
              </c:ext>
            </c:extLst>
          </c:dPt>
          <c:dPt>
            <c:idx val="5"/>
            <c:invertIfNegative val="0"/>
            <c:bubble3D val="0"/>
            <c:extLst xmlns:c16r2="http://schemas.microsoft.com/office/drawing/2015/06/chart">
              <c:ext xmlns:c16="http://schemas.microsoft.com/office/drawing/2014/chart" uri="{C3380CC4-5D6E-409C-BE32-E72D297353CC}">
                <c16:uniqueId val="{0000000B-410F-47EB-8448-8A6C07BDF217}"/>
              </c:ext>
            </c:extLst>
          </c:dPt>
          <c:dPt>
            <c:idx val="6"/>
            <c:invertIfNegative val="0"/>
            <c:bubble3D val="0"/>
            <c:spPr>
              <a:solidFill>
                <a:srgbClr val="DB4300"/>
              </a:solidFill>
              <a:ln>
                <a:noFill/>
              </a:ln>
              <a:effectLst/>
            </c:spPr>
            <c:extLst xmlns:c16r2="http://schemas.microsoft.com/office/drawing/2015/06/chart">
              <c:ext xmlns:c16="http://schemas.microsoft.com/office/drawing/2014/chart" uri="{C3380CC4-5D6E-409C-BE32-E72D297353CC}">
                <c16:uniqueId val="{0000000D-410F-47EB-8448-8A6C07BDF217}"/>
              </c:ext>
            </c:extLst>
          </c:dPt>
          <c:dPt>
            <c:idx val="7"/>
            <c:invertIfNegative val="0"/>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F-410F-47EB-8448-8A6C07BDF217}"/>
              </c:ext>
            </c:extLst>
          </c:dPt>
          <c:dPt>
            <c:idx val="8"/>
            <c:invertIfNegative val="0"/>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11-410F-47EB-8448-8A6C07BDF217}"/>
              </c:ext>
            </c:extLst>
          </c:dPt>
          <c:dPt>
            <c:idx val="9"/>
            <c:invertIfNegative val="0"/>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0-8FD4-4AEA-973C-EAFDA7D1EDE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Perseverance</c:v>
                </c:pt>
                <c:pt idx="1">
                  <c:v>Critical Thinking</c:v>
                </c:pt>
                <c:pt idx="2">
                  <c:v>Peer Relationships</c:v>
                </c:pt>
                <c:pt idx="3">
                  <c:v>Adult Relationships</c:v>
                </c:pt>
                <c:pt idx="4">
                  <c:v>Communication*</c:v>
                </c:pt>
                <c:pt idx="5">
                  <c:v>Teamwork*</c:v>
                </c:pt>
                <c:pt idx="6">
                  <c:v>Self-Regulation*</c:v>
                </c:pt>
                <c:pt idx="7">
                  <c:v>Activities Engage Youth</c:v>
                </c:pt>
                <c:pt idx="8">
                  <c:v>Opportunities for Leadership &amp; Choice</c:v>
                </c:pt>
                <c:pt idx="9">
                  <c:v>Program Organization &amp; Structure </c:v>
                </c:pt>
              </c:strCache>
            </c:strRef>
          </c:cat>
          <c:val>
            <c:numRef>
              <c:f>Sheet1!$C$2:$C$11</c:f>
              <c:numCache>
                <c:formatCode>0%</c:formatCode>
                <c:ptCount val="10"/>
                <c:pt idx="0">
                  <c:v>0.7</c:v>
                </c:pt>
                <c:pt idx="1">
                  <c:v>0.5</c:v>
                </c:pt>
                <c:pt idx="2">
                  <c:v>0.86</c:v>
                </c:pt>
                <c:pt idx="3">
                  <c:v>0.84</c:v>
                </c:pt>
                <c:pt idx="4">
                  <c:v>0.62</c:v>
                </c:pt>
                <c:pt idx="5">
                  <c:v>0.55000000000000004</c:v>
                </c:pt>
                <c:pt idx="6">
                  <c:v>0.81</c:v>
                </c:pt>
                <c:pt idx="7">
                  <c:v>0.57999999999999996</c:v>
                </c:pt>
                <c:pt idx="8">
                  <c:v>0.44</c:v>
                </c:pt>
                <c:pt idx="9">
                  <c:v>0.72</c:v>
                </c:pt>
              </c:numCache>
            </c:numRef>
          </c:val>
          <c:extLst xmlns:c16r2="http://schemas.microsoft.com/office/drawing/2015/06/chart">
            <c:ext xmlns:c16="http://schemas.microsoft.com/office/drawing/2014/chart" uri="{C3380CC4-5D6E-409C-BE32-E72D297353CC}">
              <c16:uniqueId val="{00000012-410F-47EB-8448-8A6C07BDF217}"/>
            </c:ext>
          </c:extLst>
        </c:ser>
        <c:dLbls>
          <c:dLblPos val="outEnd"/>
          <c:showLegendKey val="0"/>
          <c:showVal val="1"/>
          <c:showCatName val="0"/>
          <c:showSerName val="0"/>
          <c:showPercent val="0"/>
          <c:showBubbleSize val="0"/>
        </c:dLbls>
        <c:gapWidth val="219"/>
        <c:overlap val="-27"/>
        <c:axId val="40256640"/>
        <c:axId val="40284160"/>
      </c:barChart>
      <c:catAx>
        <c:axId val="4025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284160"/>
        <c:crosses val="autoZero"/>
        <c:auto val="1"/>
        <c:lblAlgn val="ctr"/>
        <c:lblOffset val="100"/>
        <c:noMultiLvlLbl val="0"/>
      </c:catAx>
      <c:valAx>
        <c:axId val="40284160"/>
        <c:scaling>
          <c:orientation val="minMax"/>
          <c:max val="1"/>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Percent of Programs Meeting Quality </a:t>
                </a:r>
              </a:p>
              <a:p>
                <a:pPr>
                  <a:defRPr sz="1600" b="0" i="0" u="none" strike="noStrike" kern="1200" baseline="0">
                    <a:solidFill>
                      <a:schemeClr val="tx1">
                        <a:lumMod val="65000"/>
                        <a:lumOff val="35000"/>
                      </a:schemeClr>
                    </a:solidFill>
                    <a:latin typeface="+mn-lt"/>
                    <a:ea typeface="+mn-ea"/>
                    <a:cs typeface="+mn-cs"/>
                  </a:defRPr>
                </a:pPr>
                <a:r>
                  <a:rPr lang="en-US" sz="1600" dirty="0" smtClean="0"/>
                  <a:t>Benchmark</a:t>
                </a:r>
                <a:r>
                  <a:rPr lang="en-US" sz="1600" baseline="0" dirty="0" smtClean="0"/>
                  <a:t> of “3 = Most of the Time”</a:t>
                </a:r>
                <a:endParaRPr lang="en-US" sz="1600" dirty="0"/>
              </a:p>
            </c:rich>
          </c:tx>
          <c:layout>
            <c:manualLayout>
              <c:xMode val="edge"/>
              <c:yMode val="edge"/>
              <c:x val="6.2085350934363214E-3"/>
              <c:y val="7.2580672078491615E-2"/>
            </c:manualLayout>
          </c:layout>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256640"/>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22984492375931"/>
          <c:y val="0.1031951008351616"/>
          <c:w val="0.84879480203970881"/>
          <c:h val="0.5293337954801125"/>
        </c:manualLayout>
      </c:layout>
      <c:barChart>
        <c:barDir val="col"/>
        <c:grouping val="clustered"/>
        <c:varyColors val="0"/>
        <c:ser>
          <c:idx val="0"/>
          <c:order val="0"/>
          <c:tx>
            <c:strRef>
              <c:f>Sheet1!$B$1</c:f>
              <c:strCache>
                <c:ptCount val="1"/>
                <c:pt idx="0">
                  <c:v>Fall 2015</c:v>
                </c:pt>
              </c:strCache>
            </c:strRef>
          </c:tx>
          <c:spPr>
            <a:solidFill>
              <a:sysClr val="window" lastClr="FFFFFF">
                <a:lumMod val="75000"/>
              </a:sys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410F-47EB-8448-8A6C07BDF217}"/>
              </c:ext>
            </c:extLst>
          </c:dPt>
          <c:dPt>
            <c:idx val="1"/>
            <c:invertIfNegative val="0"/>
            <c:bubble3D val="0"/>
            <c:extLst xmlns:c16r2="http://schemas.microsoft.com/office/drawing/2015/06/chart">
              <c:ext xmlns:c16="http://schemas.microsoft.com/office/drawing/2014/chart" uri="{C3380CC4-5D6E-409C-BE32-E72D297353CC}">
                <c16:uniqueId val="{00000003-410F-47EB-8448-8A6C07BDF217}"/>
              </c:ext>
            </c:extLst>
          </c:dPt>
          <c:dPt>
            <c:idx val="2"/>
            <c:invertIfNegative val="0"/>
            <c:bubble3D val="0"/>
            <c:extLst xmlns:c16r2="http://schemas.microsoft.com/office/drawing/2015/06/chart">
              <c:ext xmlns:c16="http://schemas.microsoft.com/office/drawing/2014/chart" uri="{C3380CC4-5D6E-409C-BE32-E72D297353CC}">
                <c16:uniqueId val="{00000005-410F-47EB-8448-8A6C07BDF217}"/>
              </c:ext>
            </c:extLst>
          </c:dPt>
          <c:dPt>
            <c:idx val="3"/>
            <c:invertIfNegative val="0"/>
            <c:bubble3D val="0"/>
            <c:extLst xmlns:c16r2="http://schemas.microsoft.com/office/drawing/2015/06/chart">
              <c:ext xmlns:c16="http://schemas.microsoft.com/office/drawing/2014/chart" uri="{C3380CC4-5D6E-409C-BE32-E72D297353CC}">
                <c16:uniqueId val="{00000007-410F-47EB-8448-8A6C07BDF217}"/>
              </c:ext>
            </c:extLst>
          </c:dPt>
          <c:dPt>
            <c:idx val="4"/>
            <c:invertIfNegative val="0"/>
            <c:bubble3D val="0"/>
            <c:extLst xmlns:c16r2="http://schemas.microsoft.com/office/drawing/2015/06/chart">
              <c:ext xmlns:c16="http://schemas.microsoft.com/office/drawing/2014/chart" uri="{C3380CC4-5D6E-409C-BE32-E72D297353CC}">
                <c16:uniqueId val="{00000009-410F-47EB-8448-8A6C07BDF217}"/>
              </c:ext>
            </c:extLst>
          </c:dPt>
          <c:dPt>
            <c:idx val="5"/>
            <c:invertIfNegative val="0"/>
            <c:bubble3D val="0"/>
            <c:extLst xmlns:c16r2="http://schemas.microsoft.com/office/drawing/2015/06/chart">
              <c:ext xmlns:c16="http://schemas.microsoft.com/office/drawing/2014/chart" uri="{C3380CC4-5D6E-409C-BE32-E72D297353CC}">
                <c16:uniqueId val="{0000000B-410F-47EB-8448-8A6C07BDF217}"/>
              </c:ext>
            </c:extLst>
          </c:dPt>
          <c:dPt>
            <c:idx val="6"/>
            <c:invertIfNegative val="0"/>
            <c:bubble3D val="0"/>
            <c:extLst xmlns:c16r2="http://schemas.microsoft.com/office/drawing/2015/06/chart">
              <c:ext xmlns:c16="http://schemas.microsoft.com/office/drawing/2014/chart" uri="{C3380CC4-5D6E-409C-BE32-E72D297353CC}">
                <c16:uniqueId val="{0000000D-410F-47EB-8448-8A6C07BDF217}"/>
              </c:ext>
            </c:extLst>
          </c:dPt>
          <c:dPt>
            <c:idx val="7"/>
            <c:invertIfNegative val="0"/>
            <c:bubble3D val="0"/>
            <c:extLst xmlns:c16r2="http://schemas.microsoft.com/office/drawing/2015/06/chart">
              <c:ext xmlns:c16="http://schemas.microsoft.com/office/drawing/2014/chart" uri="{C3380CC4-5D6E-409C-BE32-E72D297353CC}">
                <c16:uniqueId val="{0000000F-410F-47EB-8448-8A6C07BDF217}"/>
              </c:ext>
            </c:extLst>
          </c:dPt>
          <c:dPt>
            <c:idx val="8"/>
            <c:invertIfNegative val="0"/>
            <c:bubble3D val="0"/>
            <c:extLst xmlns:c16r2="http://schemas.microsoft.com/office/drawing/2015/06/chart">
              <c:ext xmlns:c16="http://schemas.microsoft.com/office/drawing/2014/chart" uri="{C3380CC4-5D6E-409C-BE32-E72D297353CC}">
                <c16:uniqueId val="{00000011-410F-47EB-8448-8A6C07BDF21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Perseverance</c:v>
                </c:pt>
                <c:pt idx="1">
                  <c:v>Critical Thinking</c:v>
                </c:pt>
                <c:pt idx="2">
                  <c:v>Peer Relationships</c:v>
                </c:pt>
                <c:pt idx="3">
                  <c:v>Adult Relationships</c:v>
                </c:pt>
                <c:pt idx="4">
                  <c:v>Communication*</c:v>
                </c:pt>
                <c:pt idx="5">
                  <c:v>Teamwork*</c:v>
                </c:pt>
                <c:pt idx="6">
                  <c:v>Self-Regulation*</c:v>
                </c:pt>
                <c:pt idx="7">
                  <c:v>Activities Engage Youth</c:v>
                </c:pt>
                <c:pt idx="8">
                  <c:v>Opportunities for Leadership &amp; Choice</c:v>
                </c:pt>
                <c:pt idx="9">
                  <c:v>Program Organization &amp; Structure </c:v>
                </c:pt>
              </c:strCache>
            </c:strRef>
          </c:cat>
          <c:val>
            <c:numRef>
              <c:f>Sheet1!$B$2:$B$11</c:f>
              <c:numCache>
                <c:formatCode>0%</c:formatCode>
                <c:ptCount val="10"/>
                <c:pt idx="0">
                  <c:v>0.92300000000000004</c:v>
                </c:pt>
                <c:pt idx="1">
                  <c:v>0.39</c:v>
                </c:pt>
                <c:pt idx="2">
                  <c:v>0.93</c:v>
                </c:pt>
                <c:pt idx="3">
                  <c:v>1</c:v>
                </c:pt>
                <c:pt idx="4">
                  <c:v>0.69</c:v>
                </c:pt>
                <c:pt idx="5">
                  <c:v>0.8</c:v>
                </c:pt>
                <c:pt idx="6">
                  <c:v>0.92</c:v>
                </c:pt>
                <c:pt idx="7">
                  <c:v>0.8</c:v>
                </c:pt>
                <c:pt idx="8">
                  <c:v>0.28999999999999998</c:v>
                </c:pt>
                <c:pt idx="9">
                  <c:v>0.87</c:v>
                </c:pt>
              </c:numCache>
            </c:numRef>
          </c:val>
          <c:extLst xmlns:c16r2="http://schemas.microsoft.com/office/drawing/2015/06/chart">
            <c:ext xmlns:c16="http://schemas.microsoft.com/office/drawing/2014/chart" uri="{C3380CC4-5D6E-409C-BE32-E72D297353CC}">
              <c16:uniqueId val="{00000012-410F-47EB-8448-8A6C07BDF217}"/>
            </c:ext>
          </c:extLst>
        </c:ser>
        <c:ser>
          <c:idx val="1"/>
          <c:order val="1"/>
          <c:tx>
            <c:strRef>
              <c:f>Sheet1!$C$1</c:f>
              <c:strCache>
                <c:ptCount val="1"/>
                <c:pt idx="0">
                  <c:v>Fall 2016</c:v>
                </c:pt>
              </c:strCache>
            </c:strRef>
          </c:tx>
          <c:spPr>
            <a:solidFill>
              <a:srgbClr val="397BA5"/>
            </a:solidFill>
            <a:ln>
              <a:noFill/>
            </a:ln>
            <a:effectLst/>
          </c:spPr>
          <c:invertIfNegative val="0"/>
          <c:dPt>
            <c:idx val="2"/>
            <c:invertIfNegative val="0"/>
            <c:bubble3D val="0"/>
            <c:spPr>
              <a:solidFill>
                <a:srgbClr val="488323"/>
              </a:solidFill>
              <a:ln>
                <a:noFill/>
              </a:ln>
              <a:effectLst/>
            </c:spPr>
            <c:extLst xmlns:c16r2="http://schemas.microsoft.com/office/drawing/2015/06/chart">
              <c:ext xmlns:c16="http://schemas.microsoft.com/office/drawing/2014/chart" uri="{C3380CC4-5D6E-409C-BE32-E72D297353CC}">
                <c16:uniqueId val="{00000015-694E-4F88-93FE-BCEBF49B9DE2}"/>
              </c:ext>
            </c:extLst>
          </c:dPt>
          <c:dPt>
            <c:idx val="3"/>
            <c:invertIfNegative val="0"/>
            <c:bubble3D val="0"/>
            <c:spPr>
              <a:solidFill>
                <a:srgbClr val="488323"/>
              </a:solidFill>
              <a:ln>
                <a:noFill/>
              </a:ln>
              <a:effectLst/>
            </c:spPr>
            <c:extLst xmlns:c16r2="http://schemas.microsoft.com/office/drawing/2015/06/chart">
              <c:ext xmlns:c16="http://schemas.microsoft.com/office/drawing/2014/chart" uri="{C3380CC4-5D6E-409C-BE32-E72D297353CC}">
                <c16:uniqueId val="{00000016-694E-4F88-93FE-BCEBF49B9DE2}"/>
              </c:ext>
            </c:extLst>
          </c:dPt>
          <c:dPt>
            <c:idx val="4"/>
            <c:invertIfNegative val="0"/>
            <c:bubble3D val="0"/>
            <c:spPr>
              <a:solidFill>
                <a:srgbClr val="488323"/>
              </a:solidFill>
              <a:ln>
                <a:noFill/>
              </a:ln>
              <a:effectLst/>
            </c:spPr>
            <c:extLst xmlns:c16r2="http://schemas.microsoft.com/office/drawing/2015/06/chart">
              <c:ext xmlns:c16="http://schemas.microsoft.com/office/drawing/2014/chart" uri="{C3380CC4-5D6E-409C-BE32-E72D297353CC}">
                <c16:uniqueId val="{00000017-694E-4F88-93FE-BCEBF49B9DE2}"/>
              </c:ext>
            </c:extLst>
          </c:dPt>
          <c:dPt>
            <c:idx val="5"/>
            <c:invertIfNegative val="0"/>
            <c:bubble3D val="0"/>
            <c:spPr>
              <a:solidFill>
                <a:srgbClr val="488323"/>
              </a:solidFill>
              <a:ln>
                <a:noFill/>
              </a:ln>
              <a:effectLst/>
            </c:spPr>
            <c:extLst xmlns:c16r2="http://schemas.microsoft.com/office/drawing/2015/06/chart">
              <c:ext xmlns:c16="http://schemas.microsoft.com/office/drawing/2014/chart" uri="{C3380CC4-5D6E-409C-BE32-E72D297353CC}">
                <c16:uniqueId val="{00000018-694E-4F88-93FE-BCEBF49B9DE2}"/>
              </c:ext>
            </c:extLst>
          </c:dPt>
          <c:dPt>
            <c:idx val="6"/>
            <c:invertIfNegative val="0"/>
            <c:bubble3D val="0"/>
            <c:spPr>
              <a:solidFill>
                <a:srgbClr val="DB4300"/>
              </a:solidFill>
              <a:ln>
                <a:noFill/>
              </a:ln>
              <a:effectLst/>
            </c:spPr>
            <c:extLst xmlns:c16r2="http://schemas.microsoft.com/office/drawing/2015/06/chart">
              <c:ext xmlns:c16="http://schemas.microsoft.com/office/drawing/2014/chart" uri="{C3380CC4-5D6E-409C-BE32-E72D297353CC}">
                <c16:uniqueId val="{00000019-694E-4F88-93FE-BCEBF49B9DE2}"/>
              </c:ext>
            </c:extLst>
          </c:dPt>
          <c:dPt>
            <c:idx val="7"/>
            <c:invertIfNegative val="0"/>
            <c:bubble3D val="0"/>
            <c:spPr>
              <a:solidFill>
                <a:sysClr val="window" lastClr="FFFFFF">
                  <a:lumMod val="50000"/>
                </a:sysClr>
              </a:solidFill>
              <a:ln>
                <a:noFill/>
              </a:ln>
              <a:effectLst/>
            </c:spPr>
            <c:extLst xmlns:c16r2="http://schemas.microsoft.com/office/drawing/2015/06/chart">
              <c:ext xmlns:c16="http://schemas.microsoft.com/office/drawing/2014/chart" uri="{C3380CC4-5D6E-409C-BE32-E72D297353CC}">
                <c16:uniqueId val="{0000001A-694E-4F88-93FE-BCEBF49B9DE2}"/>
              </c:ext>
            </c:extLst>
          </c:dPt>
          <c:dPt>
            <c:idx val="8"/>
            <c:invertIfNegative val="0"/>
            <c:bubble3D val="0"/>
            <c:spPr>
              <a:solidFill>
                <a:sysClr val="window" lastClr="FFFFFF">
                  <a:lumMod val="50000"/>
                </a:sysClr>
              </a:solidFill>
              <a:ln>
                <a:noFill/>
              </a:ln>
              <a:effectLst/>
            </c:spPr>
            <c:extLst xmlns:c16r2="http://schemas.microsoft.com/office/drawing/2015/06/chart">
              <c:ext xmlns:c16="http://schemas.microsoft.com/office/drawing/2014/chart" uri="{C3380CC4-5D6E-409C-BE32-E72D297353CC}">
                <c16:uniqueId val="{0000001B-694E-4F88-93FE-BCEBF49B9DE2}"/>
              </c:ext>
            </c:extLst>
          </c:dPt>
          <c:dPt>
            <c:idx val="9"/>
            <c:invertIfNegative val="0"/>
            <c:bubble3D val="0"/>
            <c:spPr>
              <a:solidFill>
                <a:sysClr val="window" lastClr="FFFFFF">
                  <a:lumMod val="50000"/>
                </a:sysClr>
              </a:solidFill>
              <a:ln>
                <a:noFill/>
              </a:ln>
              <a:effectLst/>
            </c:spPr>
            <c:extLst xmlns:c16r2="http://schemas.microsoft.com/office/drawing/2015/06/chart">
              <c:ext xmlns:c16="http://schemas.microsoft.com/office/drawing/2014/chart" uri="{C3380CC4-5D6E-409C-BE32-E72D297353CC}">
                <c16:uniqueId val="{0000001C-694E-4F88-93FE-BCEBF49B9DE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Perseverance</c:v>
                </c:pt>
                <c:pt idx="1">
                  <c:v>Critical Thinking</c:v>
                </c:pt>
                <c:pt idx="2">
                  <c:v>Peer Relationships</c:v>
                </c:pt>
                <c:pt idx="3">
                  <c:v>Adult Relationships</c:v>
                </c:pt>
                <c:pt idx="4">
                  <c:v>Communication*</c:v>
                </c:pt>
                <c:pt idx="5">
                  <c:v>Teamwork*</c:v>
                </c:pt>
                <c:pt idx="6">
                  <c:v>Self-Regulation*</c:v>
                </c:pt>
                <c:pt idx="7">
                  <c:v>Activities Engage Youth</c:v>
                </c:pt>
                <c:pt idx="8">
                  <c:v>Opportunities for Leadership &amp; Choice</c:v>
                </c:pt>
                <c:pt idx="9">
                  <c:v>Program Organization &amp; Structure </c:v>
                </c:pt>
              </c:strCache>
            </c:strRef>
          </c:cat>
          <c:val>
            <c:numRef>
              <c:f>Sheet1!$C$2:$C$11</c:f>
              <c:numCache>
                <c:formatCode>0%</c:formatCode>
                <c:ptCount val="10"/>
                <c:pt idx="0">
                  <c:v>0.7</c:v>
                </c:pt>
                <c:pt idx="1">
                  <c:v>0.5</c:v>
                </c:pt>
                <c:pt idx="2">
                  <c:v>0.86</c:v>
                </c:pt>
                <c:pt idx="3">
                  <c:v>0.84</c:v>
                </c:pt>
                <c:pt idx="4">
                  <c:v>0.62</c:v>
                </c:pt>
                <c:pt idx="5">
                  <c:v>0.55000000000000004</c:v>
                </c:pt>
                <c:pt idx="6">
                  <c:v>0.81</c:v>
                </c:pt>
                <c:pt idx="7">
                  <c:v>0.57999999999999996</c:v>
                </c:pt>
                <c:pt idx="8">
                  <c:v>0.44</c:v>
                </c:pt>
                <c:pt idx="9">
                  <c:v>0.72</c:v>
                </c:pt>
              </c:numCache>
            </c:numRef>
          </c:val>
          <c:extLst xmlns:c16r2="http://schemas.microsoft.com/office/drawing/2015/06/chart">
            <c:ext xmlns:c16="http://schemas.microsoft.com/office/drawing/2014/chart" uri="{C3380CC4-5D6E-409C-BE32-E72D297353CC}">
              <c16:uniqueId val="{00000014-694E-4F88-93FE-BCEBF49B9DE2}"/>
            </c:ext>
          </c:extLst>
        </c:ser>
        <c:dLbls>
          <c:dLblPos val="outEnd"/>
          <c:showLegendKey val="0"/>
          <c:showVal val="1"/>
          <c:showCatName val="0"/>
          <c:showSerName val="0"/>
          <c:showPercent val="0"/>
          <c:showBubbleSize val="0"/>
        </c:dLbls>
        <c:gapWidth val="219"/>
        <c:overlap val="-27"/>
        <c:axId val="40074240"/>
        <c:axId val="40088320"/>
      </c:barChart>
      <c:catAx>
        <c:axId val="4007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088320"/>
        <c:crosses val="autoZero"/>
        <c:auto val="1"/>
        <c:lblAlgn val="ctr"/>
        <c:lblOffset val="100"/>
        <c:noMultiLvlLbl val="0"/>
      </c:catAx>
      <c:valAx>
        <c:axId val="40088320"/>
        <c:scaling>
          <c:orientation val="minMax"/>
          <c:max val="1"/>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Percent of Programs Meeting Quality </a:t>
                </a:r>
              </a:p>
              <a:p>
                <a:pPr>
                  <a:defRPr sz="1600" b="0" i="0" u="none" strike="noStrike" kern="1200" baseline="0">
                    <a:solidFill>
                      <a:schemeClr val="tx1">
                        <a:lumMod val="65000"/>
                        <a:lumOff val="35000"/>
                      </a:schemeClr>
                    </a:solidFill>
                    <a:latin typeface="+mn-lt"/>
                    <a:ea typeface="+mn-ea"/>
                    <a:cs typeface="+mn-cs"/>
                  </a:defRPr>
                </a:pPr>
                <a:r>
                  <a:rPr lang="en-US" sz="1600" dirty="0" smtClean="0"/>
                  <a:t>Benchmark</a:t>
                </a:r>
                <a:r>
                  <a:rPr lang="en-US" sz="1600" baseline="0" dirty="0" smtClean="0"/>
                  <a:t> of “3 = Most of the Time”</a:t>
                </a:r>
                <a:endParaRPr lang="en-US" sz="1600" dirty="0"/>
              </a:p>
            </c:rich>
          </c:tx>
          <c:layout>
            <c:manualLayout>
              <c:xMode val="edge"/>
              <c:yMode val="edge"/>
              <c:x val="7.7634590249561295E-3"/>
              <c:y val="7.729058414406248E-2"/>
            </c:manualLayout>
          </c:layout>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074240"/>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00515213376113E-2"/>
          <c:y val="0.1031951008351616"/>
          <c:w val="0.89492417614464859"/>
          <c:h val="0.5293337954801125"/>
        </c:manualLayout>
      </c:layout>
      <c:barChart>
        <c:barDir val="col"/>
        <c:grouping val="clustered"/>
        <c:varyColors val="0"/>
        <c:ser>
          <c:idx val="0"/>
          <c:order val="0"/>
          <c:tx>
            <c:strRef>
              <c:f>Sheet1!$B$1</c:f>
              <c:strCache>
                <c:ptCount val="1"/>
                <c:pt idx="0">
                  <c:v>Fall 2015</c:v>
                </c:pt>
              </c:strCache>
            </c:strRef>
          </c:tx>
          <c:spPr>
            <a:solidFill>
              <a:sysClr val="window" lastClr="FFFFFF">
                <a:lumMod val="75000"/>
              </a:sysClr>
            </a:solidFill>
            <a:ln>
              <a:noFill/>
            </a:ln>
            <a:effectLst/>
          </c:spPr>
          <c:invertIfNegative val="0"/>
          <c:dPt>
            <c:idx val="3"/>
            <c:invertIfNegative val="0"/>
            <c:bubble3D val="0"/>
            <c:extLst xmlns:c16r2="http://schemas.microsoft.com/office/drawing/2015/06/chart">
              <c:ext xmlns:c16="http://schemas.microsoft.com/office/drawing/2014/chart" uri="{C3380CC4-5D6E-409C-BE32-E72D297353CC}">
                <c16:uniqueId val="{00000001-9A10-4F0A-BC82-ACB947FF5814}"/>
              </c:ext>
            </c:extLst>
          </c:dPt>
          <c:dPt>
            <c:idx val="4"/>
            <c:invertIfNegative val="0"/>
            <c:bubble3D val="0"/>
            <c:extLst xmlns:c16r2="http://schemas.microsoft.com/office/drawing/2015/06/chart">
              <c:ext xmlns:c16="http://schemas.microsoft.com/office/drawing/2014/chart" uri="{C3380CC4-5D6E-409C-BE32-E72D297353CC}">
                <c16:uniqueId val="{00000003-9A10-4F0A-BC82-ACB947FF5814}"/>
              </c:ext>
            </c:extLst>
          </c:dPt>
          <c:dPt>
            <c:idx val="5"/>
            <c:invertIfNegative val="0"/>
            <c:bubble3D val="0"/>
            <c:extLst xmlns:c16r2="http://schemas.microsoft.com/office/drawing/2015/06/chart">
              <c:ext xmlns:c16="http://schemas.microsoft.com/office/drawing/2014/chart" uri="{C3380CC4-5D6E-409C-BE32-E72D297353CC}">
                <c16:uniqueId val="{00000005-9A10-4F0A-BC82-ACB947FF5814}"/>
              </c:ext>
            </c:extLst>
          </c:dPt>
          <c:dPt>
            <c:idx val="6"/>
            <c:invertIfNegative val="0"/>
            <c:bubble3D val="0"/>
            <c:extLst xmlns:c16r2="http://schemas.microsoft.com/office/drawing/2015/06/chart">
              <c:ext xmlns:c16="http://schemas.microsoft.com/office/drawing/2014/chart" uri="{C3380CC4-5D6E-409C-BE32-E72D297353CC}">
                <c16:uniqueId val="{00000007-9A10-4F0A-BC82-ACB947FF5814}"/>
              </c:ext>
            </c:extLst>
          </c:dPt>
          <c:dPt>
            <c:idx val="7"/>
            <c:invertIfNegative val="0"/>
            <c:bubble3D val="0"/>
            <c:extLst xmlns:c16r2="http://schemas.microsoft.com/office/drawing/2015/06/chart">
              <c:ext xmlns:c16="http://schemas.microsoft.com/office/drawing/2014/chart" uri="{C3380CC4-5D6E-409C-BE32-E72D297353CC}">
                <c16:uniqueId val="{00000009-9A10-4F0A-BC82-ACB947FF5814}"/>
              </c:ext>
            </c:extLst>
          </c:dPt>
          <c:dPt>
            <c:idx val="8"/>
            <c:invertIfNegative val="0"/>
            <c:bubble3D val="0"/>
            <c:extLst xmlns:c16r2="http://schemas.microsoft.com/office/drawing/2015/06/chart">
              <c:ext xmlns:c16="http://schemas.microsoft.com/office/drawing/2014/chart" uri="{C3380CC4-5D6E-409C-BE32-E72D297353CC}">
                <c16:uniqueId val="{0000000B-9A10-4F0A-BC82-ACB947FF5814}"/>
              </c:ext>
            </c:extLst>
          </c:dPt>
          <c:dPt>
            <c:idx val="9"/>
            <c:invertIfNegative val="0"/>
            <c:bubble3D val="0"/>
            <c:extLst xmlns:c16r2="http://schemas.microsoft.com/office/drawing/2015/06/chart">
              <c:ext xmlns:c16="http://schemas.microsoft.com/office/drawing/2014/chart" uri="{C3380CC4-5D6E-409C-BE32-E72D297353CC}">
                <c16:uniqueId val="{0000000D-9A10-4F0A-BC82-ACB947FF5814}"/>
              </c:ext>
            </c:extLst>
          </c:dPt>
          <c:dPt>
            <c:idx val="10"/>
            <c:invertIfNegative val="0"/>
            <c:bubble3D val="0"/>
            <c:extLst xmlns:c16r2="http://schemas.microsoft.com/office/drawing/2015/06/chart">
              <c:ext xmlns:c16="http://schemas.microsoft.com/office/drawing/2014/chart" uri="{C3380CC4-5D6E-409C-BE32-E72D297353CC}">
                <c16:uniqueId val="{0000000F-9A10-4F0A-BC82-ACB947FF5814}"/>
              </c:ext>
            </c:extLst>
          </c:dPt>
          <c:dPt>
            <c:idx val="11"/>
            <c:invertIfNegative val="0"/>
            <c:bubble3D val="0"/>
            <c:extLst xmlns:c16r2="http://schemas.microsoft.com/office/drawing/2015/06/chart">
              <c:ext xmlns:c16="http://schemas.microsoft.com/office/drawing/2014/chart" uri="{C3380CC4-5D6E-409C-BE32-E72D297353CC}">
                <c16:uniqueId val="{00000011-9A10-4F0A-BC82-ACB947FF5814}"/>
              </c:ext>
            </c:extLst>
          </c:dPt>
          <c:cat>
            <c:strRef>
              <c:f>Sheet1!$A$2:$A$13</c:f>
              <c:strCache>
                <c:ptCount val="12"/>
                <c:pt idx="0">
                  <c:v>Organization</c:v>
                </c:pt>
                <c:pt idx="1">
                  <c:v>Materials</c:v>
                </c:pt>
                <c:pt idx="2">
                  <c:v>Space Utilization</c:v>
                </c:pt>
                <c:pt idx="3">
                  <c:v>Relationships</c:v>
                </c:pt>
                <c:pt idx="4">
                  <c:v>Relevance</c:v>
                </c:pt>
                <c:pt idx="5">
                  <c:v>Youth Voice</c:v>
                </c:pt>
                <c:pt idx="6">
                  <c:v>Participation</c:v>
                </c:pt>
                <c:pt idx="7">
                  <c:v>Purposeful Activities</c:v>
                </c:pt>
                <c:pt idx="8">
                  <c:v>Engagement with STEM</c:v>
                </c:pt>
                <c:pt idx="9">
                  <c:v>STEM Content Learning</c:v>
                </c:pt>
                <c:pt idx="10">
                  <c:v>Inquiry</c:v>
                </c:pt>
                <c:pt idx="11">
                  <c:v>Reflection</c:v>
                </c:pt>
              </c:strCache>
            </c:strRef>
          </c:cat>
          <c:val>
            <c:numRef>
              <c:f>Sheet1!$B$2:$B$13</c:f>
              <c:numCache>
                <c:formatCode>0.0</c:formatCode>
                <c:ptCount val="12"/>
                <c:pt idx="0">
                  <c:v>3.3</c:v>
                </c:pt>
                <c:pt idx="1">
                  <c:v>3.75</c:v>
                </c:pt>
                <c:pt idx="2">
                  <c:v>3.58</c:v>
                </c:pt>
                <c:pt idx="3">
                  <c:v>3.75</c:v>
                </c:pt>
                <c:pt idx="4">
                  <c:v>2.4500000000000002</c:v>
                </c:pt>
                <c:pt idx="5">
                  <c:v>2.25</c:v>
                </c:pt>
                <c:pt idx="6">
                  <c:v>3.08</c:v>
                </c:pt>
                <c:pt idx="7">
                  <c:v>2.7</c:v>
                </c:pt>
                <c:pt idx="8">
                  <c:v>2.79</c:v>
                </c:pt>
                <c:pt idx="9">
                  <c:v>1.79</c:v>
                </c:pt>
                <c:pt idx="10">
                  <c:v>2.54</c:v>
                </c:pt>
                <c:pt idx="11">
                  <c:v>2.5</c:v>
                </c:pt>
              </c:numCache>
            </c:numRef>
          </c:val>
          <c:extLst xmlns:c16r2="http://schemas.microsoft.com/office/drawing/2015/06/chart">
            <c:ext xmlns:c16="http://schemas.microsoft.com/office/drawing/2014/chart" uri="{C3380CC4-5D6E-409C-BE32-E72D297353CC}">
              <c16:uniqueId val="{00000012-9A10-4F0A-BC82-ACB947FF5814}"/>
            </c:ext>
          </c:extLst>
        </c:ser>
        <c:ser>
          <c:idx val="1"/>
          <c:order val="1"/>
          <c:tx>
            <c:strRef>
              <c:f>Sheet1!$C$1</c:f>
              <c:strCache>
                <c:ptCount val="1"/>
                <c:pt idx="0">
                  <c:v>Fall 2016</c:v>
                </c:pt>
              </c:strCache>
            </c:strRef>
          </c:tx>
          <c:spPr>
            <a:solidFill>
              <a:srgbClr val="1B3F6B"/>
            </a:solidFill>
            <a:ln>
              <a:noFill/>
            </a:ln>
            <a:effectLst/>
          </c:spPr>
          <c:invertIfNegative val="0"/>
          <c:dPt>
            <c:idx val="3"/>
            <c:invertIfNegative val="0"/>
            <c:bubble3D val="0"/>
            <c:spPr>
              <a:solidFill>
                <a:srgbClr val="60AF2F"/>
              </a:solidFill>
              <a:ln>
                <a:noFill/>
              </a:ln>
              <a:effectLst/>
            </c:spPr>
            <c:extLst xmlns:c16r2="http://schemas.microsoft.com/office/drawing/2015/06/chart">
              <c:ext xmlns:c16="http://schemas.microsoft.com/office/drawing/2014/chart" uri="{C3380CC4-5D6E-409C-BE32-E72D297353CC}">
                <c16:uniqueId val="{00000014-9A10-4F0A-BC82-ACB947FF5814}"/>
              </c:ext>
            </c:extLst>
          </c:dPt>
          <c:dPt>
            <c:idx val="4"/>
            <c:invertIfNegative val="0"/>
            <c:bubble3D val="0"/>
            <c:spPr>
              <a:solidFill>
                <a:srgbClr val="60AF2F"/>
              </a:solidFill>
              <a:ln>
                <a:noFill/>
              </a:ln>
              <a:effectLst/>
            </c:spPr>
            <c:extLst xmlns:c16r2="http://schemas.microsoft.com/office/drawing/2015/06/chart">
              <c:ext xmlns:c16="http://schemas.microsoft.com/office/drawing/2014/chart" uri="{C3380CC4-5D6E-409C-BE32-E72D297353CC}">
                <c16:uniqueId val="{00000016-9A10-4F0A-BC82-ACB947FF5814}"/>
              </c:ext>
            </c:extLst>
          </c:dPt>
          <c:dPt>
            <c:idx val="5"/>
            <c:invertIfNegative val="0"/>
            <c:bubble3D val="0"/>
            <c:spPr>
              <a:solidFill>
                <a:srgbClr val="60AF2F"/>
              </a:solidFill>
              <a:ln>
                <a:noFill/>
              </a:ln>
              <a:effectLst/>
            </c:spPr>
            <c:extLst xmlns:c16r2="http://schemas.microsoft.com/office/drawing/2015/06/chart">
              <c:ext xmlns:c16="http://schemas.microsoft.com/office/drawing/2014/chart" uri="{C3380CC4-5D6E-409C-BE32-E72D297353CC}">
                <c16:uniqueId val="{00000018-9A10-4F0A-BC82-ACB947FF5814}"/>
              </c:ext>
            </c:extLst>
          </c:dPt>
          <c:dPt>
            <c:idx val="6"/>
            <c:invertIfNegative val="0"/>
            <c:bubble3D val="0"/>
            <c:spPr>
              <a:solidFill>
                <a:srgbClr val="3F89B7"/>
              </a:solidFill>
              <a:ln>
                <a:noFill/>
              </a:ln>
              <a:effectLst/>
            </c:spPr>
            <c:extLst xmlns:c16r2="http://schemas.microsoft.com/office/drawing/2015/06/chart">
              <c:ext xmlns:c16="http://schemas.microsoft.com/office/drawing/2014/chart" uri="{C3380CC4-5D6E-409C-BE32-E72D297353CC}">
                <c16:uniqueId val="{0000001A-9A10-4F0A-BC82-ACB947FF5814}"/>
              </c:ext>
            </c:extLst>
          </c:dPt>
          <c:dPt>
            <c:idx val="7"/>
            <c:invertIfNegative val="0"/>
            <c:bubble3D val="0"/>
            <c:spPr>
              <a:solidFill>
                <a:srgbClr val="3F89B7"/>
              </a:solidFill>
              <a:ln>
                <a:noFill/>
              </a:ln>
              <a:effectLst/>
            </c:spPr>
            <c:extLst xmlns:c16r2="http://schemas.microsoft.com/office/drawing/2015/06/chart">
              <c:ext xmlns:c16="http://schemas.microsoft.com/office/drawing/2014/chart" uri="{C3380CC4-5D6E-409C-BE32-E72D297353CC}">
                <c16:uniqueId val="{0000001C-9A10-4F0A-BC82-ACB947FF5814}"/>
              </c:ext>
            </c:extLst>
          </c:dPt>
          <c:dPt>
            <c:idx val="8"/>
            <c:invertIfNegative val="0"/>
            <c:bubble3D val="0"/>
            <c:spPr>
              <a:solidFill>
                <a:srgbClr val="3F89B7"/>
              </a:solidFill>
              <a:ln>
                <a:noFill/>
              </a:ln>
              <a:effectLst/>
            </c:spPr>
            <c:extLst xmlns:c16r2="http://schemas.microsoft.com/office/drawing/2015/06/chart">
              <c:ext xmlns:c16="http://schemas.microsoft.com/office/drawing/2014/chart" uri="{C3380CC4-5D6E-409C-BE32-E72D297353CC}">
                <c16:uniqueId val="{0000001E-9A10-4F0A-BC82-ACB947FF5814}"/>
              </c:ext>
            </c:extLst>
          </c:dPt>
          <c:dPt>
            <c:idx val="9"/>
            <c:invertIfNegative val="0"/>
            <c:bubble3D val="0"/>
            <c:spPr>
              <a:solidFill>
                <a:srgbClr val="FF6825"/>
              </a:solidFill>
              <a:ln>
                <a:noFill/>
              </a:ln>
              <a:effectLst/>
            </c:spPr>
            <c:extLst xmlns:c16r2="http://schemas.microsoft.com/office/drawing/2015/06/chart">
              <c:ext xmlns:c16="http://schemas.microsoft.com/office/drawing/2014/chart" uri="{C3380CC4-5D6E-409C-BE32-E72D297353CC}">
                <c16:uniqueId val="{00000020-9A10-4F0A-BC82-ACB947FF5814}"/>
              </c:ext>
            </c:extLst>
          </c:dPt>
          <c:dPt>
            <c:idx val="10"/>
            <c:invertIfNegative val="0"/>
            <c:bubble3D val="0"/>
            <c:spPr>
              <a:solidFill>
                <a:srgbClr val="FF6825"/>
              </a:solidFill>
              <a:ln>
                <a:noFill/>
              </a:ln>
              <a:effectLst/>
            </c:spPr>
            <c:extLst xmlns:c16r2="http://schemas.microsoft.com/office/drawing/2015/06/chart">
              <c:ext xmlns:c16="http://schemas.microsoft.com/office/drawing/2014/chart" uri="{C3380CC4-5D6E-409C-BE32-E72D297353CC}">
                <c16:uniqueId val="{00000022-9A10-4F0A-BC82-ACB947FF5814}"/>
              </c:ext>
            </c:extLst>
          </c:dPt>
          <c:dPt>
            <c:idx val="11"/>
            <c:invertIfNegative val="0"/>
            <c:bubble3D val="0"/>
            <c:spPr>
              <a:solidFill>
                <a:srgbClr val="FF6825"/>
              </a:solidFill>
              <a:ln>
                <a:noFill/>
              </a:ln>
              <a:effectLst/>
            </c:spPr>
            <c:extLst xmlns:c16r2="http://schemas.microsoft.com/office/drawing/2015/06/chart">
              <c:ext xmlns:c16="http://schemas.microsoft.com/office/drawing/2014/chart" uri="{C3380CC4-5D6E-409C-BE32-E72D297353CC}">
                <c16:uniqueId val="{00000024-9A10-4F0A-BC82-ACB947FF581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Organization</c:v>
                </c:pt>
                <c:pt idx="1">
                  <c:v>Materials</c:v>
                </c:pt>
                <c:pt idx="2">
                  <c:v>Space Utilization</c:v>
                </c:pt>
                <c:pt idx="3">
                  <c:v>Relationships</c:v>
                </c:pt>
                <c:pt idx="4">
                  <c:v>Relevance</c:v>
                </c:pt>
                <c:pt idx="5">
                  <c:v>Youth Voice</c:v>
                </c:pt>
                <c:pt idx="6">
                  <c:v>Participation</c:v>
                </c:pt>
                <c:pt idx="7">
                  <c:v>Purposeful Activities</c:v>
                </c:pt>
                <c:pt idx="8">
                  <c:v>Engagement with STEM</c:v>
                </c:pt>
                <c:pt idx="9">
                  <c:v>STEM Content Learning</c:v>
                </c:pt>
                <c:pt idx="10">
                  <c:v>Inquiry</c:v>
                </c:pt>
                <c:pt idx="11">
                  <c:v>Reflection</c:v>
                </c:pt>
              </c:strCache>
            </c:strRef>
          </c:cat>
          <c:val>
            <c:numRef>
              <c:f>Sheet1!$C$2:$C$13</c:f>
              <c:numCache>
                <c:formatCode>General</c:formatCode>
                <c:ptCount val="12"/>
                <c:pt idx="0">
                  <c:v>3.3</c:v>
                </c:pt>
                <c:pt idx="1">
                  <c:v>3.5</c:v>
                </c:pt>
                <c:pt idx="2">
                  <c:v>3.5</c:v>
                </c:pt>
                <c:pt idx="3">
                  <c:v>3.5</c:v>
                </c:pt>
                <c:pt idx="4">
                  <c:v>2.7</c:v>
                </c:pt>
                <c:pt idx="5">
                  <c:v>2.5</c:v>
                </c:pt>
                <c:pt idx="6">
                  <c:v>3.1</c:v>
                </c:pt>
                <c:pt idx="7">
                  <c:v>3.1</c:v>
                </c:pt>
                <c:pt idx="8">
                  <c:v>2.6</c:v>
                </c:pt>
                <c:pt idx="9">
                  <c:v>2.4</c:v>
                </c:pt>
                <c:pt idx="10">
                  <c:v>2.6</c:v>
                </c:pt>
                <c:pt idx="11">
                  <c:v>2.4</c:v>
                </c:pt>
              </c:numCache>
            </c:numRef>
          </c:val>
          <c:extLst xmlns:c16r2="http://schemas.microsoft.com/office/drawing/2015/06/chart">
            <c:ext xmlns:c16="http://schemas.microsoft.com/office/drawing/2014/chart" uri="{C3380CC4-5D6E-409C-BE32-E72D297353CC}">
              <c16:uniqueId val="{00000025-9A10-4F0A-BC82-ACB947FF5814}"/>
            </c:ext>
          </c:extLst>
        </c:ser>
        <c:dLbls>
          <c:showLegendKey val="0"/>
          <c:showVal val="0"/>
          <c:showCatName val="0"/>
          <c:showSerName val="0"/>
          <c:showPercent val="0"/>
          <c:showBubbleSize val="0"/>
        </c:dLbls>
        <c:gapWidth val="219"/>
        <c:overlap val="-27"/>
        <c:axId val="40178816"/>
        <c:axId val="40180352"/>
      </c:barChart>
      <c:catAx>
        <c:axId val="4017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180352"/>
        <c:crosses val="autoZero"/>
        <c:auto val="1"/>
        <c:lblAlgn val="ctr"/>
        <c:lblOffset val="100"/>
        <c:noMultiLvlLbl val="0"/>
      </c:catAx>
      <c:valAx>
        <c:axId val="40180352"/>
        <c:scaling>
          <c:orientation val="minMax"/>
          <c:max val="4"/>
          <c:min val="1"/>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401788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94B90-EFEC-40CE-9940-00DF0A987E71}"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677072C-8B67-498B-A758-A7C507B0945C}">
      <dgm:prSet phldrT="[Text]" custT="1"/>
      <dgm:spPr/>
      <dgm:t>
        <a:bodyPr/>
        <a:lstStyle/>
        <a:p>
          <a:pPr algn="l"/>
          <a:r>
            <a:rPr lang="en-US" sz="1400" b="1" dirty="0" smtClean="0">
              <a:latin typeface="Georgia" panose="02040502050405020303" pitchFamily="18" charset="0"/>
            </a:rPr>
            <a:t>Effective School-Community Partnerships        </a:t>
          </a:r>
          <a:r>
            <a:rPr lang="en-US" sz="1400" dirty="0" smtClean="0">
              <a:latin typeface="Georgia" panose="02040502050405020303" pitchFamily="18" charset="0"/>
            </a:rPr>
            <a:t>are intentional collaborations between schools and School-Community Partners to provide high-quality learning opportunities and supports that positively impact holistic outcomes for students, families, staff and/or schools. </a:t>
          </a:r>
          <a:endParaRPr lang="en-US" sz="1400" dirty="0">
            <a:latin typeface="Georgia" panose="02040502050405020303" pitchFamily="18" charset="0"/>
          </a:endParaRPr>
        </a:p>
      </dgm:t>
    </dgm:pt>
    <dgm:pt modelId="{CA889569-E4BE-4847-9728-2157942FBFDE}" type="parTrans" cxnId="{22ABF4B8-9671-4531-95A3-7958FD302828}">
      <dgm:prSet/>
      <dgm:spPr/>
      <dgm:t>
        <a:bodyPr/>
        <a:lstStyle/>
        <a:p>
          <a:endParaRPr lang="en-US"/>
        </a:p>
      </dgm:t>
    </dgm:pt>
    <dgm:pt modelId="{3C64D8BC-A215-4B99-B134-58C123886C96}" type="sibTrans" cxnId="{22ABF4B8-9671-4531-95A3-7958FD302828}">
      <dgm:prSet/>
      <dgm:spPr/>
      <dgm:t>
        <a:bodyPr/>
        <a:lstStyle/>
        <a:p>
          <a:endParaRPr lang="en-US"/>
        </a:p>
      </dgm:t>
    </dgm:pt>
    <dgm:pt modelId="{C7E53D71-3F8F-4CCA-AC34-7FBD777D3955}">
      <dgm:prSet phldrT="[Text]" custT="1"/>
      <dgm:spPr/>
      <dgm:t>
        <a:bodyPr/>
        <a:lstStyle/>
        <a:p>
          <a:r>
            <a:rPr lang="en-US" sz="1400" dirty="0" smtClean="0">
              <a:latin typeface="Georgia" panose="02040502050405020303" pitchFamily="18" charset="0"/>
            </a:rPr>
            <a:t>Effective Communication</a:t>
          </a:r>
          <a:endParaRPr lang="en-US" sz="1400" dirty="0">
            <a:latin typeface="Georgia" panose="02040502050405020303" pitchFamily="18" charset="0"/>
          </a:endParaRPr>
        </a:p>
      </dgm:t>
    </dgm:pt>
    <dgm:pt modelId="{682DEFF9-593F-46A2-85B8-43C09135D667}" type="parTrans" cxnId="{76F9465D-0BE5-42D5-818F-405AE8136615}">
      <dgm:prSet/>
      <dgm:spPr/>
      <dgm:t>
        <a:bodyPr/>
        <a:lstStyle/>
        <a:p>
          <a:endParaRPr lang="en-US"/>
        </a:p>
      </dgm:t>
    </dgm:pt>
    <dgm:pt modelId="{4BE72B23-A65E-4AB9-A54B-9EE1602BE04D}" type="sibTrans" cxnId="{76F9465D-0BE5-42D5-818F-405AE8136615}">
      <dgm:prSet/>
      <dgm:spPr/>
      <dgm:t>
        <a:bodyPr/>
        <a:lstStyle/>
        <a:p>
          <a:endParaRPr lang="en-US"/>
        </a:p>
      </dgm:t>
    </dgm:pt>
    <dgm:pt modelId="{9CC87687-136F-482C-B0DC-E51B59DC62F2}">
      <dgm:prSet phldrT="[Text]" custT="1"/>
      <dgm:spPr/>
      <dgm:t>
        <a:bodyPr/>
        <a:lstStyle/>
        <a:p>
          <a:r>
            <a:rPr lang="en-US" sz="1400" dirty="0" smtClean="0">
              <a:latin typeface="Georgia" panose="02040502050405020303" pitchFamily="18" charset="0"/>
            </a:rPr>
            <a:t>Coordinated Services</a:t>
          </a:r>
          <a:endParaRPr lang="en-US" sz="1400" dirty="0">
            <a:latin typeface="Georgia" panose="02040502050405020303" pitchFamily="18" charset="0"/>
          </a:endParaRPr>
        </a:p>
      </dgm:t>
    </dgm:pt>
    <dgm:pt modelId="{E2B58D7A-5B2C-4061-A723-3CB3BCFCE04F}" type="parTrans" cxnId="{A014C943-1485-49E6-830E-96CA2BF281D9}">
      <dgm:prSet/>
      <dgm:spPr/>
      <dgm:t>
        <a:bodyPr/>
        <a:lstStyle/>
        <a:p>
          <a:endParaRPr lang="en-US"/>
        </a:p>
      </dgm:t>
    </dgm:pt>
    <dgm:pt modelId="{117C78DB-C4E8-45E8-9528-62DCA39BE007}" type="sibTrans" cxnId="{A014C943-1485-49E6-830E-96CA2BF281D9}">
      <dgm:prSet/>
      <dgm:spPr/>
      <dgm:t>
        <a:bodyPr/>
        <a:lstStyle/>
        <a:p>
          <a:endParaRPr lang="en-US"/>
        </a:p>
      </dgm:t>
    </dgm:pt>
    <dgm:pt modelId="{98D99655-0A00-42EA-BF9A-56BA46CA5BF3}">
      <dgm:prSet phldrT="[Text]" custT="1"/>
      <dgm:spPr/>
      <dgm:t>
        <a:bodyPr/>
        <a:lstStyle/>
        <a:p>
          <a:r>
            <a:rPr lang="en-US" sz="1400" dirty="0" smtClean="0">
              <a:latin typeface="Georgia" panose="02040502050405020303" pitchFamily="18" charset="0"/>
            </a:rPr>
            <a:t>Results Driven</a:t>
          </a:r>
          <a:endParaRPr lang="en-US" sz="1400" dirty="0">
            <a:latin typeface="Georgia" panose="02040502050405020303" pitchFamily="18" charset="0"/>
          </a:endParaRPr>
        </a:p>
      </dgm:t>
    </dgm:pt>
    <dgm:pt modelId="{27B852C5-2D66-418D-8798-F0919B9DFD40}" type="parTrans" cxnId="{AA78F660-5339-47CC-AE1C-D0736EFF253C}">
      <dgm:prSet/>
      <dgm:spPr/>
      <dgm:t>
        <a:bodyPr/>
        <a:lstStyle/>
        <a:p>
          <a:endParaRPr lang="en-US"/>
        </a:p>
      </dgm:t>
    </dgm:pt>
    <dgm:pt modelId="{01286AC5-8234-4DD7-AED5-6607F77D0660}" type="sibTrans" cxnId="{AA78F660-5339-47CC-AE1C-D0736EFF253C}">
      <dgm:prSet/>
      <dgm:spPr/>
      <dgm:t>
        <a:bodyPr/>
        <a:lstStyle/>
        <a:p>
          <a:endParaRPr lang="en-US"/>
        </a:p>
      </dgm:t>
    </dgm:pt>
    <dgm:pt modelId="{6D016A18-8E03-4E7C-B090-F75D04B0FA32}">
      <dgm:prSet phldrT="[Text]" custT="1"/>
      <dgm:spPr/>
      <dgm:t>
        <a:bodyPr/>
        <a:lstStyle/>
        <a:p>
          <a:r>
            <a:rPr lang="en-US" sz="1400" dirty="0" smtClean="0">
              <a:latin typeface="Georgia" panose="02040502050405020303" pitchFamily="18" charset="0"/>
            </a:rPr>
            <a:t>Shared Accountability</a:t>
          </a:r>
          <a:endParaRPr lang="en-US" sz="1400" dirty="0">
            <a:latin typeface="Georgia" panose="02040502050405020303" pitchFamily="18" charset="0"/>
          </a:endParaRPr>
        </a:p>
      </dgm:t>
    </dgm:pt>
    <dgm:pt modelId="{E7C24FF8-C924-4F4D-A182-75D28E7AAB73}" type="parTrans" cxnId="{03847CAB-000E-4700-AA07-ED0CEFE72D27}">
      <dgm:prSet/>
      <dgm:spPr/>
      <dgm:t>
        <a:bodyPr/>
        <a:lstStyle/>
        <a:p>
          <a:endParaRPr lang="en-US"/>
        </a:p>
      </dgm:t>
    </dgm:pt>
    <dgm:pt modelId="{D71A3EA1-E4E9-4832-910B-794ED5DDC92A}" type="sibTrans" cxnId="{03847CAB-000E-4700-AA07-ED0CEFE72D27}">
      <dgm:prSet/>
      <dgm:spPr/>
      <dgm:t>
        <a:bodyPr/>
        <a:lstStyle/>
        <a:p>
          <a:endParaRPr lang="en-US"/>
        </a:p>
      </dgm:t>
    </dgm:pt>
    <dgm:pt modelId="{C6977457-6B5E-DC45-A628-3F6854E956D2}">
      <dgm:prSet phldrT="[Text]" custT="1"/>
      <dgm:spPr/>
      <dgm:t>
        <a:bodyPr/>
        <a:lstStyle/>
        <a:p>
          <a:r>
            <a:rPr lang="en-US" sz="1400" dirty="0" smtClean="0">
              <a:latin typeface="Georgia" panose="02040502050405020303" pitchFamily="18" charset="0"/>
            </a:rPr>
            <a:t>Strategic Alignment</a:t>
          </a:r>
          <a:endParaRPr lang="en-US" sz="1400" dirty="0">
            <a:latin typeface="Georgia" panose="02040502050405020303" pitchFamily="18" charset="0"/>
          </a:endParaRPr>
        </a:p>
      </dgm:t>
    </dgm:pt>
    <dgm:pt modelId="{6B1DBAA3-BE28-E946-83CD-3A3E277E1380}" type="sibTrans" cxnId="{B9417720-26AB-8349-BFC3-4D059F85EA25}">
      <dgm:prSet/>
      <dgm:spPr/>
      <dgm:t>
        <a:bodyPr/>
        <a:lstStyle/>
        <a:p>
          <a:endParaRPr lang="en-US"/>
        </a:p>
      </dgm:t>
    </dgm:pt>
    <dgm:pt modelId="{C9C72A79-9A56-A246-A28C-70E43C1270DA}" type="parTrans" cxnId="{B9417720-26AB-8349-BFC3-4D059F85EA25}">
      <dgm:prSet/>
      <dgm:spPr/>
      <dgm:t>
        <a:bodyPr/>
        <a:lstStyle/>
        <a:p>
          <a:endParaRPr lang="en-US"/>
        </a:p>
      </dgm:t>
    </dgm:pt>
    <dgm:pt modelId="{CC9207AA-B7D1-423A-AEF2-E9DD15CC4428}" type="pres">
      <dgm:prSet presAssocID="{86194B90-EFEC-40CE-9940-00DF0A987E71}" presName="Name0" presStyleCnt="0">
        <dgm:presLayoutVars>
          <dgm:dir/>
          <dgm:animLvl val="lvl"/>
          <dgm:resizeHandles val="exact"/>
        </dgm:presLayoutVars>
      </dgm:prSet>
      <dgm:spPr/>
      <dgm:t>
        <a:bodyPr/>
        <a:lstStyle/>
        <a:p>
          <a:endParaRPr lang="en-US"/>
        </a:p>
      </dgm:t>
    </dgm:pt>
    <dgm:pt modelId="{BDA0693D-A0AA-4AF1-ACC5-3F7F4001EBCD}" type="pres">
      <dgm:prSet presAssocID="{E677072C-8B67-498B-A758-A7C507B0945C}" presName="linNode" presStyleCnt="0"/>
      <dgm:spPr/>
    </dgm:pt>
    <dgm:pt modelId="{84696D6D-649B-4329-8753-38400E1D14A0}" type="pres">
      <dgm:prSet presAssocID="{E677072C-8B67-498B-A758-A7C507B0945C}" presName="parTx" presStyleLbl="revTx" presStyleIdx="0" presStyleCnt="1" custScaleX="217092" custScaleY="216550" custLinFactNeighborX="74725" custLinFactNeighborY="765">
        <dgm:presLayoutVars>
          <dgm:chMax val="1"/>
          <dgm:bulletEnabled val="1"/>
        </dgm:presLayoutVars>
      </dgm:prSet>
      <dgm:spPr/>
      <dgm:t>
        <a:bodyPr/>
        <a:lstStyle/>
        <a:p>
          <a:endParaRPr lang="en-US"/>
        </a:p>
      </dgm:t>
    </dgm:pt>
    <dgm:pt modelId="{1834238F-0478-45BA-ACD1-71F76F61EFF4}" type="pres">
      <dgm:prSet presAssocID="{E677072C-8B67-498B-A758-A7C507B0945C}" presName="bracket" presStyleLbl="parChTrans1D1" presStyleIdx="0" presStyleCnt="1"/>
      <dgm:spPr/>
    </dgm:pt>
    <dgm:pt modelId="{4C5BF037-93FA-40CC-BD6E-341A68C17751}" type="pres">
      <dgm:prSet presAssocID="{E677072C-8B67-498B-A758-A7C507B0945C}" presName="spH" presStyleCnt="0"/>
      <dgm:spPr/>
    </dgm:pt>
    <dgm:pt modelId="{79521B55-9148-48D6-A9DA-5AE1F28FEE87}" type="pres">
      <dgm:prSet presAssocID="{E677072C-8B67-498B-A758-A7C507B0945C}" presName="desTx" presStyleLbl="node1" presStyleIdx="0" presStyleCnt="1" custScaleX="55631" custScaleY="107225">
        <dgm:presLayoutVars>
          <dgm:bulletEnabled val="1"/>
        </dgm:presLayoutVars>
      </dgm:prSet>
      <dgm:spPr/>
      <dgm:t>
        <a:bodyPr/>
        <a:lstStyle/>
        <a:p>
          <a:endParaRPr lang="en-US"/>
        </a:p>
      </dgm:t>
    </dgm:pt>
  </dgm:ptLst>
  <dgm:cxnLst>
    <dgm:cxn modelId="{940B36E1-CD87-4ADD-92BA-5F41372DCE81}" type="presOf" srcId="{98D99655-0A00-42EA-BF9A-56BA46CA5BF3}" destId="{79521B55-9148-48D6-A9DA-5AE1F28FEE87}" srcOrd="0" destOrd="3" presId="urn:diagrams.loki3.com/BracketList"/>
    <dgm:cxn modelId="{FD51F539-0088-488C-ABCA-88DCB5B9691E}" type="presOf" srcId="{6D016A18-8E03-4E7C-B090-F75D04B0FA32}" destId="{79521B55-9148-48D6-A9DA-5AE1F28FEE87}" srcOrd="0" destOrd="4" presId="urn:diagrams.loki3.com/BracketList"/>
    <dgm:cxn modelId="{0E21EF5C-9781-4C2E-BB56-F2C88A3EAB5D}" type="presOf" srcId="{C6977457-6B5E-DC45-A628-3F6854E956D2}" destId="{79521B55-9148-48D6-A9DA-5AE1F28FEE87}" srcOrd="0" destOrd="0" presId="urn:diagrams.loki3.com/BracketList"/>
    <dgm:cxn modelId="{22ABF4B8-9671-4531-95A3-7958FD302828}" srcId="{86194B90-EFEC-40CE-9940-00DF0A987E71}" destId="{E677072C-8B67-498B-A758-A7C507B0945C}" srcOrd="0" destOrd="0" parTransId="{CA889569-E4BE-4847-9728-2157942FBFDE}" sibTransId="{3C64D8BC-A215-4B99-B134-58C123886C96}"/>
    <dgm:cxn modelId="{AD9B577A-6AEC-426B-A751-489049D864CE}" type="presOf" srcId="{86194B90-EFEC-40CE-9940-00DF0A987E71}" destId="{CC9207AA-B7D1-423A-AEF2-E9DD15CC4428}" srcOrd="0" destOrd="0" presId="urn:diagrams.loki3.com/BracketList"/>
    <dgm:cxn modelId="{76F9465D-0BE5-42D5-818F-405AE8136615}" srcId="{E677072C-8B67-498B-A758-A7C507B0945C}" destId="{C7E53D71-3F8F-4CCA-AC34-7FBD777D3955}" srcOrd="1" destOrd="0" parTransId="{682DEFF9-593F-46A2-85B8-43C09135D667}" sibTransId="{4BE72B23-A65E-4AB9-A54B-9EE1602BE04D}"/>
    <dgm:cxn modelId="{B9417720-26AB-8349-BFC3-4D059F85EA25}" srcId="{E677072C-8B67-498B-A758-A7C507B0945C}" destId="{C6977457-6B5E-DC45-A628-3F6854E956D2}" srcOrd="0" destOrd="0" parTransId="{C9C72A79-9A56-A246-A28C-70E43C1270DA}" sibTransId="{6B1DBAA3-BE28-E946-83CD-3A3E277E1380}"/>
    <dgm:cxn modelId="{A014C943-1485-49E6-830E-96CA2BF281D9}" srcId="{E677072C-8B67-498B-A758-A7C507B0945C}" destId="{9CC87687-136F-482C-B0DC-E51B59DC62F2}" srcOrd="2" destOrd="0" parTransId="{E2B58D7A-5B2C-4061-A723-3CB3BCFCE04F}" sibTransId="{117C78DB-C4E8-45E8-9528-62DCA39BE007}"/>
    <dgm:cxn modelId="{FD748158-2129-4BDC-92DB-3DA736C40C29}" type="presOf" srcId="{C7E53D71-3F8F-4CCA-AC34-7FBD777D3955}" destId="{79521B55-9148-48D6-A9DA-5AE1F28FEE87}" srcOrd="0" destOrd="1" presId="urn:diagrams.loki3.com/BracketList"/>
    <dgm:cxn modelId="{80C0A264-F030-4815-8B49-DC3FAC6614D8}" type="presOf" srcId="{9CC87687-136F-482C-B0DC-E51B59DC62F2}" destId="{79521B55-9148-48D6-A9DA-5AE1F28FEE87}" srcOrd="0" destOrd="2" presId="urn:diagrams.loki3.com/BracketList"/>
    <dgm:cxn modelId="{03847CAB-000E-4700-AA07-ED0CEFE72D27}" srcId="{E677072C-8B67-498B-A758-A7C507B0945C}" destId="{6D016A18-8E03-4E7C-B090-F75D04B0FA32}" srcOrd="4" destOrd="0" parTransId="{E7C24FF8-C924-4F4D-A182-75D28E7AAB73}" sibTransId="{D71A3EA1-E4E9-4832-910B-794ED5DDC92A}"/>
    <dgm:cxn modelId="{D5390C9E-7B47-4C2D-8899-E3B4944BD1C1}" type="presOf" srcId="{E677072C-8B67-498B-A758-A7C507B0945C}" destId="{84696D6D-649B-4329-8753-38400E1D14A0}" srcOrd="0" destOrd="0" presId="urn:diagrams.loki3.com/BracketList"/>
    <dgm:cxn modelId="{AA78F660-5339-47CC-AE1C-D0736EFF253C}" srcId="{E677072C-8B67-498B-A758-A7C507B0945C}" destId="{98D99655-0A00-42EA-BF9A-56BA46CA5BF3}" srcOrd="3" destOrd="0" parTransId="{27B852C5-2D66-418D-8798-F0919B9DFD40}" sibTransId="{01286AC5-8234-4DD7-AED5-6607F77D0660}"/>
    <dgm:cxn modelId="{467043A3-FE43-46B3-ADB7-A702DF46344C}" type="presParOf" srcId="{CC9207AA-B7D1-423A-AEF2-E9DD15CC4428}" destId="{BDA0693D-A0AA-4AF1-ACC5-3F7F4001EBCD}" srcOrd="0" destOrd="0" presId="urn:diagrams.loki3.com/BracketList"/>
    <dgm:cxn modelId="{209A137B-386B-47B2-AAB6-6B6C53F39EC3}" type="presParOf" srcId="{BDA0693D-A0AA-4AF1-ACC5-3F7F4001EBCD}" destId="{84696D6D-649B-4329-8753-38400E1D14A0}" srcOrd="0" destOrd="0" presId="urn:diagrams.loki3.com/BracketList"/>
    <dgm:cxn modelId="{0C6D9A3C-037E-4448-B400-074B02023658}" type="presParOf" srcId="{BDA0693D-A0AA-4AF1-ACC5-3F7F4001EBCD}" destId="{1834238F-0478-45BA-ACD1-71F76F61EFF4}" srcOrd="1" destOrd="0" presId="urn:diagrams.loki3.com/BracketList"/>
    <dgm:cxn modelId="{EED8BBDD-CC76-43E9-B5A1-E59054174BD5}" type="presParOf" srcId="{BDA0693D-A0AA-4AF1-ACC5-3F7F4001EBCD}" destId="{4C5BF037-93FA-40CC-BD6E-341A68C17751}" srcOrd="2" destOrd="0" presId="urn:diagrams.loki3.com/BracketList"/>
    <dgm:cxn modelId="{9FC9D09D-18D4-4B33-BB94-95B3D46861D3}" type="presParOf" srcId="{BDA0693D-A0AA-4AF1-ACC5-3F7F4001EBCD}" destId="{79521B55-9148-48D6-A9DA-5AE1F28FEE8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76F3BE-B000-448E-8538-0F5C98EAAD7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69BCD46-3EB1-44C4-81EF-0B35CF018B4A}">
      <dgm:prSet phldrT="[Text]" custT="1"/>
      <dgm:spPr/>
      <dgm:t>
        <a:bodyPr/>
        <a:lstStyle/>
        <a:p>
          <a:r>
            <a:rPr lang="en-US" sz="1800" dirty="0" smtClean="0">
              <a:effectLst/>
              <a:latin typeface="Georgia" panose="02040502050405020303" pitchFamily="18" charset="0"/>
            </a:rPr>
            <a:t>Strategic Alignment</a:t>
          </a:r>
          <a:endParaRPr lang="en-US" sz="1800" dirty="0"/>
        </a:p>
      </dgm:t>
    </dgm:pt>
    <dgm:pt modelId="{B974DEB2-1FE2-432D-9ADB-CE07F621444F}" type="parTrans" cxnId="{18F1A8C5-AE26-465F-AD09-9E35A8B16E86}">
      <dgm:prSet/>
      <dgm:spPr/>
      <dgm:t>
        <a:bodyPr/>
        <a:lstStyle/>
        <a:p>
          <a:endParaRPr lang="en-US"/>
        </a:p>
      </dgm:t>
    </dgm:pt>
    <dgm:pt modelId="{172A7F6D-0EA4-4BC5-89CC-09FC904D1472}" type="sibTrans" cxnId="{18F1A8C5-AE26-465F-AD09-9E35A8B16E86}">
      <dgm:prSet/>
      <dgm:spPr/>
      <dgm:t>
        <a:bodyPr/>
        <a:lstStyle/>
        <a:p>
          <a:endParaRPr lang="en-US"/>
        </a:p>
      </dgm:t>
    </dgm:pt>
    <dgm:pt modelId="{CA733E23-2E66-430D-BCD2-E30F7F53E8EF}">
      <dgm:prSet custT="1"/>
      <dgm:spPr/>
      <dgm:t>
        <a:bodyPr/>
        <a:lstStyle/>
        <a:p>
          <a:r>
            <a:rPr lang="en-US" sz="1100" dirty="0" smtClean="0">
              <a:latin typeface="Georgia" panose="02040502050405020303" pitchFamily="18" charset="0"/>
            </a:rPr>
            <a:t>School and Partner work proactively to understand and incorporate school priorities and instructional focus into partner programming</a:t>
          </a:r>
          <a:endParaRPr lang="en-US" sz="1100" b="0" dirty="0">
            <a:latin typeface="Georgia" panose="02040502050405020303" pitchFamily="18" charset="0"/>
          </a:endParaRPr>
        </a:p>
      </dgm:t>
    </dgm:pt>
    <dgm:pt modelId="{504325BE-BADD-401C-AB79-3D53AE0E5342}" type="parTrans" cxnId="{079691D6-796D-4011-A71D-C274E6952866}">
      <dgm:prSet/>
      <dgm:spPr/>
      <dgm:t>
        <a:bodyPr/>
        <a:lstStyle/>
        <a:p>
          <a:endParaRPr lang="en-US"/>
        </a:p>
      </dgm:t>
    </dgm:pt>
    <dgm:pt modelId="{B727487B-2D86-4ED4-8E56-601A3DF716AF}" type="sibTrans" cxnId="{079691D6-796D-4011-A71D-C274E6952866}">
      <dgm:prSet/>
      <dgm:spPr/>
      <dgm:t>
        <a:bodyPr/>
        <a:lstStyle/>
        <a:p>
          <a:endParaRPr lang="en-US"/>
        </a:p>
      </dgm:t>
    </dgm:pt>
    <dgm:pt modelId="{0A29DEA9-773E-4A3F-AA49-A3E04A82FA80}">
      <dgm:prSet custT="1"/>
      <dgm:spPr/>
      <dgm:t>
        <a:bodyPr/>
        <a:lstStyle/>
        <a:p>
          <a:r>
            <a:rPr lang="en-US" sz="1100" dirty="0" smtClean="0">
              <a:latin typeface="Georgia" panose="02040502050405020303" pitchFamily="18" charset="0"/>
            </a:rPr>
            <a:t>School and Partner work together to adjust programming based on priorities, and school, student and community needs.</a:t>
          </a:r>
          <a:endParaRPr lang="en-US" sz="1100" b="0" dirty="0">
            <a:latin typeface="Georgia" panose="02040502050405020303" pitchFamily="18" charset="0"/>
          </a:endParaRPr>
        </a:p>
      </dgm:t>
    </dgm:pt>
    <dgm:pt modelId="{9BC5AD22-3B77-40CC-8C5F-2891506B6147}" type="parTrans" cxnId="{70C7E2D7-F6C3-4B22-9629-BB5163376654}">
      <dgm:prSet/>
      <dgm:spPr/>
      <dgm:t>
        <a:bodyPr/>
        <a:lstStyle/>
        <a:p>
          <a:endParaRPr lang="en-US"/>
        </a:p>
      </dgm:t>
    </dgm:pt>
    <dgm:pt modelId="{BA21C7F1-9264-437A-AAED-A61F5473BCA6}" type="sibTrans" cxnId="{70C7E2D7-F6C3-4B22-9629-BB5163376654}">
      <dgm:prSet/>
      <dgm:spPr/>
      <dgm:t>
        <a:bodyPr/>
        <a:lstStyle/>
        <a:p>
          <a:endParaRPr lang="en-US"/>
        </a:p>
      </dgm:t>
    </dgm:pt>
    <dgm:pt modelId="{0CF080A0-B7DB-441F-BB35-33984350970F}">
      <dgm:prSet custT="1"/>
      <dgm:spPr/>
      <dgm:t>
        <a:bodyPr/>
        <a:lstStyle/>
        <a:p>
          <a:r>
            <a:rPr lang="en-US" sz="1800" dirty="0" smtClean="0">
              <a:effectLst/>
              <a:latin typeface="Georgia" panose="02040502050405020303" pitchFamily="18" charset="0"/>
            </a:rPr>
            <a:t>Coordinated Services</a:t>
          </a:r>
          <a:endParaRPr lang="en-US" sz="1800" dirty="0">
            <a:latin typeface="Georgia" panose="02040502050405020303" pitchFamily="18" charset="0"/>
          </a:endParaRPr>
        </a:p>
      </dgm:t>
    </dgm:pt>
    <dgm:pt modelId="{902E7BD2-289E-4674-A2A1-913F009323FE}" type="parTrans" cxnId="{47270D00-A3E9-4199-88E7-41BEDB93B43F}">
      <dgm:prSet/>
      <dgm:spPr/>
      <dgm:t>
        <a:bodyPr/>
        <a:lstStyle/>
        <a:p>
          <a:endParaRPr lang="en-US"/>
        </a:p>
      </dgm:t>
    </dgm:pt>
    <dgm:pt modelId="{4FACB677-D2A6-4956-87EB-885F72AF5821}" type="sibTrans" cxnId="{47270D00-A3E9-4199-88E7-41BEDB93B43F}">
      <dgm:prSet/>
      <dgm:spPr/>
      <dgm:t>
        <a:bodyPr/>
        <a:lstStyle/>
        <a:p>
          <a:endParaRPr lang="en-US"/>
        </a:p>
      </dgm:t>
    </dgm:pt>
    <dgm:pt modelId="{4FE3D799-026C-4FC1-A594-09D639FBA8E8}">
      <dgm:prSet custT="1"/>
      <dgm:spPr/>
      <dgm:t>
        <a:bodyPr/>
        <a:lstStyle/>
        <a:p>
          <a:r>
            <a:rPr lang="en-US" sz="1100" dirty="0" smtClean="0">
              <a:latin typeface="Georgia" panose="02040502050405020303" pitchFamily="18" charset="0"/>
            </a:rPr>
            <a:t>School and Partner work intentionally to build relationships with other partners in the school, school staff, and parents/families</a:t>
          </a:r>
          <a:endParaRPr lang="en-US" sz="1100" b="0" dirty="0">
            <a:latin typeface="Georgia" panose="02040502050405020303" pitchFamily="18" charset="0"/>
          </a:endParaRPr>
        </a:p>
      </dgm:t>
    </dgm:pt>
    <dgm:pt modelId="{16EBF41F-EFD5-44FC-AD28-8E18F0F037F1}" type="parTrans" cxnId="{D6796A35-5614-4929-A77E-4F7A4628D55C}">
      <dgm:prSet/>
      <dgm:spPr/>
      <dgm:t>
        <a:bodyPr/>
        <a:lstStyle/>
        <a:p>
          <a:endParaRPr lang="en-US"/>
        </a:p>
      </dgm:t>
    </dgm:pt>
    <dgm:pt modelId="{F6ED1227-A9DE-4B17-8007-A2CEAF4C1D00}" type="sibTrans" cxnId="{D6796A35-5614-4929-A77E-4F7A4628D55C}">
      <dgm:prSet/>
      <dgm:spPr/>
      <dgm:t>
        <a:bodyPr/>
        <a:lstStyle/>
        <a:p>
          <a:endParaRPr lang="en-US"/>
        </a:p>
      </dgm:t>
    </dgm:pt>
    <dgm:pt modelId="{4CCAF81F-06F6-41B4-8B00-6CE18324A97C}">
      <dgm:prSet custT="1"/>
      <dgm:spPr/>
      <dgm:t>
        <a:bodyPr/>
        <a:lstStyle/>
        <a:p>
          <a:r>
            <a:rPr lang="en-US" sz="1100" dirty="0" smtClean="0">
              <a:latin typeface="Georgia" panose="02040502050405020303" pitchFamily="18" charset="0"/>
            </a:rPr>
            <a:t>School and Partner work to streamline services with those of other partners and the school, gain awareness of potential overlaps in service, and develop effective referral processes</a:t>
          </a:r>
          <a:endParaRPr lang="en-US" sz="1100" b="0" dirty="0">
            <a:latin typeface="Georgia" panose="02040502050405020303" pitchFamily="18" charset="0"/>
          </a:endParaRPr>
        </a:p>
      </dgm:t>
    </dgm:pt>
    <dgm:pt modelId="{D4B220A3-53A5-4F06-92B5-8CEB675E823F}" type="parTrans" cxnId="{CEACF94E-7A1C-4966-871C-817A3C2E355A}">
      <dgm:prSet/>
      <dgm:spPr/>
      <dgm:t>
        <a:bodyPr/>
        <a:lstStyle/>
        <a:p>
          <a:endParaRPr lang="en-US"/>
        </a:p>
      </dgm:t>
    </dgm:pt>
    <dgm:pt modelId="{E52E7F5C-C4F4-42B6-B227-EFD3E14C7676}" type="sibTrans" cxnId="{CEACF94E-7A1C-4966-871C-817A3C2E355A}">
      <dgm:prSet/>
      <dgm:spPr/>
      <dgm:t>
        <a:bodyPr/>
        <a:lstStyle/>
        <a:p>
          <a:endParaRPr lang="en-US"/>
        </a:p>
      </dgm:t>
    </dgm:pt>
    <dgm:pt modelId="{C02B239D-292D-462A-A100-8E995A6DCF03}">
      <dgm:prSet custT="1"/>
      <dgm:spPr/>
      <dgm:t>
        <a:bodyPr/>
        <a:lstStyle/>
        <a:p>
          <a:r>
            <a:rPr lang="en-US" sz="1800" dirty="0" smtClean="0">
              <a:effectLst/>
              <a:latin typeface="Georgia" panose="02040502050405020303" pitchFamily="18" charset="0"/>
            </a:rPr>
            <a:t>Shared Accountability</a:t>
          </a:r>
          <a:endParaRPr lang="en-US" sz="1800" b="0" dirty="0">
            <a:latin typeface="Georgia" panose="02040502050405020303" pitchFamily="18" charset="0"/>
          </a:endParaRPr>
        </a:p>
      </dgm:t>
    </dgm:pt>
    <dgm:pt modelId="{86B1D83D-95FE-492C-A1D1-3655A069FB81}" type="parTrans" cxnId="{183ADEE1-0208-4F67-9834-D9D3285FF665}">
      <dgm:prSet/>
      <dgm:spPr/>
      <dgm:t>
        <a:bodyPr/>
        <a:lstStyle/>
        <a:p>
          <a:endParaRPr lang="en-US"/>
        </a:p>
      </dgm:t>
    </dgm:pt>
    <dgm:pt modelId="{9F0C8E82-EA49-4594-9367-E9D13B717C2C}" type="sibTrans" cxnId="{183ADEE1-0208-4F67-9834-D9D3285FF665}">
      <dgm:prSet/>
      <dgm:spPr/>
      <dgm:t>
        <a:bodyPr/>
        <a:lstStyle/>
        <a:p>
          <a:endParaRPr lang="en-US"/>
        </a:p>
      </dgm:t>
    </dgm:pt>
    <dgm:pt modelId="{522DA654-0D53-4EBC-A907-96A4AF59F79A}">
      <dgm:prSet/>
      <dgm:spPr/>
      <dgm:t>
        <a:bodyPr/>
        <a:lstStyle/>
        <a:p>
          <a:r>
            <a:rPr lang="en-US" b="0" dirty="0" smtClean="0">
              <a:latin typeface="Georgia" panose="02040502050405020303" pitchFamily="18" charset="0"/>
            </a:rPr>
            <a:t>School and Partner work together to establish shared goals</a:t>
          </a:r>
          <a:endParaRPr lang="en-US" b="0" dirty="0">
            <a:latin typeface="Georgia" panose="02040502050405020303" pitchFamily="18" charset="0"/>
          </a:endParaRPr>
        </a:p>
      </dgm:t>
    </dgm:pt>
    <dgm:pt modelId="{37CC6B25-29AB-4711-9E8A-307EDDCC9BFE}" type="parTrans" cxnId="{C3774C8B-206C-4F7C-9874-CF0AF03413D9}">
      <dgm:prSet/>
      <dgm:spPr/>
      <dgm:t>
        <a:bodyPr/>
        <a:lstStyle/>
        <a:p>
          <a:endParaRPr lang="en-US"/>
        </a:p>
      </dgm:t>
    </dgm:pt>
    <dgm:pt modelId="{8FCFCFEC-D7DB-4DBA-B29D-A192D2950A18}" type="sibTrans" cxnId="{C3774C8B-206C-4F7C-9874-CF0AF03413D9}">
      <dgm:prSet/>
      <dgm:spPr/>
      <dgm:t>
        <a:bodyPr/>
        <a:lstStyle/>
        <a:p>
          <a:endParaRPr lang="en-US"/>
        </a:p>
      </dgm:t>
    </dgm:pt>
    <dgm:pt modelId="{F084098D-24C6-47B9-9685-A1C5CFC2D273}">
      <dgm:prSet/>
      <dgm:spPr/>
      <dgm:t>
        <a:bodyPr/>
        <a:lstStyle/>
        <a:p>
          <a:r>
            <a:rPr lang="en-US" b="0" dirty="0" smtClean="0">
              <a:latin typeface="Georgia" panose="02040502050405020303" pitchFamily="18" charset="0"/>
            </a:rPr>
            <a:t>School and Partner have clearly outlined and documented agreements on scope of services</a:t>
          </a:r>
          <a:endParaRPr lang="en-US" b="0" dirty="0">
            <a:latin typeface="Georgia" panose="02040502050405020303" pitchFamily="18" charset="0"/>
          </a:endParaRPr>
        </a:p>
      </dgm:t>
    </dgm:pt>
    <dgm:pt modelId="{288BF117-8DDD-4A84-BB54-478FAA054911}" type="parTrans" cxnId="{F014A0EE-9929-4DC9-AB1A-C8F626E3E0CF}">
      <dgm:prSet/>
      <dgm:spPr/>
      <dgm:t>
        <a:bodyPr/>
        <a:lstStyle/>
        <a:p>
          <a:endParaRPr lang="en-US"/>
        </a:p>
      </dgm:t>
    </dgm:pt>
    <dgm:pt modelId="{730164DA-323D-4084-8007-F80CB6A09FEE}" type="sibTrans" cxnId="{F014A0EE-9929-4DC9-AB1A-C8F626E3E0CF}">
      <dgm:prSet/>
      <dgm:spPr/>
      <dgm:t>
        <a:bodyPr/>
        <a:lstStyle/>
        <a:p>
          <a:endParaRPr lang="en-US"/>
        </a:p>
      </dgm:t>
    </dgm:pt>
    <dgm:pt modelId="{FDD2E2C4-CBA0-4F00-A0FF-0703B432759D}">
      <dgm:prSet custT="1"/>
      <dgm:spPr/>
      <dgm:t>
        <a:bodyPr/>
        <a:lstStyle/>
        <a:p>
          <a:r>
            <a:rPr lang="en-US" sz="1800" dirty="0" smtClean="0">
              <a:latin typeface="Georgia" panose="02040502050405020303" pitchFamily="18" charset="0"/>
            </a:rPr>
            <a:t>Results Driven</a:t>
          </a:r>
          <a:endParaRPr lang="en-US" sz="1800" b="0" dirty="0">
            <a:latin typeface="Georgia" panose="02040502050405020303" pitchFamily="18" charset="0"/>
          </a:endParaRPr>
        </a:p>
      </dgm:t>
    </dgm:pt>
    <dgm:pt modelId="{D1A18897-870F-442E-83BD-1A47057A2345}" type="parTrans" cxnId="{2CF230E0-ED93-4093-B3DD-FDAF3FB17980}">
      <dgm:prSet/>
      <dgm:spPr/>
      <dgm:t>
        <a:bodyPr/>
        <a:lstStyle/>
        <a:p>
          <a:endParaRPr lang="en-US"/>
        </a:p>
      </dgm:t>
    </dgm:pt>
    <dgm:pt modelId="{9A32FD58-73EB-448C-B422-7DD27DBD7257}" type="sibTrans" cxnId="{2CF230E0-ED93-4093-B3DD-FDAF3FB17980}">
      <dgm:prSet/>
      <dgm:spPr/>
      <dgm:t>
        <a:bodyPr/>
        <a:lstStyle/>
        <a:p>
          <a:endParaRPr lang="en-US"/>
        </a:p>
      </dgm:t>
    </dgm:pt>
    <dgm:pt modelId="{A3141FEE-788C-470B-882A-6E5172B27973}">
      <dgm:prSet/>
      <dgm:spPr/>
      <dgm:t>
        <a:bodyPr/>
        <a:lstStyle/>
        <a:p>
          <a:r>
            <a:rPr lang="en-US" dirty="0" smtClean="0">
              <a:latin typeface="Georgia" panose="02040502050405020303" pitchFamily="18" charset="0"/>
            </a:rPr>
            <a:t>School and Partner have a plan in place for tracking progress towards shared goals</a:t>
          </a:r>
          <a:endParaRPr lang="en-US" b="0" dirty="0">
            <a:latin typeface="Georgia" panose="02040502050405020303" pitchFamily="18" charset="0"/>
          </a:endParaRPr>
        </a:p>
      </dgm:t>
    </dgm:pt>
    <dgm:pt modelId="{59FAAEA4-7E9D-4650-BD7A-0A77D5706679}" type="parTrans" cxnId="{7D45E78D-0460-498B-83F4-2205114B8252}">
      <dgm:prSet/>
      <dgm:spPr/>
      <dgm:t>
        <a:bodyPr/>
        <a:lstStyle/>
        <a:p>
          <a:endParaRPr lang="en-US"/>
        </a:p>
      </dgm:t>
    </dgm:pt>
    <dgm:pt modelId="{37DCB526-6464-4B05-8299-4DE041337BE3}" type="sibTrans" cxnId="{7D45E78D-0460-498B-83F4-2205114B8252}">
      <dgm:prSet/>
      <dgm:spPr/>
      <dgm:t>
        <a:bodyPr/>
        <a:lstStyle/>
        <a:p>
          <a:endParaRPr lang="en-US"/>
        </a:p>
      </dgm:t>
    </dgm:pt>
    <dgm:pt modelId="{435D9916-F9D2-4A8F-88D6-7D712947E9E7}">
      <dgm:prSet/>
      <dgm:spPr/>
      <dgm:t>
        <a:bodyPr/>
        <a:lstStyle/>
        <a:p>
          <a:r>
            <a:rPr lang="en-US" smtClean="0">
              <a:latin typeface="Georgia" panose="02040502050405020303" pitchFamily="18" charset="0"/>
            </a:rPr>
            <a:t>School and Partner regularly review progress toward these goals and outcomes.</a:t>
          </a:r>
          <a:endParaRPr lang="en-US" b="0" dirty="0">
            <a:latin typeface="Georgia" panose="02040502050405020303" pitchFamily="18" charset="0"/>
          </a:endParaRPr>
        </a:p>
      </dgm:t>
    </dgm:pt>
    <dgm:pt modelId="{CEFFE1DE-D8CC-48E9-8492-C34D97D685C9}" type="parTrans" cxnId="{01FF3F62-6B3E-44E8-A5BC-F176D4D563E9}">
      <dgm:prSet/>
      <dgm:spPr/>
      <dgm:t>
        <a:bodyPr/>
        <a:lstStyle/>
        <a:p>
          <a:endParaRPr lang="en-US"/>
        </a:p>
      </dgm:t>
    </dgm:pt>
    <dgm:pt modelId="{BCB583AF-AD48-4CF9-8768-F7E95FA6185F}" type="sibTrans" cxnId="{01FF3F62-6B3E-44E8-A5BC-F176D4D563E9}">
      <dgm:prSet/>
      <dgm:spPr/>
      <dgm:t>
        <a:bodyPr/>
        <a:lstStyle/>
        <a:p>
          <a:endParaRPr lang="en-US"/>
        </a:p>
      </dgm:t>
    </dgm:pt>
    <dgm:pt modelId="{8CB5C9B1-0413-4028-B285-E144C98B5D2A}">
      <dgm:prSet custT="1"/>
      <dgm:spPr/>
      <dgm:t>
        <a:bodyPr/>
        <a:lstStyle/>
        <a:p>
          <a:r>
            <a:rPr lang="en-US" sz="1800" dirty="0" smtClean="0">
              <a:effectLst/>
              <a:latin typeface="Georgia" panose="02040502050405020303" pitchFamily="18" charset="0"/>
            </a:rPr>
            <a:t>Effective Communication</a:t>
          </a:r>
          <a:endParaRPr lang="en-US" sz="1800" dirty="0">
            <a:latin typeface="Georgia" panose="02040502050405020303" pitchFamily="18" charset="0"/>
          </a:endParaRPr>
        </a:p>
      </dgm:t>
    </dgm:pt>
    <dgm:pt modelId="{A0978CBD-E81D-4108-AB08-FAE345D311E1}" type="parTrans" cxnId="{889FC21B-6CB5-44B8-977A-4E2B5B0AADE0}">
      <dgm:prSet/>
      <dgm:spPr/>
      <dgm:t>
        <a:bodyPr/>
        <a:lstStyle/>
        <a:p>
          <a:endParaRPr lang="en-US"/>
        </a:p>
      </dgm:t>
    </dgm:pt>
    <dgm:pt modelId="{C6AEB6CA-9255-4D02-8CE6-BA9127A1515F}" type="sibTrans" cxnId="{889FC21B-6CB5-44B8-977A-4E2B5B0AADE0}">
      <dgm:prSet/>
      <dgm:spPr/>
      <dgm:t>
        <a:bodyPr/>
        <a:lstStyle/>
        <a:p>
          <a:endParaRPr lang="en-US"/>
        </a:p>
      </dgm:t>
    </dgm:pt>
    <dgm:pt modelId="{09C3F26A-149C-4591-99F1-CEA50A69D431}">
      <dgm:prSet/>
      <dgm:spPr/>
      <dgm:t>
        <a:bodyPr/>
        <a:lstStyle/>
        <a:p>
          <a:r>
            <a:rPr lang="en-US" smtClean="0">
              <a:latin typeface="Georgia" panose="02040502050405020303" pitchFamily="18" charset="0"/>
            </a:rPr>
            <a:t>School and Partner communicate regularly</a:t>
          </a:r>
          <a:endParaRPr lang="en-US" b="0" dirty="0">
            <a:latin typeface="Georgia" panose="02040502050405020303" pitchFamily="18" charset="0"/>
          </a:endParaRPr>
        </a:p>
      </dgm:t>
    </dgm:pt>
    <dgm:pt modelId="{385279A5-4695-42A6-8111-98BEABAB8F65}" type="parTrans" cxnId="{879CA74D-9713-4820-877B-70418C46697D}">
      <dgm:prSet/>
      <dgm:spPr/>
      <dgm:t>
        <a:bodyPr/>
        <a:lstStyle/>
        <a:p>
          <a:endParaRPr lang="en-US"/>
        </a:p>
      </dgm:t>
    </dgm:pt>
    <dgm:pt modelId="{12F078C5-9CF5-401D-B2A2-A7E61DC55E4F}" type="sibTrans" cxnId="{879CA74D-9713-4820-877B-70418C46697D}">
      <dgm:prSet/>
      <dgm:spPr/>
      <dgm:t>
        <a:bodyPr/>
        <a:lstStyle/>
        <a:p>
          <a:endParaRPr lang="en-US"/>
        </a:p>
      </dgm:t>
    </dgm:pt>
    <dgm:pt modelId="{035A7693-B8CF-41AE-9085-BC45CF4F63B3}">
      <dgm:prSet/>
      <dgm:spPr/>
      <dgm:t>
        <a:bodyPr/>
        <a:lstStyle/>
        <a:p>
          <a:r>
            <a:rPr lang="en-US" dirty="0" smtClean="0">
              <a:latin typeface="Georgia" panose="02040502050405020303" pitchFamily="18" charset="0"/>
            </a:rPr>
            <a:t>School and Partner share information and provide/solicit feedback from one another and other partners.</a:t>
          </a:r>
          <a:r>
            <a:rPr lang="en-US" b="1" i="1" dirty="0" smtClean="0">
              <a:latin typeface="Georgia" panose="02040502050405020303" pitchFamily="18" charset="0"/>
            </a:rPr>
            <a:t> </a:t>
          </a:r>
          <a:endParaRPr lang="en-US" b="0" dirty="0">
            <a:latin typeface="Georgia" panose="02040502050405020303" pitchFamily="18" charset="0"/>
          </a:endParaRPr>
        </a:p>
      </dgm:t>
    </dgm:pt>
    <dgm:pt modelId="{36382CD3-700B-4F4C-BC64-48A0A7754EA6}" type="parTrans" cxnId="{C7227B32-1ABA-4BB7-83D2-513657924460}">
      <dgm:prSet/>
      <dgm:spPr/>
      <dgm:t>
        <a:bodyPr/>
        <a:lstStyle/>
        <a:p>
          <a:endParaRPr lang="en-US"/>
        </a:p>
      </dgm:t>
    </dgm:pt>
    <dgm:pt modelId="{B250BD61-212A-4B92-9452-9CC1261E27A4}" type="sibTrans" cxnId="{C7227B32-1ABA-4BB7-83D2-513657924460}">
      <dgm:prSet/>
      <dgm:spPr/>
      <dgm:t>
        <a:bodyPr/>
        <a:lstStyle/>
        <a:p>
          <a:endParaRPr lang="en-US"/>
        </a:p>
      </dgm:t>
    </dgm:pt>
    <dgm:pt modelId="{655CF152-E99D-417A-ABAC-D0C252688F2C}" type="pres">
      <dgm:prSet presAssocID="{C576F3BE-B000-448E-8538-0F5C98EAAD79}" presName="Name0" presStyleCnt="0">
        <dgm:presLayoutVars>
          <dgm:dir/>
          <dgm:animLvl val="lvl"/>
          <dgm:resizeHandles val="exact"/>
        </dgm:presLayoutVars>
      </dgm:prSet>
      <dgm:spPr/>
      <dgm:t>
        <a:bodyPr/>
        <a:lstStyle/>
        <a:p>
          <a:endParaRPr lang="en-US"/>
        </a:p>
      </dgm:t>
    </dgm:pt>
    <dgm:pt modelId="{1CF68B82-4737-4772-A740-C34EC43C1703}" type="pres">
      <dgm:prSet presAssocID="{969BCD46-3EB1-44C4-81EF-0B35CF018B4A}" presName="linNode" presStyleCnt="0"/>
      <dgm:spPr/>
    </dgm:pt>
    <dgm:pt modelId="{4D08D083-4192-4B07-A1FF-BFAC96C4D9F2}" type="pres">
      <dgm:prSet presAssocID="{969BCD46-3EB1-44C4-81EF-0B35CF018B4A}" presName="parentText" presStyleLbl="node1" presStyleIdx="0" presStyleCnt="5" custScaleX="74480">
        <dgm:presLayoutVars>
          <dgm:chMax val="1"/>
          <dgm:bulletEnabled val="1"/>
        </dgm:presLayoutVars>
      </dgm:prSet>
      <dgm:spPr/>
      <dgm:t>
        <a:bodyPr/>
        <a:lstStyle/>
        <a:p>
          <a:endParaRPr lang="en-US"/>
        </a:p>
      </dgm:t>
    </dgm:pt>
    <dgm:pt modelId="{703BE640-6E1A-4BCB-A4F9-35F83238FFD4}" type="pres">
      <dgm:prSet presAssocID="{969BCD46-3EB1-44C4-81EF-0B35CF018B4A}" presName="descendantText" presStyleLbl="alignAccFollowNode1" presStyleIdx="0" presStyleCnt="5" custScaleX="114086">
        <dgm:presLayoutVars>
          <dgm:bulletEnabled val="1"/>
        </dgm:presLayoutVars>
      </dgm:prSet>
      <dgm:spPr/>
      <dgm:t>
        <a:bodyPr/>
        <a:lstStyle/>
        <a:p>
          <a:endParaRPr lang="en-US"/>
        </a:p>
      </dgm:t>
    </dgm:pt>
    <dgm:pt modelId="{36E5762C-FA57-4A15-A7AC-0618F58FC21D}" type="pres">
      <dgm:prSet presAssocID="{172A7F6D-0EA4-4BC5-89CC-09FC904D1472}" presName="sp" presStyleCnt="0"/>
      <dgm:spPr/>
    </dgm:pt>
    <dgm:pt modelId="{C928A99A-0B9C-4746-9B15-5A0AE958A099}" type="pres">
      <dgm:prSet presAssocID="{0CF080A0-B7DB-441F-BB35-33984350970F}" presName="linNode" presStyleCnt="0"/>
      <dgm:spPr/>
    </dgm:pt>
    <dgm:pt modelId="{AFC03159-3F22-4176-B4DF-504AD89F92CE}" type="pres">
      <dgm:prSet presAssocID="{0CF080A0-B7DB-441F-BB35-33984350970F}" presName="parentText" presStyleLbl="node1" presStyleIdx="1" presStyleCnt="5" custScaleX="74480">
        <dgm:presLayoutVars>
          <dgm:chMax val="1"/>
          <dgm:bulletEnabled val="1"/>
        </dgm:presLayoutVars>
      </dgm:prSet>
      <dgm:spPr/>
      <dgm:t>
        <a:bodyPr/>
        <a:lstStyle/>
        <a:p>
          <a:endParaRPr lang="en-US"/>
        </a:p>
      </dgm:t>
    </dgm:pt>
    <dgm:pt modelId="{425E5F85-862D-4847-8CE2-5AC423CFBDAD}" type="pres">
      <dgm:prSet presAssocID="{0CF080A0-B7DB-441F-BB35-33984350970F}" presName="descendantText" presStyleLbl="alignAccFollowNode1" presStyleIdx="1" presStyleCnt="5" custScaleX="114086">
        <dgm:presLayoutVars>
          <dgm:bulletEnabled val="1"/>
        </dgm:presLayoutVars>
      </dgm:prSet>
      <dgm:spPr/>
      <dgm:t>
        <a:bodyPr/>
        <a:lstStyle/>
        <a:p>
          <a:endParaRPr lang="en-US"/>
        </a:p>
      </dgm:t>
    </dgm:pt>
    <dgm:pt modelId="{29526639-8A90-4B9D-B6DC-261CA10D7C44}" type="pres">
      <dgm:prSet presAssocID="{4FACB677-D2A6-4956-87EB-885F72AF5821}" presName="sp" presStyleCnt="0"/>
      <dgm:spPr/>
    </dgm:pt>
    <dgm:pt modelId="{BAE4827C-3099-48D1-A48C-5C2094D7BFC3}" type="pres">
      <dgm:prSet presAssocID="{C02B239D-292D-462A-A100-8E995A6DCF03}" presName="linNode" presStyleCnt="0"/>
      <dgm:spPr/>
    </dgm:pt>
    <dgm:pt modelId="{3C7A6C16-170D-473F-943B-2CB2F4D5DF3D}" type="pres">
      <dgm:prSet presAssocID="{C02B239D-292D-462A-A100-8E995A6DCF03}" presName="parentText" presStyleLbl="node1" presStyleIdx="2" presStyleCnt="5" custScaleX="74480">
        <dgm:presLayoutVars>
          <dgm:chMax val="1"/>
          <dgm:bulletEnabled val="1"/>
        </dgm:presLayoutVars>
      </dgm:prSet>
      <dgm:spPr/>
      <dgm:t>
        <a:bodyPr/>
        <a:lstStyle/>
        <a:p>
          <a:endParaRPr lang="en-US"/>
        </a:p>
      </dgm:t>
    </dgm:pt>
    <dgm:pt modelId="{D4C78E03-F0A7-4CB3-98F6-2AFD4AF7B6C1}" type="pres">
      <dgm:prSet presAssocID="{C02B239D-292D-462A-A100-8E995A6DCF03}" presName="descendantText" presStyleLbl="alignAccFollowNode1" presStyleIdx="2" presStyleCnt="5" custScaleX="114086">
        <dgm:presLayoutVars>
          <dgm:bulletEnabled val="1"/>
        </dgm:presLayoutVars>
      </dgm:prSet>
      <dgm:spPr/>
      <dgm:t>
        <a:bodyPr/>
        <a:lstStyle/>
        <a:p>
          <a:endParaRPr lang="en-US"/>
        </a:p>
      </dgm:t>
    </dgm:pt>
    <dgm:pt modelId="{7AA93235-195F-40BD-BC62-4BFF8E4F9091}" type="pres">
      <dgm:prSet presAssocID="{9F0C8E82-EA49-4594-9367-E9D13B717C2C}" presName="sp" presStyleCnt="0"/>
      <dgm:spPr/>
    </dgm:pt>
    <dgm:pt modelId="{0AE26481-9B7D-40E8-8934-4BE829091026}" type="pres">
      <dgm:prSet presAssocID="{FDD2E2C4-CBA0-4F00-A0FF-0703B432759D}" presName="linNode" presStyleCnt="0"/>
      <dgm:spPr/>
    </dgm:pt>
    <dgm:pt modelId="{B9D4162D-E68D-4B14-90AE-DCC93B3742BE}" type="pres">
      <dgm:prSet presAssocID="{FDD2E2C4-CBA0-4F00-A0FF-0703B432759D}" presName="parentText" presStyleLbl="node1" presStyleIdx="3" presStyleCnt="5" custScaleX="74480">
        <dgm:presLayoutVars>
          <dgm:chMax val="1"/>
          <dgm:bulletEnabled val="1"/>
        </dgm:presLayoutVars>
      </dgm:prSet>
      <dgm:spPr/>
      <dgm:t>
        <a:bodyPr/>
        <a:lstStyle/>
        <a:p>
          <a:endParaRPr lang="en-US"/>
        </a:p>
      </dgm:t>
    </dgm:pt>
    <dgm:pt modelId="{35C17D85-EE20-4C53-8058-8F45F13E8874}" type="pres">
      <dgm:prSet presAssocID="{FDD2E2C4-CBA0-4F00-A0FF-0703B432759D}" presName="descendantText" presStyleLbl="alignAccFollowNode1" presStyleIdx="3" presStyleCnt="5" custScaleX="114086">
        <dgm:presLayoutVars>
          <dgm:bulletEnabled val="1"/>
        </dgm:presLayoutVars>
      </dgm:prSet>
      <dgm:spPr/>
      <dgm:t>
        <a:bodyPr/>
        <a:lstStyle/>
        <a:p>
          <a:endParaRPr lang="en-US"/>
        </a:p>
      </dgm:t>
    </dgm:pt>
    <dgm:pt modelId="{336CC013-609F-42F9-A4A8-851227D7D424}" type="pres">
      <dgm:prSet presAssocID="{9A32FD58-73EB-448C-B422-7DD27DBD7257}" presName="sp" presStyleCnt="0"/>
      <dgm:spPr/>
    </dgm:pt>
    <dgm:pt modelId="{0DDFFE51-A1FF-495C-AE1C-2AA1F3015680}" type="pres">
      <dgm:prSet presAssocID="{8CB5C9B1-0413-4028-B285-E144C98B5D2A}" presName="linNode" presStyleCnt="0"/>
      <dgm:spPr/>
    </dgm:pt>
    <dgm:pt modelId="{D2AE1F9C-3B9A-4675-AB37-6879858E8F81}" type="pres">
      <dgm:prSet presAssocID="{8CB5C9B1-0413-4028-B285-E144C98B5D2A}" presName="parentText" presStyleLbl="node1" presStyleIdx="4" presStyleCnt="5" custScaleX="74480">
        <dgm:presLayoutVars>
          <dgm:chMax val="1"/>
          <dgm:bulletEnabled val="1"/>
        </dgm:presLayoutVars>
      </dgm:prSet>
      <dgm:spPr/>
      <dgm:t>
        <a:bodyPr/>
        <a:lstStyle/>
        <a:p>
          <a:endParaRPr lang="en-US"/>
        </a:p>
      </dgm:t>
    </dgm:pt>
    <dgm:pt modelId="{7E0D4997-9FFE-41E2-BD0C-00D854C15233}" type="pres">
      <dgm:prSet presAssocID="{8CB5C9B1-0413-4028-B285-E144C98B5D2A}" presName="descendantText" presStyleLbl="alignAccFollowNode1" presStyleIdx="4" presStyleCnt="5" custScaleX="114086">
        <dgm:presLayoutVars>
          <dgm:bulletEnabled val="1"/>
        </dgm:presLayoutVars>
      </dgm:prSet>
      <dgm:spPr/>
      <dgm:t>
        <a:bodyPr/>
        <a:lstStyle/>
        <a:p>
          <a:endParaRPr lang="en-US"/>
        </a:p>
      </dgm:t>
    </dgm:pt>
  </dgm:ptLst>
  <dgm:cxnLst>
    <dgm:cxn modelId="{58AACF29-978A-49CA-833C-FD155A2C4C41}" type="presOf" srcId="{969BCD46-3EB1-44C4-81EF-0B35CF018B4A}" destId="{4D08D083-4192-4B07-A1FF-BFAC96C4D9F2}" srcOrd="0" destOrd="0" presId="urn:microsoft.com/office/officeart/2005/8/layout/vList5"/>
    <dgm:cxn modelId="{879CA74D-9713-4820-877B-70418C46697D}" srcId="{8CB5C9B1-0413-4028-B285-E144C98B5D2A}" destId="{09C3F26A-149C-4591-99F1-CEA50A69D431}" srcOrd="0" destOrd="0" parTransId="{385279A5-4695-42A6-8111-98BEABAB8F65}" sibTransId="{12F078C5-9CF5-401D-B2A2-A7E61DC55E4F}"/>
    <dgm:cxn modelId="{B918976C-6B13-4BA6-9BB0-F83730550CFA}" type="presOf" srcId="{435D9916-F9D2-4A8F-88D6-7D712947E9E7}" destId="{35C17D85-EE20-4C53-8058-8F45F13E8874}" srcOrd="0" destOrd="1" presId="urn:microsoft.com/office/officeart/2005/8/layout/vList5"/>
    <dgm:cxn modelId="{01FF3F62-6B3E-44E8-A5BC-F176D4D563E9}" srcId="{FDD2E2C4-CBA0-4F00-A0FF-0703B432759D}" destId="{435D9916-F9D2-4A8F-88D6-7D712947E9E7}" srcOrd="1" destOrd="0" parTransId="{CEFFE1DE-D8CC-48E9-8492-C34D97D685C9}" sibTransId="{BCB583AF-AD48-4CF9-8768-F7E95FA6185F}"/>
    <dgm:cxn modelId="{F014A0EE-9929-4DC9-AB1A-C8F626E3E0CF}" srcId="{C02B239D-292D-462A-A100-8E995A6DCF03}" destId="{F084098D-24C6-47B9-9685-A1C5CFC2D273}" srcOrd="1" destOrd="0" parTransId="{288BF117-8DDD-4A84-BB54-478FAA054911}" sibTransId="{730164DA-323D-4084-8007-F80CB6A09FEE}"/>
    <dgm:cxn modelId="{C7227B32-1ABA-4BB7-83D2-513657924460}" srcId="{8CB5C9B1-0413-4028-B285-E144C98B5D2A}" destId="{035A7693-B8CF-41AE-9085-BC45CF4F63B3}" srcOrd="1" destOrd="0" parTransId="{36382CD3-700B-4F4C-BC64-48A0A7754EA6}" sibTransId="{B250BD61-212A-4B92-9452-9CC1261E27A4}"/>
    <dgm:cxn modelId="{18F1A8C5-AE26-465F-AD09-9E35A8B16E86}" srcId="{C576F3BE-B000-448E-8538-0F5C98EAAD79}" destId="{969BCD46-3EB1-44C4-81EF-0B35CF018B4A}" srcOrd="0" destOrd="0" parTransId="{B974DEB2-1FE2-432D-9ADB-CE07F621444F}" sibTransId="{172A7F6D-0EA4-4BC5-89CC-09FC904D1472}"/>
    <dgm:cxn modelId="{C3774C8B-206C-4F7C-9874-CF0AF03413D9}" srcId="{C02B239D-292D-462A-A100-8E995A6DCF03}" destId="{522DA654-0D53-4EBC-A907-96A4AF59F79A}" srcOrd="0" destOrd="0" parTransId="{37CC6B25-29AB-4711-9E8A-307EDDCC9BFE}" sibTransId="{8FCFCFEC-D7DB-4DBA-B29D-A192D2950A18}"/>
    <dgm:cxn modelId="{920B87CC-6D6D-4B2A-8641-8DBFF199BEEB}" type="presOf" srcId="{A3141FEE-788C-470B-882A-6E5172B27973}" destId="{35C17D85-EE20-4C53-8058-8F45F13E8874}" srcOrd="0" destOrd="0" presId="urn:microsoft.com/office/officeart/2005/8/layout/vList5"/>
    <dgm:cxn modelId="{2CF230E0-ED93-4093-B3DD-FDAF3FB17980}" srcId="{C576F3BE-B000-448E-8538-0F5C98EAAD79}" destId="{FDD2E2C4-CBA0-4F00-A0FF-0703B432759D}" srcOrd="3" destOrd="0" parTransId="{D1A18897-870F-442E-83BD-1A47057A2345}" sibTransId="{9A32FD58-73EB-448C-B422-7DD27DBD7257}"/>
    <dgm:cxn modelId="{696E50FD-7E73-4E6C-B630-1365633DDD3D}" type="presOf" srcId="{09C3F26A-149C-4591-99F1-CEA50A69D431}" destId="{7E0D4997-9FFE-41E2-BD0C-00D854C15233}" srcOrd="0" destOrd="0" presId="urn:microsoft.com/office/officeart/2005/8/layout/vList5"/>
    <dgm:cxn modelId="{2F26E4EF-DAB7-4BE4-9DAA-80109F74190D}" type="presOf" srcId="{FDD2E2C4-CBA0-4F00-A0FF-0703B432759D}" destId="{B9D4162D-E68D-4B14-90AE-DCC93B3742BE}" srcOrd="0" destOrd="0" presId="urn:microsoft.com/office/officeart/2005/8/layout/vList5"/>
    <dgm:cxn modelId="{CEACF94E-7A1C-4966-871C-817A3C2E355A}" srcId="{0CF080A0-B7DB-441F-BB35-33984350970F}" destId="{4CCAF81F-06F6-41B4-8B00-6CE18324A97C}" srcOrd="1" destOrd="0" parTransId="{D4B220A3-53A5-4F06-92B5-8CEB675E823F}" sibTransId="{E52E7F5C-C4F4-42B6-B227-EFD3E14C7676}"/>
    <dgm:cxn modelId="{4BCD682B-FFC0-41C7-817E-68F792B3C498}" type="presOf" srcId="{CA733E23-2E66-430D-BCD2-E30F7F53E8EF}" destId="{703BE640-6E1A-4BCB-A4F9-35F83238FFD4}" srcOrd="0" destOrd="0" presId="urn:microsoft.com/office/officeart/2005/8/layout/vList5"/>
    <dgm:cxn modelId="{47270D00-A3E9-4199-88E7-41BEDB93B43F}" srcId="{C576F3BE-B000-448E-8538-0F5C98EAAD79}" destId="{0CF080A0-B7DB-441F-BB35-33984350970F}" srcOrd="1" destOrd="0" parTransId="{902E7BD2-289E-4674-A2A1-913F009323FE}" sibTransId="{4FACB677-D2A6-4956-87EB-885F72AF5821}"/>
    <dgm:cxn modelId="{EF2958EB-2181-4149-A0FB-47C7DE78C2FE}" type="presOf" srcId="{0A29DEA9-773E-4A3F-AA49-A3E04A82FA80}" destId="{703BE640-6E1A-4BCB-A4F9-35F83238FFD4}" srcOrd="0" destOrd="1" presId="urn:microsoft.com/office/officeart/2005/8/layout/vList5"/>
    <dgm:cxn modelId="{09F4B250-143C-4EF7-9751-1078F6DBBF8F}" type="presOf" srcId="{F084098D-24C6-47B9-9685-A1C5CFC2D273}" destId="{D4C78E03-F0A7-4CB3-98F6-2AFD4AF7B6C1}" srcOrd="0" destOrd="1" presId="urn:microsoft.com/office/officeart/2005/8/layout/vList5"/>
    <dgm:cxn modelId="{183ADEE1-0208-4F67-9834-D9D3285FF665}" srcId="{C576F3BE-B000-448E-8538-0F5C98EAAD79}" destId="{C02B239D-292D-462A-A100-8E995A6DCF03}" srcOrd="2" destOrd="0" parTransId="{86B1D83D-95FE-492C-A1D1-3655A069FB81}" sibTransId="{9F0C8E82-EA49-4594-9367-E9D13B717C2C}"/>
    <dgm:cxn modelId="{889FC21B-6CB5-44B8-977A-4E2B5B0AADE0}" srcId="{C576F3BE-B000-448E-8538-0F5C98EAAD79}" destId="{8CB5C9B1-0413-4028-B285-E144C98B5D2A}" srcOrd="4" destOrd="0" parTransId="{A0978CBD-E81D-4108-AB08-FAE345D311E1}" sibTransId="{C6AEB6CA-9255-4D02-8CE6-BA9127A1515F}"/>
    <dgm:cxn modelId="{8C7CDC85-B63A-48C1-AAA7-44DDAAE91CFB}" type="presOf" srcId="{4FE3D799-026C-4FC1-A594-09D639FBA8E8}" destId="{425E5F85-862D-4847-8CE2-5AC423CFBDAD}" srcOrd="0" destOrd="0" presId="urn:microsoft.com/office/officeart/2005/8/layout/vList5"/>
    <dgm:cxn modelId="{9072E7EF-2D55-476A-892A-61C1F3B112B3}" type="presOf" srcId="{522DA654-0D53-4EBC-A907-96A4AF59F79A}" destId="{D4C78E03-F0A7-4CB3-98F6-2AFD4AF7B6C1}" srcOrd="0" destOrd="0" presId="urn:microsoft.com/office/officeart/2005/8/layout/vList5"/>
    <dgm:cxn modelId="{341069D4-3AD2-4C96-8E66-F6CEC93F00C4}" type="presOf" srcId="{4CCAF81F-06F6-41B4-8B00-6CE18324A97C}" destId="{425E5F85-862D-4847-8CE2-5AC423CFBDAD}" srcOrd="0" destOrd="1" presId="urn:microsoft.com/office/officeart/2005/8/layout/vList5"/>
    <dgm:cxn modelId="{35A623E7-597E-41CD-8D7D-D16DF69EA406}" type="presOf" srcId="{C576F3BE-B000-448E-8538-0F5C98EAAD79}" destId="{655CF152-E99D-417A-ABAC-D0C252688F2C}" srcOrd="0" destOrd="0" presId="urn:microsoft.com/office/officeart/2005/8/layout/vList5"/>
    <dgm:cxn modelId="{B8720DC6-8025-4DAB-8871-6B6B1F6299ED}" type="presOf" srcId="{8CB5C9B1-0413-4028-B285-E144C98B5D2A}" destId="{D2AE1F9C-3B9A-4675-AB37-6879858E8F81}" srcOrd="0" destOrd="0" presId="urn:microsoft.com/office/officeart/2005/8/layout/vList5"/>
    <dgm:cxn modelId="{70C7E2D7-F6C3-4B22-9629-BB5163376654}" srcId="{969BCD46-3EB1-44C4-81EF-0B35CF018B4A}" destId="{0A29DEA9-773E-4A3F-AA49-A3E04A82FA80}" srcOrd="1" destOrd="0" parTransId="{9BC5AD22-3B77-40CC-8C5F-2891506B6147}" sibTransId="{BA21C7F1-9264-437A-AAED-A61F5473BCA6}"/>
    <dgm:cxn modelId="{D2395065-32D5-48D9-9734-F642143323F3}" type="presOf" srcId="{035A7693-B8CF-41AE-9085-BC45CF4F63B3}" destId="{7E0D4997-9FFE-41E2-BD0C-00D854C15233}" srcOrd="0" destOrd="1" presId="urn:microsoft.com/office/officeart/2005/8/layout/vList5"/>
    <dgm:cxn modelId="{E2248ADE-94FE-4E3B-BFF8-4662CD71BFF6}" type="presOf" srcId="{C02B239D-292D-462A-A100-8E995A6DCF03}" destId="{3C7A6C16-170D-473F-943B-2CB2F4D5DF3D}" srcOrd="0" destOrd="0" presId="urn:microsoft.com/office/officeart/2005/8/layout/vList5"/>
    <dgm:cxn modelId="{3239757B-2987-48E6-ABCE-32350F29E0F7}" type="presOf" srcId="{0CF080A0-B7DB-441F-BB35-33984350970F}" destId="{AFC03159-3F22-4176-B4DF-504AD89F92CE}" srcOrd="0" destOrd="0" presId="urn:microsoft.com/office/officeart/2005/8/layout/vList5"/>
    <dgm:cxn modelId="{D6796A35-5614-4929-A77E-4F7A4628D55C}" srcId="{0CF080A0-B7DB-441F-BB35-33984350970F}" destId="{4FE3D799-026C-4FC1-A594-09D639FBA8E8}" srcOrd="0" destOrd="0" parTransId="{16EBF41F-EFD5-44FC-AD28-8E18F0F037F1}" sibTransId="{F6ED1227-A9DE-4B17-8007-A2CEAF4C1D00}"/>
    <dgm:cxn modelId="{079691D6-796D-4011-A71D-C274E6952866}" srcId="{969BCD46-3EB1-44C4-81EF-0B35CF018B4A}" destId="{CA733E23-2E66-430D-BCD2-E30F7F53E8EF}" srcOrd="0" destOrd="0" parTransId="{504325BE-BADD-401C-AB79-3D53AE0E5342}" sibTransId="{B727487B-2D86-4ED4-8E56-601A3DF716AF}"/>
    <dgm:cxn modelId="{7D45E78D-0460-498B-83F4-2205114B8252}" srcId="{FDD2E2C4-CBA0-4F00-A0FF-0703B432759D}" destId="{A3141FEE-788C-470B-882A-6E5172B27973}" srcOrd="0" destOrd="0" parTransId="{59FAAEA4-7E9D-4650-BD7A-0A77D5706679}" sibTransId="{37DCB526-6464-4B05-8299-4DE041337BE3}"/>
    <dgm:cxn modelId="{717ED8F6-6FE2-413A-A8AD-68FBFC9B7D08}" type="presParOf" srcId="{655CF152-E99D-417A-ABAC-D0C252688F2C}" destId="{1CF68B82-4737-4772-A740-C34EC43C1703}" srcOrd="0" destOrd="0" presId="urn:microsoft.com/office/officeart/2005/8/layout/vList5"/>
    <dgm:cxn modelId="{FED80720-4635-4FFF-A801-8402AF36D1CB}" type="presParOf" srcId="{1CF68B82-4737-4772-A740-C34EC43C1703}" destId="{4D08D083-4192-4B07-A1FF-BFAC96C4D9F2}" srcOrd="0" destOrd="0" presId="urn:microsoft.com/office/officeart/2005/8/layout/vList5"/>
    <dgm:cxn modelId="{5E20F011-16FC-4F61-9C32-D3C5373C6FF2}" type="presParOf" srcId="{1CF68B82-4737-4772-A740-C34EC43C1703}" destId="{703BE640-6E1A-4BCB-A4F9-35F83238FFD4}" srcOrd="1" destOrd="0" presId="urn:microsoft.com/office/officeart/2005/8/layout/vList5"/>
    <dgm:cxn modelId="{04AB7A25-5DE4-4C49-937C-ECA327EF119D}" type="presParOf" srcId="{655CF152-E99D-417A-ABAC-D0C252688F2C}" destId="{36E5762C-FA57-4A15-A7AC-0618F58FC21D}" srcOrd="1" destOrd="0" presId="urn:microsoft.com/office/officeart/2005/8/layout/vList5"/>
    <dgm:cxn modelId="{4C1836AB-F37B-4FCC-B8D5-6C54AD95AC55}" type="presParOf" srcId="{655CF152-E99D-417A-ABAC-D0C252688F2C}" destId="{C928A99A-0B9C-4746-9B15-5A0AE958A099}" srcOrd="2" destOrd="0" presId="urn:microsoft.com/office/officeart/2005/8/layout/vList5"/>
    <dgm:cxn modelId="{220AB1B6-3D59-49B0-A3D1-509325328565}" type="presParOf" srcId="{C928A99A-0B9C-4746-9B15-5A0AE958A099}" destId="{AFC03159-3F22-4176-B4DF-504AD89F92CE}" srcOrd="0" destOrd="0" presId="urn:microsoft.com/office/officeart/2005/8/layout/vList5"/>
    <dgm:cxn modelId="{6A760361-F8DE-4F0A-864A-3B89E73A6114}" type="presParOf" srcId="{C928A99A-0B9C-4746-9B15-5A0AE958A099}" destId="{425E5F85-862D-4847-8CE2-5AC423CFBDAD}" srcOrd="1" destOrd="0" presId="urn:microsoft.com/office/officeart/2005/8/layout/vList5"/>
    <dgm:cxn modelId="{6E4B20C4-503C-4651-A03A-8CF32805DF89}" type="presParOf" srcId="{655CF152-E99D-417A-ABAC-D0C252688F2C}" destId="{29526639-8A90-4B9D-B6DC-261CA10D7C44}" srcOrd="3" destOrd="0" presId="urn:microsoft.com/office/officeart/2005/8/layout/vList5"/>
    <dgm:cxn modelId="{F38CAA21-86D7-4CAB-89B5-2C5B81814925}" type="presParOf" srcId="{655CF152-E99D-417A-ABAC-D0C252688F2C}" destId="{BAE4827C-3099-48D1-A48C-5C2094D7BFC3}" srcOrd="4" destOrd="0" presId="urn:microsoft.com/office/officeart/2005/8/layout/vList5"/>
    <dgm:cxn modelId="{FEF3B5CE-BC3E-4146-AD00-649EC46A0ADF}" type="presParOf" srcId="{BAE4827C-3099-48D1-A48C-5C2094D7BFC3}" destId="{3C7A6C16-170D-473F-943B-2CB2F4D5DF3D}" srcOrd="0" destOrd="0" presId="urn:microsoft.com/office/officeart/2005/8/layout/vList5"/>
    <dgm:cxn modelId="{E8A6BCDE-02AA-4D08-90F9-FD2698A3DE33}" type="presParOf" srcId="{BAE4827C-3099-48D1-A48C-5C2094D7BFC3}" destId="{D4C78E03-F0A7-4CB3-98F6-2AFD4AF7B6C1}" srcOrd="1" destOrd="0" presId="urn:microsoft.com/office/officeart/2005/8/layout/vList5"/>
    <dgm:cxn modelId="{2474B44C-64D1-4F1B-A899-F9B32D17C8C9}" type="presParOf" srcId="{655CF152-E99D-417A-ABAC-D0C252688F2C}" destId="{7AA93235-195F-40BD-BC62-4BFF8E4F9091}" srcOrd="5" destOrd="0" presId="urn:microsoft.com/office/officeart/2005/8/layout/vList5"/>
    <dgm:cxn modelId="{5B9AF092-5D63-4618-8439-FDA3519FB8FC}" type="presParOf" srcId="{655CF152-E99D-417A-ABAC-D0C252688F2C}" destId="{0AE26481-9B7D-40E8-8934-4BE829091026}" srcOrd="6" destOrd="0" presId="urn:microsoft.com/office/officeart/2005/8/layout/vList5"/>
    <dgm:cxn modelId="{F81F0CEE-5E33-4A48-B474-A9BAE92DF37E}" type="presParOf" srcId="{0AE26481-9B7D-40E8-8934-4BE829091026}" destId="{B9D4162D-E68D-4B14-90AE-DCC93B3742BE}" srcOrd="0" destOrd="0" presId="urn:microsoft.com/office/officeart/2005/8/layout/vList5"/>
    <dgm:cxn modelId="{9A83083B-6B27-47D0-9D3F-897BB25BDAAB}" type="presParOf" srcId="{0AE26481-9B7D-40E8-8934-4BE829091026}" destId="{35C17D85-EE20-4C53-8058-8F45F13E8874}" srcOrd="1" destOrd="0" presId="urn:microsoft.com/office/officeart/2005/8/layout/vList5"/>
    <dgm:cxn modelId="{A1EDC8B8-0E8E-4F2B-9535-729266BAAFEA}" type="presParOf" srcId="{655CF152-E99D-417A-ABAC-D0C252688F2C}" destId="{336CC013-609F-42F9-A4A8-851227D7D424}" srcOrd="7" destOrd="0" presId="urn:microsoft.com/office/officeart/2005/8/layout/vList5"/>
    <dgm:cxn modelId="{5B3912D0-330C-40B7-9CC4-5FB29989763F}" type="presParOf" srcId="{655CF152-E99D-417A-ABAC-D0C252688F2C}" destId="{0DDFFE51-A1FF-495C-AE1C-2AA1F3015680}" srcOrd="8" destOrd="0" presId="urn:microsoft.com/office/officeart/2005/8/layout/vList5"/>
    <dgm:cxn modelId="{88D7284F-B26B-4B11-BDB7-54EF17BE6548}" type="presParOf" srcId="{0DDFFE51-A1FF-495C-AE1C-2AA1F3015680}" destId="{D2AE1F9C-3B9A-4675-AB37-6879858E8F81}" srcOrd="0" destOrd="0" presId="urn:microsoft.com/office/officeart/2005/8/layout/vList5"/>
    <dgm:cxn modelId="{D332C7AF-924D-445A-86A5-6077163E4287}" type="presParOf" srcId="{0DDFFE51-A1FF-495C-AE1C-2AA1F3015680}" destId="{7E0D4997-9FFE-41E2-BD0C-00D854C1523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37AE4F-13B6-4CCD-B5AC-41BF65C998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13C669-DE3F-4270-8A88-EFF6CEC41BDE}">
      <dgm:prSet phldrT="[Text]"/>
      <dgm:spPr/>
      <dgm:t>
        <a:bodyPr/>
        <a:lstStyle/>
        <a:p>
          <a:r>
            <a:rPr lang="en-US" dirty="0" smtClean="0"/>
            <a:t>School Priorities</a:t>
          </a:r>
          <a:endParaRPr lang="en-US" dirty="0"/>
        </a:p>
      </dgm:t>
    </dgm:pt>
    <dgm:pt modelId="{C89C49AA-9325-4156-98A2-6C788CAAB45A}" type="parTrans" cxnId="{A2AF23F7-6B5F-4A2E-9B28-6E79B7845885}">
      <dgm:prSet/>
      <dgm:spPr/>
      <dgm:t>
        <a:bodyPr/>
        <a:lstStyle/>
        <a:p>
          <a:endParaRPr lang="en-US"/>
        </a:p>
      </dgm:t>
    </dgm:pt>
    <dgm:pt modelId="{000F68A3-EF53-4DAD-8D47-0D6C1C843602}" type="sibTrans" cxnId="{A2AF23F7-6B5F-4A2E-9B28-6E79B7845885}">
      <dgm:prSet/>
      <dgm:spPr/>
      <dgm:t>
        <a:bodyPr/>
        <a:lstStyle/>
        <a:p>
          <a:endParaRPr lang="en-US"/>
        </a:p>
      </dgm:t>
    </dgm:pt>
    <dgm:pt modelId="{BA4042AF-C269-4EA2-B5E3-C5B1D7C07138}">
      <dgm:prSet phldrT="[Text]"/>
      <dgm:spPr/>
      <dgm:t>
        <a:bodyPr/>
        <a:lstStyle/>
        <a:p>
          <a:r>
            <a:rPr lang="en-US" dirty="0" smtClean="0"/>
            <a:t>60 Partners </a:t>
          </a:r>
          <a:endParaRPr lang="en-US" dirty="0"/>
        </a:p>
      </dgm:t>
    </dgm:pt>
    <dgm:pt modelId="{FDDDDDC0-6BC1-473B-BB01-F65F4E09C474}" type="parTrans" cxnId="{20AD84C1-8742-4447-A08E-1E4EC29FEA6D}">
      <dgm:prSet/>
      <dgm:spPr/>
      <dgm:t>
        <a:bodyPr/>
        <a:lstStyle/>
        <a:p>
          <a:endParaRPr lang="en-US"/>
        </a:p>
      </dgm:t>
    </dgm:pt>
    <dgm:pt modelId="{55764110-758A-4DB8-8692-91AD7D311515}" type="sibTrans" cxnId="{20AD84C1-8742-4447-A08E-1E4EC29FEA6D}">
      <dgm:prSet/>
      <dgm:spPr/>
      <dgm:t>
        <a:bodyPr/>
        <a:lstStyle/>
        <a:p>
          <a:endParaRPr lang="en-US"/>
        </a:p>
      </dgm:t>
    </dgm:pt>
    <dgm:pt modelId="{A726B5F2-A3E3-4956-ABB6-75A1B8A2B6FA}">
      <dgm:prSet phldrT="[Text]"/>
      <dgm:spPr/>
      <dgm:t>
        <a:bodyPr/>
        <a:lstStyle/>
        <a:p>
          <a:r>
            <a:rPr lang="en-US" dirty="0" smtClean="0"/>
            <a:t>Increasing requests to partner</a:t>
          </a:r>
          <a:endParaRPr lang="en-US" dirty="0"/>
        </a:p>
      </dgm:t>
    </dgm:pt>
    <dgm:pt modelId="{592A2342-394C-4A3F-BB20-A6B1C2DA8C6E}" type="parTrans" cxnId="{4CDEE8D7-3EDD-4AB2-B473-6CBCD65D5968}">
      <dgm:prSet/>
      <dgm:spPr/>
      <dgm:t>
        <a:bodyPr/>
        <a:lstStyle/>
        <a:p>
          <a:endParaRPr lang="en-US"/>
        </a:p>
      </dgm:t>
    </dgm:pt>
    <dgm:pt modelId="{81DE2601-3F32-4CF9-9F13-69145EDF3139}" type="sibTrans" cxnId="{4CDEE8D7-3EDD-4AB2-B473-6CBCD65D5968}">
      <dgm:prSet/>
      <dgm:spPr/>
      <dgm:t>
        <a:bodyPr/>
        <a:lstStyle/>
        <a:p>
          <a:endParaRPr lang="en-US"/>
        </a:p>
      </dgm:t>
    </dgm:pt>
    <dgm:pt modelId="{723CD505-7A72-41F1-AA1A-CDE921B7A3CD}">
      <dgm:prSet phldrT="[Text]"/>
      <dgm:spPr/>
      <dgm:t>
        <a:bodyPr/>
        <a:lstStyle/>
        <a:p>
          <a:r>
            <a:rPr lang="en-US" dirty="0" smtClean="0"/>
            <a:t>Increase opportunities for students to engage in cognitively demanding tasks</a:t>
          </a:r>
          <a:endParaRPr lang="en-US" dirty="0"/>
        </a:p>
      </dgm:t>
    </dgm:pt>
    <dgm:pt modelId="{0F73CB57-FA48-4384-A6CE-DE36C5BD7CDA}" type="parTrans" cxnId="{CC6D4DDE-6F5A-4FB4-8103-6198AB8C07C0}">
      <dgm:prSet/>
      <dgm:spPr/>
      <dgm:t>
        <a:bodyPr/>
        <a:lstStyle/>
        <a:p>
          <a:endParaRPr lang="en-US"/>
        </a:p>
      </dgm:t>
    </dgm:pt>
    <dgm:pt modelId="{6444266B-31E0-45B2-9886-2A6C80BE4A65}" type="sibTrans" cxnId="{CC6D4DDE-6F5A-4FB4-8103-6198AB8C07C0}">
      <dgm:prSet/>
      <dgm:spPr/>
      <dgm:t>
        <a:bodyPr/>
        <a:lstStyle/>
        <a:p>
          <a:endParaRPr lang="en-US"/>
        </a:p>
      </dgm:t>
    </dgm:pt>
    <dgm:pt modelId="{CA9D83A7-4499-40CC-A3C7-1D6CD3B37C55}">
      <dgm:prSet phldrT="[Text]"/>
      <dgm:spPr/>
      <dgm:t>
        <a:bodyPr/>
        <a:lstStyle/>
        <a:p>
          <a:r>
            <a:rPr lang="en-US" dirty="0" smtClean="0"/>
            <a:t>Current Challenges</a:t>
          </a:r>
          <a:endParaRPr lang="en-US" dirty="0"/>
        </a:p>
      </dgm:t>
    </dgm:pt>
    <dgm:pt modelId="{14EA7642-5130-4097-8965-AD6599B64729}" type="parTrans" cxnId="{316395D4-2F83-4723-A77C-59D27B6326A5}">
      <dgm:prSet/>
      <dgm:spPr/>
    </dgm:pt>
    <dgm:pt modelId="{228C4D28-7C05-44C6-B205-3FCC483A279C}" type="sibTrans" cxnId="{316395D4-2F83-4723-A77C-59D27B6326A5}">
      <dgm:prSet/>
      <dgm:spPr/>
    </dgm:pt>
    <dgm:pt modelId="{AE431CCC-E751-4419-8EA4-C706089C2822}">
      <dgm:prSet phldrT="[Text]"/>
      <dgm:spPr/>
      <dgm:t>
        <a:bodyPr/>
        <a:lstStyle/>
        <a:p>
          <a:r>
            <a:rPr lang="en-US" dirty="0" smtClean="0"/>
            <a:t>Focus on social emotional learning as a key strategy to increasing academic performance</a:t>
          </a:r>
          <a:endParaRPr lang="en-US" dirty="0"/>
        </a:p>
      </dgm:t>
    </dgm:pt>
    <dgm:pt modelId="{101DC308-C1DE-4DF1-86F0-166DAC4BE1A2}" type="parTrans" cxnId="{E4A704DC-A69A-4BEF-AFE4-466221CD9987}">
      <dgm:prSet/>
      <dgm:spPr/>
    </dgm:pt>
    <dgm:pt modelId="{BFF51261-1E08-494F-BD71-D0BCAB154496}" type="sibTrans" cxnId="{E4A704DC-A69A-4BEF-AFE4-466221CD9987}">
      <dgm:prSet/>
      <dgm:spPr/>
    </dgm:pt>
    <dgm:pt modelId="{F5E91C49-251E-4D7D-90EA-31F8EE428B00}">
      <dgm:prSet phldrT="[Text]"/>
      <dgm:spPr/>
      <dgm:t>
        <a:bodyPr/>
        <a:lstStyle/>
        <a:p>
          <a:r>
            <a:rPr lang="en-US" smtClean="0"/>
            <a:t>Ensure </a:t>
          </a:r>
          <a:r>
            <a:rPr lang="en-US" dirty="0" smtClean="0"/>
            <a:t>equitable access to enrichment activities for all students</a:t>
          </a:r>
          <a:endParaRPr lang="en-US" dirty="0"/>
        </a:p>
      </dgm:t>
    </dgm:pt>
    <dgm:pt modelId="{587DF10B-D382-4D88-B40E-6EB79F9D7043}" type="parTrans" cxnId="{AC0F47CB-5E7C-42B6-9047-185C469E9FF9}">
      <dgm:prSet/>
      <dgm:spPr/>
    </dgm:pt>
    <dgm:pt modelId="{13B926CE-C92D-454E-864B-CF5362B86B5B}" type="sibTrans" cxnId="{AC0F47CB-5E7C-42B6-9047-185C469E9FF9}">
      <dgm:prSet/>
      <dgm:spPr/>
    </dgm:pt>
    <dgm:pt modelId="{BE7D8281-1240-45D1-81BB-49A06C4EC342}">
      <dgm:prSet phldrT="[Text]"/>
      <dgm:spPr/>
      <dgm:t>
        <a:bodyPr/>
        <a:lstStyle/>
        <a:p>
          <a:r>
            <a:rPr lang="en-US" dirty="0" smtClean="0"/>
            <a:t>No designated partnership coordinator</a:t>
          </a:r>
          <a:endParaRPr lang="en-US" dirty="0"/>
        </a:p>
      </dgm:t>
    </dgm:pt>
    <dgm:pt modelId="{86C7107E-4B4F-4E8D-9E90-2553D8864457}" type="parTrans" cxnId="{A15D2BB2-206D-4CE7-9BD3-18F57B1FC7D4}">
      <dgm:prSet/>
      <dgm:spPr/>
      <dgm:t>
        <a:bodyPr/>
        <a:lstStyle/>
        <a:p>
          <a:endParaRPr lang="en-US"/>
        </a:p>
      </dgm:t>
    </dgm:pt>
    <dgm:pt modelId="{34CE6646-705E-47C5-8DC0-3F0535FDB792}" type="sibTrans" cxnId="{A15D2BB2-206D-4CE7-9BD3-18F57B1FC7D4}">
      <dgm:prSet/>
      <dgm:spPr/>
      <dgm:t>
        <a:bodyPr/>
        <a:lstStyle/>
        <a:p>
          <a:endParaRPr lang="en-US"/>
        </a:p>
      </dgm:t>
    </dgm:pt>
    <dgm:pt modelId="{B4090376-319B-40BA-8A3F-0544EDE9495E}">
      <dgm:prSet phldrT="[Text]"/>
      <dgm:spPr/>
      <dgm:t>
        <a:bodyPr/>
        <a:lstStyle/>
        <a:p>
          <a:r>
            <a:rPr lang="en-US" dirty="0" smtClean="0"/>
            <a:t>High population of students facing homelessness</a:t>
          </a:r>
          <a:endParaRPr lang="en-US" dirty="0"/>
        </a:p>
      </dgm:t>
    </dgm:pt>
    <dgm:pt modelId="{765B7D6A-E806-4DA2-A5BA-DBF08D706FB8}" type="parTrans" cxnId="{C9F618DD-407E-42B9-979E-FFAEBB767DD2}">
      <dgm:prSet/>
      <dgm:spPr/>
      <dgm:t>
        <a:bodyPr/>
        <a:lstStyle/>
        <a:p>
          <a:endParaRPr lang="en-US"/>
        </a:p>
      </dgm:t>
    </dgm:pt>
    <dgm:pt modelId="{C8FF9FE9-0370-400A-827B-6671D1176C12}" type="sibTrans" cxnId="{C9F618DD-407E-42B9-979E-FFAEBB767DD2}">
      <dgm:prSet/>
      <dgm:spPr/>
      <dgm:t>
        <a:bodyPr/>
        <a:lstStyle/>
        <a:p>
          <a:endParaRPr lang="en-US"/>
        </a:p>
      </dgm:t>
    </dgm:pt>
    <dgm:pt modelId="{313EEDF6-AAF6-4BAC-AD9E-070F14E94566}">
      <dgm:prSet phldrT="[Text]"/>
      <dgm:spPr/>
      <dgm:t>
        <a:bodyPr/>
        <a:lstStyle/>
        <a:p>
          <a:r>
            <a:rPr lang="en-US" dirty="0" smtClean="0"/>
            <a:t>Moving to Extended Learning Time next year</a:t>
          </a:r>
          <a:endParaRPr lang="en-US" dirty="0"/>
        </a:p>
      </dgm:t>
    </dgm:pt>
    <dgm:pt modelId="{06219BFB-8DF9-4E29-BC93-71CF82941C5B}" type="parTrans" cxnId="{A09157FF-C05E-4CF7-A587-F17B8B66F2E1}">
      <dgm:prSet/>
      <dgm:spPr/>
      <dgm:t>
        <a:bodyPr/>
        <a:lstStyle/>
        <a:p>
          <a:endParaRPr lang="en-US"/>
        </a:p>
      </dgm:t>
    </dgm:pt>
    <dgm:pt modelId="{29E6E2A7-1CB7-4F1E-A32F-92E7DA70E225}" type="sibTrans" cxnId="{A09157FF-C05E-4CF7-A587-F17B8B66F2E1}">
      <dgm:prSet/>
      <dgm:spPr/>
      <dgm:t>
        <a:bodyPr/>
        <a:lstStyle/>
        <a:p>
          <a:endParaRPr lang="en-US"/>
        </a:p>
      </dgm:t>
    </dgm:pt>
    <dgm:pt modelId="{A938DB12-B873-4D12-BAC2-1D74F72AAAFF}">
      <dgm:prSet phldrT="[Text]"/>
      <dgm:spPr/>
      <dgm:t>
        <a:bodyPr/>
        <a:lstStyle/>
        <a:p>
          <a:r>
            <a:rPr lang="en-US" smtClean="0"/>
            <a:t>Partnership </a:t>
          </a:r>
          <a:r>
            <a:rPr lang="en-US" dirty="0" smtClean="0"/>
            <a:t>Landscape</a:t>
          </a:r>
          <a:endParaRPr lang="en-US"/>
        </a:p>
      </dgm:t>
    </dgm:pt>
    <dgm:pt modelId="{80932C18-C5EB-4367-8FC3-EFA03AD22A80}" type="parTrans" cxnId="{F7B44ED5-A2C5-43C3-B262-E174C55EC06C}">
      <dgm:prSet/>
      <dgm:spPr/>
    </dgm:pt>
    <dgm:pt modelId="{DCE268EC-1507-419A-BAB2-313B53636323}" type="sibTrans" cxnId="{F7B44ED5-A2C5-43C3-B262-E174C55EC06C}">
      <dgm:prSet/>
      <dgm:spPr/>
    </dgm:pt>
    <dgm:pt modelId="{EEDACB2D-31BB-4AA2-A715-8785FE09783F}" type="pres">
      <dgm:prSet presAssocID="{0337AE4F-13B6-4CCD-B5AC-41BF65C9987A}" presName="linear" presStyleCnt="0">
        <dgm:presLayoutVars>
          <dgm:dir/>
          <dgm:animLvl val="lvl"/>
          <dgm:resizeHandles val="exact"/>
        </dgm:presLayoutVars>
      </dgm:prSet>
      <dgm:spPr/>
      <dgm:t>
        <a:bodyPr/>
        <a:lstStyle/>
        <a:p>
          <a:endParaRPr lang="en-US"/>
        </a:p>
      </dgm:t>
    </dgm:pt>
    <dgm:pt modelId="{9D2E974F-2594-4BF3-B0B9-CD0A4CEFBD35}" type="pres">
      <dgm:prSet presAssocID="{3E13C669-DE3F-4270-8A88-EFF6CEC41BDE}" presName="parentLin" presStyleCnt="0"/>
      <dgm:spPr/>
    </dgm:pt>
    <dgm:pt modelId="{21313F85-9115-43D3-A3B3-D36E5D5484B7}" type="pres">
      <dgm:prSet presAssocID="{3E13C669-DE3F-4270-8A88-EFF6CEC41BDE}" presName="parentLeftMargin" presStyleLbl="node1" presStyleIdx="0" presStyleCnt="3"/>
      <dgm:spPr/>
      <dgm:t>
        <a:bodyPr/>
        <a:lstStyle/>
        <a:p>
          <a:endParaRPr lang="en-US"/>
        </a:p>
      </dgm:t>
    </dgm:pt>
    <dgm:pt modelId="{33779C72-E58C-4AC3-B0E7-8C538450FF7F}" type="pres">
      <dgm:prSet presAssocID="{3E13C669-DE3F-4270-8A88-EFF6CEC41BDE}" presName="parentText" presStyleLbl="node1" presStyleIdx="0" presStyleCnt="3">
        <dgm:presLayoutVars>
          <dgm:chMax val="0"/>
          <dgm:bulletEnabled val="1"/>
        </dgm:presLayoutVars>
      </dgm:prSet>
      <dgm:spPr/>
      <dgm:t>
        <a:bodyPr/>
        <a:lstStyle/>
        <a:p>
          <a:endParaRPr lang="en-US"/>
        </a:p>
      </dgm:t>
    </dgm:pt>
    <dgm:pt modelId="{2D27359E-7A06-4DF9-A391-F278309CEE12}" type="pres">
      <dgm:prSet presAssocID="{3E13C669-DE3F-4270-8A88-EFF6CEC41BDE}" presName="negativeSpace" presStyleCnt="0"/>
      <dgm:spPr/>
    </dgm:pt>
    <dgm:pt modelId="{D0BDFCF1-DAA9-4407-9391-3F358227F4E7}" type="pres">
      <dgm:prSet presAssocID="{3E13C669-DE3F-4270-8A88-EFF6CEC41BDE}" presName="childText" presStyleLbl="conFgAcc1" presStyleIdx="0" presStyleCnt="3">
        <dgm:presLayoutVars>
          <dgm:bulletEnabled val="1"/>
        </dgm:presLayoutVars>
      </dgm:prSet>
      <dgm:spPr/>
      <dgm:t>
        <a:bodyPr/>
        <a:lstStyle/>
        <a:p>
          <a:endParaRPr lang="en-US"/>
        </a:p>
      </dgm:t>
    </dgm:pt>
    <dgm:pt modelId="{7B1106E5-D8D7-4036-9FD2-89CA40EC0B96}" type="pres">
      <dgm:prSet presAssocID="{000F68A3-EF53-4DAD-8D47-0D6C1C843602}" presName="spaceBetweenRectangles" presStyleCnt="0"/>
      <dgm:spPr/>
    </dgm:pt>
    <dgm:pt modelId="{648F9EB4-C899-41DB-ADB2-CFA736D18959}" type="pres">
      <dgm:prSet presAssocID="{CA9D83A7-4499-40CC-A3C7-1D6CD3B37C55}" presName="parentLin" presStyleCnt="0"/>
      <dgm:spPr/>
    </dgm:pt>
    <dgm:pt modelId="{F3FC5846-B68C-481D-83B3-3DE9F7B820A8}" type="pres">
      <dgm:prSet presAssocID="{CA9D83A7-4499-40CC-A3C7-1D6CD3B37C55}" presName="parentLeftMargin" presStyleLbl="node1" presStyleIdx="0" presStyleCnt="3"/>
      <dgm:spPr/>
      <dgm:t>
        <a:bodyPr/>
        <a:lstStyle/>
        <a:p>
          <a:endParaRPr lang="en-US"/>
        </a:p>
      </dgm:t>
    </dgm:pt>
    <dgm:pt modelId="{129A5833-FC0A-477B-AB57-4F9E4AE98A7C}" type="pres">
      <dgm:prSet presAssocID="{CA9D83A7-4499-40CC-A3C7-1D6CD3B37C55}" presName="parentText" presStyleLbl="node1" presStyleIdx="1" presStyleCnt="3">
        <dgm:presLayoutVars>
          <dgm:chMax val="0"/>
          <dgm:bulletEnabled val="1"/>
        </dgm:presLayoutVars>
      </dgm:prSet>
      <dgm:spPr/>
      <dgm:t>
        <a:bodyPr/>
        <a:lstStyle/>
        <a:p>
          <a:endParaRPr lang="en-US"/>
        </a:p>
      </dgm:t>
    </dgm:pt>
    <dgm:pt modelId="{4B9AD293-FC5B-4EC1-88A5-03C9CBB93F2A}" type="pres">
      <dgm:prSet presAssocID="{CA9D83A7-4499-40CC-A3C7-1D6CD3B37C55}" presName="negativeSpace" presStyleCnt="0"/>
      <dgm:spPr/>
    </dgm:pt>
    <dgm:pt modelId="{991A5E11-E421-4C39-A246-85A2345D4DF4}" type="pres">
      <dgm:prSet presAssocID="{CA9D83A7-4499-40CC-A3C7-1D6CD3B37C55}" presName="childText" presStyleLbl="conFgAcc1" presStyleIdx="1" presStyleCnt="3">
        <dgm:presLayoutVars>
          <dgm:bulletEnabled val="1"/>
        </dgm:presLayoutVars>
      </dgm:prSet>
      <dgm:spPr/>
      <dgm:t>
        <a:bodyPr/>
        <a:lstStyle/>
        <a:p>
          <a:endParaRPr lang="en-US"/>
        </a:p>
      </dgm:t>
    </dgm:pt>
    <dgm:pt modelId="{B4B51F91-4746-4C2C-9CF0-9096A2633054}" type="pres">
      <dgm:prSet presAssocID="{228C4D28-7C05-44C6-B205-3FCC483A279C}" presName="spaceBetweenRectangles" presStyleCnt="0"/>
      <dgm:spPr/>
    </dgm:pt>
    <dgm:pt modelId="{E9E5A4A5-851B-402C-A47B-B33CEDAE1C2C}" type="pres">
      <dgm:prSet presAssocID="{A938DB12-B873-4D12-BAC2-1D74F72AAAFF}" presName="parentLin" presStyleCnt="0"/>
      <dgm:spPr/>
    </dgm:pt>
    <dgm:pt modelId="{5A3B9B6C-0C53-498C-9954-50F15F4D9E4C}" type="pres">
      <dgm:prSet presAssocID="{A938DB12-B873-4D12-BAC2-1D74F72AAAFF}" presName="parentLeftMargin" presStyleLbl="node1" presStyleIdx="1" presStyleCnt="3"/>
      <dgm:spPr/>
      <dgm:t>
        <a:bodyPr/>
        <a:lstStyle/>
        <a:p>
          <a:endParaRPr lang="en-US"/>
        </a:p>
      </dgm:t>
    </dgm:pt>
    <dgm:pt modelId="{FBF0CD9C-0176-4106-9816-771B7D15E74D}" type="pres">
      <dgm:prSet presAssocID="{A938DB12-B873-4D12-BAC2-1D74F72AAAFF}" presName="parentText" presStyleLbl="node1" presStyleIdx="2" presStyleCnt="3">
        <dgm:presLayoutVars>
          <dgm:chMax val="0"/>
          <dgm:bulletEnabled val="1"/>
        </dgm:presLayoutVars>
      </dgm:prSet>
      <dgm:spPr/>
      <dgm:t>
        <a:bodyPr/>
        <a:lstStyle/>
        <a:p>
          <a:endParaRPr lang="en-US"/>
        </a:p>
      </dgm:t>
    </dgm:pt>
    <dgm:pt modelId="{D3FA60AB-1A4B-4F2C-ADE5-9FF156257E76}" type="pres">
      <dgm:prSet presAssocID="{A938DB12-B873-4D12-BAC2-1D74F72AAAFF}" presName="negativeSpace" presStyleCnt="0"/>
      <dgm:spPr/>
    </dgm:pt>
    <dgm:pt modelId="{1CC83C4A-7592-46FD-B613-BC24E452D709}" type="pres">
      <dgm:prSet presAssocID="{A938DB12-B873-4D12-BAC2-1D74F72AAAFF}" presName="childText" presStyleLbl="conFgAcc1" presStyleIdx="2" presStyleCnt="3">
        <dgm:presLayoutVars>
          <dgm:bulletEnabled val="1"/>
        </dgm:presLayoutVars>
      </dgm:prSet>
      <dgm:spPr/>
      <dgm:t>
        <a:bodyPr/>
        <a:lstStyle/>
        <a:p>
          <a:endParaRPr lang="en-US"/>
        </a:p>
      </dgm:t>
    </dgm:pt>
  </dgm:ptLst>
  <dgm:cxnLst>
    <dgm:cxn modelId="{A15D2BB2-206D-4CE7-9BD3-18F57B1FC7D4}" srcId="{CA9D83A7-4499-40CC-A3C7-1D6CD3B37C55}" destId="{BE7D8281-1240-45D1-81BB-49A06C4EC342}" srcOrd="0" destOrd="0" parTransId="{86C7107E-4B4F-4E8D-9E90-2553D8864457}" sibTransId="{34CE6646-705E-47C5-8DC0-3F0535FDB792}"/>
    <dgm:cxn modelId="{AC0F47CB-5E7C-42B6-9047-185C469E9FF9}" srcId="{3E13C669-DE3F-4270-8A88-EFF6CEC41BDE}" destId="{F5E91C49-251E-4D7D-90EA-31F8EE428B00}" srcOrd="1" destOrd="0" parTransId="{587DF10B-D382-4D88-B40E-6EB79F9D7043}" sibTransId="{13B926CE-C92D-454E-864B-CF5362B86B5B}"/>
    <dgm:cxn modelId="{6F5565B6-D40E-4039-842E-113862E71B3B}" type="presOf" srcId="{BE7D8281-1240-45D1-81BB-49A06C4EC342}" destId="{991A5E11-E421-4C39-A246-85A2345D4DF4}" srcOrd="0" destOrd="0" presId="urn:microsoft.com/office/officeart/2005/8/layout/list1"/>
    <dgm:cxn modelId="{4CDEE8D7-3EDD-4AB2-B473-6CBCD65D5968}" srcId="{A938DB12-B873-4D12-BAC2-1D74F72AAAFF}" destId="{A726B5F2-A3E3-4956-ABB6-75A1B8A2B6FA}" srcOrd="1" destOrd="0" parTransId="{592A2342-394C-4A3F-BB20-A6B1C2DA8C6E}" sibTransId="{81DE2601-3F32-4CF9-9F13-69145EDF3139}"/>
    <dgm:cxn modelId="{CC6D4DDE-6F5A-4FB4-8103-6198AB8C07C0}" srcId="{3E13C669-DE3F-4270-8A88-EFF6CEC41BDE}" destId="{723CD505-7A72-41F1-AA1A-CDE921B7A3CD}" srcOrd="0" destOrd="0" parTransId="{0F73CB57-FA48-4384-A6CE-DE36C5BD7CDA}" sibTransId="{6444266B-31E0-45B2-9886-2A6C80BE4A65}"/>
    <dgm:cxn modelId="{20AD84C1-8742-4447-A08E-1E4EC29FEA6D}" srcId="{A938DB12-B873-4D12-BAC2-1D74F72AAAFF}" destId="{BA4042AF-C269-4EA2-B5E3-C5B1D7C07138}" srcOrd="0" destOrd="0" parTransId="{FDDDDDC0-6BC1-473B-BB01-F65F4E09C474}" sibTransId="{55764110-758A-4DB8-8692-91AD7D311515}"/>
    <dgm:cxn modelId="{A09157FF-C05E-4CF7-A587-F17B8B66F2E1}" srcId="{CA9D83A7-4499-40CC-A3C7-1D6CD3B37C55}" destId="{313EEDF6-AAF6-4BAC-AD9E-070F14E94566}" srcOrd="2" destOrd="0" parTransId="{06219BFB-8DF9-4E29-BC93-71CF82941C5B}" sibTransId="{29E6E2A7-1CB7-4F1E-A32F-92E7DA70E225}"/>
    <dgm:cxn modelId="{C608E565-5C3D-4BEB-A0DD-65003275D0C1}" type="presOf" srcId="{B4090376-319B-40BA-8A3F-0544EDE9495E}" destId="{991A5E11-E421-4C39-A246-85A2345D4DF4}" srcOrd="0" destOrd="1" presId="urn:microsoft.com/office/officeart/2005/8/layout/list1"/>
    <dgm:cxn modelId="{C9F618DD-407E-42B9-979E-FFAEBB767DD2}" srcId="{CA9D83A7-4499-40CC-A3C7-1D6CD3B37C55}" destId="{B4090376-319B-40BA-8A3F-0544EDE9495E}" srcOrd="1" destOrd="0" parTransId="{765B7D6A-E806-4DA2-A5BA-DBF08D706FB8}" sibTransId="{C8FF9FE9-0370-400A-827B-6671D1176C12}"/>
    <dgm:cxn modelId="{5838B25A-0573-4F44-8CD9-FD893D2692C6}" type="presOf" srcId="{A726B5F2-A3E3-4956-ABB6-75A1B8A2B6FA}" destId="{1CC83C4A-7592-46FD-B613-BC24E452D709}" srcOrd="0" destOrd="1" presId="urn:microsoft.com/office/officeart/2005/8/layout/list1"/>
    <dgm:cxn modelId="{4EF7D6B7-4C64-4E9B-984B-384AABEC0B88}" type="presOf" srcId="{0337AE4F-13B6-4CCD-B5AC-41BF65C9987A}" destId="{EEDACB2D-31BB-4AA2-A715-8785FE09783F}" srcOrd="0" destOrd="0" presId="urn:microsoft.com/office/officeart/2005/8/layout/list1"/>
    <dgm:cxn modelId="{A2AF23F7-6B5F-4A2E-9B28-6E79B7845885}" srcId="{0337AE4F-13B6-4CCD-B5AC-41BF65C9987A}" destId="{3E13C669-DE3F-4270-8A88-EFF6CEC41BDE}" srcOrd="0" destOrd="0" parTransId="{C89C49AA-9325-4156-98A2-6C788CAAB45A}" sibTransId="{000F68A3-EF53-4DAD-8D47-0D6C1C843602}"/>
    <dgm:cxn modelId="{316395D4-2F83-4723-A77C-59D27B6326A5}" srcId="{0337AE4F-13B6-4CCD-B5AC-41BF65C9987A}" destId="{CA9D83A7-4499-40CC-A3C7-1D6CD3B37C55}" srcOrd="1" destOrd="0" parTransId="{14EA7642-5130-4097-8965-AD6599B64729}" sibTransId="{228C4D28-7C05-44C6-B205-3FCC483A279C}"/>
    <dgm:cxn modelId="{E88E5BC8-D45C-4129-B296-3B1E7474EBB0}" type="presOf" srcId="{AE431CCC-E751-4419-8EA4-C706089C2822}" destId="{D0BDFCF1-DAA9-4407-9391-3F358227F4E7}" srcOrd="0" destOrd="2" presId="urn:microsoft.com/office/officeart/2005/8/layout/list1"/>
    <dgm:cxn modelId="{B6FDB496-5E24-41CC-BA32-06631DAC36A7}" type="presOf" srcId="{723CD505-7A72-41F1-AA1A-CDE921B7A3CD}" destId="{D0BDFCF1-DAA9-4407-9391-3F358227F4E7}" srcOrd="0" destOrd="0" presId="urn:microsoft.com/office/officeart/2005/8/layout/list1"/>
    <dgm:cxn modelId="{6666619A-0ED0-430E-A69D-036014A7EF15}" type="presOf" srcId="{3E13C669-DE3F-4270-8A88-EFF6CEC41BDE}" destId="{21313F85-9115-43D3-A3B3-D36E5D5484B7}" srcOrd="0" destOrd="0" presId="urn:microsoft.com/office/officeart/2005/8/layout/list1"/>
    <dgm:cxn modelId="{024D8DE9-B679-4A07-8472-D113D5BDF98C}" type="presOf" srcId="{CA9D83A7-4499-40CC-A3C7-1D6CD3B37C55}" destId="{129A5833-FC0A-477B-AB57-4F9E4AE98A7C}" srcOrd="1" destOrd="0" presId="urn:microsoft.com/office/officeart/2005/8/layout/list1"/>
    <dgm:cxn modelId="{F827A5F3-394E-4688-B27B-04C3E18947A2}" type="presOf" srcId="{3E13C669-DE3F-4270-8A88-EFF6CEC41BDE}" destId="{33779C72-E58C-4AC3-B0E7-8C538450FF7F}" srcOrd="1" destOrd="0" presId="urn:microsoft.com/office/officeart/2005/8/layout/list1"/>
    <dgm:cxn modelId="{F7B44ED5-A2C5-43C3-B262-E174C55EC06C}" srcId="{0337AE4F-13B6-4CCD-B5AC-41BF65C9987A}" destId="{A938DB12-B873-4D12-BAC2-1D74F72AAAFF}" srcOrd="2" destOrd="0" parTransId="{80932C18-C5EB-4367-8FC3-EFA03AD22A80}" sibTransId="{DCE268EC-1507-419A-BAB2-313B53636323}"/>
    <dgm:cxn modelId="{1DB6C1F3-E3CD-40DE-B678-5D315859C8F2}" type="presOf" srcId="{313EEDF6-AAF6-4BAC-AD9E-070F14E94566}" destId="{991A5E11-E421-4C39-A246-85A2345D4DF4}" srcOrd="0" destOrd="2" presId="urn:microsoft.com/office/officeart/2005/8/layout/list1"/>
    <dgm:cxn modelId="{DDA1EF75-A42E-4417-A7AA-33A8666DCDE8}" type="presOf" srcId="{A938DB12-B873-4D12-BAC2-1D74F72AAAFF}" destId="{5A3B9B6C-0C53-498C-9954-50F15F4D9E4C}" srcOrd="0" destOrd="0" presId="urn:microsoft.com/office/officeart/2005/8/layout/list1"/>
    <dgm:cxn modelId="{E4A704DC-A69A-4BEF-AFE4-466221CD9987}" srcId="{3E13C669-DE3F-4270-8A88-EFF6CEC41BDE}" destId="{AE431CCC-E751-4419-8EA4-C706089C2822}" srcOrd="2" destOrd="0" parTransId="{101DC308-C1DE-4DF1-86F0-166DAC4BE1A2}" sibTransId="{BFF51261-1E08-494F-BD71-D0BCAB154496}"/>
    <dgm:cxn modelId="{F7305E0D-12ED-4FA8-B1B7-F3FDEB559436}" type="presOf" srcId="{BA4042AF-C269-4EA2-B5E3-C5B1D7C07138}" destId="{1CC83C4A-7592-46FD-B613-BC24E452D709}" srcOrd="0" destOrd="0" presId="urn:microsoft.com/office/officeart/2005/8/layout/list1"/>
    <dgm:cxn modelId="{27CED8B6-8AD4-465B-B95B-F50AC04331E2}" type="presOf" srcId="{F5E91C49-251E-4D7D-90EA-31F8EE428B00}" destId="{D0BDFCF1-DAA9-4407-9391-3F358227F4E7}" srcOrd="0" destOrd="1" presId="urn:microsoft.com/office/officeart/2005/8/layout/list1"/>
    <dgm:cxn modelId="{E9A9DDBC-765C-4BD6-95C8-5AFE63D5A7BE}" type="presOf" srcId="{CA9D83A7-4499-40CC-A3C7-1D6CD3B37C55}" destId="{F3FC5846-B68C-481D-83B3-3DE9F7B820A8}" srcOrd="0" destOrd="0" presId="urn:microsoft.com/office/officeart/2005/8/layout/list1"/>
    <dgm:cxn modelId="{11448884-C32A-4759-BBDB-A5B5837DE8FA}" type="presOf" srcId="{A938DB12-B873-4D12-BAC2-1D74F72AAAFF}" destId="{FBF0CD9C-0176-4106-9816-771B7D15E74D}" srcOrd="1" destOrd="0" presId="urn:microsoft.com/office/officeart/2005/8/layout/list1"/>
    <dgm:cxn modelId="{371C3459-9D86-44FC-9721-702AC4F9B40E}" type="presParOf" srcId="{EEDACB2D-31BB-4AA2-A715-8785FE09783F}" destId="{9D2E974F-2594-4BF3-B0B9-CD0A4CEFBD35}" srcOrd="0" destOrd="0" presId="urn:microsoft.com/office/officeart/2005/8/layout/list1"/>
    <dgm:cxn modelId="{1BD11970-BE51-4B41-ABD1-6F2054E353FD}" type="presParOf" srcId="{9D2E974F-2594-4BF3-B0B9-CD0A4CEFBD35}" destId="{21313F85-9115-43D3-A3B3-D36E5D5484B7}" srcOrd="0" destOrd="0" presId="urn:microsoft.com/office/officeart/2005/8/layout/list1"/>
    <dgm:cxn modelId="{15F833C4-E276-4062-AF0A-A41B0A9C9034}" type="presParOf" srcId="{9D2E974F-2594-4BF3-B0B9-CD0A4CEFBD35}" destId="{33779C72-E58C-4AC3-B0E7-8C538450FF7F}" srcOrd="1" destOrd="0" presId="urn:microsoft.com/office/officeart/2005/8/layout/list1"/>
    <dgm:cxn modelId="{49EF2921-F0F2-4BA3-BD48-A38BD19E9572}" type="presParOf" srcId="{EEDACB2D-31BB-4AA2-A715-8785FE09783F}" destId="{2D27359E-7A06-4DF9-A391-F278309CEE12}" srcOrd="1" destOrd="0" presId="urn:microsoft.com/office/officeart/2005/8/layout/list1"/>
    <dgm:cxn modelId="{190BFCC6-A59E-4348-B9C2-D0BDE58852E5}" type="presParOf" srcId="{EEDACB2D-31BB-4AA2-A715-8785FE09783F}" destId="{D0BDFCF1-DAA9-4407-9391-3F358227F4E7}" srcOrd="2" destOrd="0" presId="urn:microsoft.com/office/officeart/2005/8/layout/list1"/>
    <dgm:cxn modelId="{E959F142-3108-401E-AF51-EB5E04A9351C}" type="presParOf" srcId="{EEDACB2D-31BB-4AA2-A715-8785FE09783F}" destId="{7B1106E5-D8D7-4036-9FD2-89CA40EC0B96}" srcOrd="3" destOrd="0" presId="urn:microsoft.com/office/officeart/2005/8/layout/list1"/>
    <dgm:cxn modelId="{2D65CA67-2E0A-479A-80D5-4DE85AEC6C45}" type="presParOf" srcId="{EEDACB2D-31BB-4AA2-A715-8785FE09783F}" destId="{648F9EB4-C899-41DB-ADB2-CFA736D18959}" srcOrd="4" destOrd="0" presId="urn:microsoft.com/office/officeart/2005/8/layout/list1"/>
    <dgm:cxn modelId="{B8576004-68EB-4605-9560-6812173549AD}" type="presParOf" srcId="{648F9EB4-C899-41DB-ADB2-CFA736D18959}" destId="{F3FC5846-B68C-481D-83B3-3DE9F7B820A8}" srcOrd="0" destOrd="0" presId="urn:microsoft.com/office/officeart/2005/8/layout/list1"/>
    <dgm:cxn modelId="{88861D77-3C39-4AED-BBD7-73B4F83BDDB8}" type="presParOf" srcId="{648F9EB4-C899-41DB-ADB2-CFA736D18959}" destId="{129A5833-FC0A-477B-AB57-4F9E4AE98A7C}" srcOrd="1" destOrd="0" presId="urn:microsoft.com/office/officeart/2005/8/layout/list1"/>
    <dgm:cxn modelId="{36229AE1-9DFC-4A62-B25A-A2FA58C01F36}" type="presParOf" srcId="{EEDACB2D-31BB-4AA2-A715-8785FE09783F}" destId="{4B9AD293-FC5B-4EC1-88A5-03C9CBB93F2A}" srcOrd="5" destOrd="0" presId="urn:microsoft.com/office/officeart/2005/8/layout/list1"/>
    <dgm:cxn modelId="{85653B6D-1438-48A1-8EC5-DA3C81BA3F1C}" type="presParOf" srcId="{EEDACB2D-31BB-4AA2-A715-8785FE09783F}" destId="{991A5E11-E421-4C39-A246-85A2345D4DF4}" srcOrd="6" destOrd="0" presId="urn:microsoft.com/office/officeart/2005/8/layout/list1"/>
    <dgm:cxn modelId="{B9DA6ECA-74BC-4078-B849-3CB367A7226A}" type="presParOf" srcId="{EEDACB2D-31BB-4AA2-A715-8785FE09783F}" destId="{B4B51F91-4746-4C2C-9CF0-9096A2633054}" srcOrd="7" destOrd="0" presId="urn:microsoft.com/office/officeart/2005/8/layout/list1"/>
    <dgm:cxn modelId="{BB673DCC-3484-46A4-8E0B-9CDAAD91347B}" type="presParOf" srcId="{EEDACB2D-31BB-4AA2-A715-8785FE09783F}" destId="{E9E5A4A5-851B-402C-A47B-B33CEDAE1C2C}" srcOrd="8" destOrd="0" presId="urn:microsoft.com/office/officeart/2005/8/layout/list1"/>
    <dgm:cxn modelId="{42500873-04DC-461D-9F47-1134B35C71D8}" type="presParOf" srcId="{E9E5A4A5-851B-402C-A47B-B33CEDAE1C2C}" destId="{5A3B9B6C-0C53-498C-9954-50F15F4D9E4C}" srcOrd="0" destOrd="0" presId="urn:microsoft.com/office/officeart/2005/8/layout/list1"/>
    <dgm:cxn modelId="{8EFCC1A3-FFAF-4AA7-A814-54D0956C954F}" type="presParOf" srcId="{E9E5A4A5-851B-402C-A47B-B33CEDAE1C2C}" destId="{FBF0CD9C-0176-4106-9816-771B7D15E74D}" srcOrd="1" destOrd="0" presId="urn:microsoft.com/office/officeart/2005/8/layout/list1"/>
    <dgm:cxn modelId="{9F704954-8C4D-477F-9E0B-0A7ADB658B48}" type="presParOf" srcId="{EEDACB2D-31BB-4AA2-A715-8785FE09783F}" destId="{D3FA60AB-1A4B-4F2C-ADE5-9FF156257E76}" srcOrd="9" destOrd="0" presId="urn:microsoft.com/office/officeart/2005/8/layout/list1"/>
    <dgm:cxn modelId="{D684D151-DC2B-461D-B5E3-12708F0AAEE2}" type="presParOf" srcId="{EEDACB2D-31BB-4AA2-A715-8785FE09783F}" destId="{1CC83C4A-7592-46FD-B613-BC24E452D70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37AE4F-13B6-4CCD-B5AC-41BF65C998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13C669-DE3F-4270-8A88-EFF6CEC41BDE}">
      <dgm:prSet phldrT="[Text]"/>
      <dgm:spPr/>
      <dgm:t>
        <a:bodyPr/>
        <a:lstStyle/>
        <a:p>
          <a:r>
            <a:rPr lang="en-US" dirty="0" smtClean="0"/>
            <a:t>Program Description</a:t>
          </a:r>
          <a:endParaRPr lang="en-US" dirty="0"/>
        </a:p>
      </dgm:t>
    </dgm:pt>
    <dgm:pt modelId="{C89C49AA-9325-4156-98A2-6C788CAAB45A}" type="parTrans" cxnId="{A2AF23F7-6B5F-4A2E-9B28-6E79B7845885}">
      <dgm:prSet/>
      <dgm:spPr/>
      <dgm:t>
        <a:bodyPr/>
        <a:lstStyle/>
        <a:p>
          <a:endParaRPr lang="en-US"/>
        </a:p>
      </dgm:t>
    </dgm:pt>
    <dgm:pt modelId="{000F68A3-EF53-4DAD-8D47-0D6C1C843602}" type="sibTrans" cxnId="{A2AF23F7-6B5F-4A2E-9B28-6E79B7845885}">
      <dgm:prSet/>
      <dgm:spPr/>
      <dgm:t>
        <a:bodyPr/>
        <a:lstStyle/>
        <a:p>
          <a:endParaRPr lang="en-US"/>
        </a:p>
      </dgm:t>
    </dgm:pt>
    <dgm:pt modelId="{BA4042AF-C269-4EA2-B5E3-C5B1D7C07138}">
      <dgm:prSet phldrT="[Text]"/>
      <dgm:spPr/>
      <dgm:t>
        <a:bodyPr/>
        <a:lstStyle/>
        <a:p>
          <a:r>
            <a:rPr lang="en-US" dirty="0" smtClean="0"/>
            <a:t>STEM Now! provides opportunities for girls to engage in the STEM field. The program leads field trips to local STEM companies, provides hands on STEM learning activities, and work with students to develop a science project culminating in a science conference at the end of the year.</a:t>
          </a:r>
          <a:endParaRPr lang="en-US" dirty="0"/>
        </a:p>
      </dgm:t>
    </dgm:pt>
    <dgm:pt modelId="{FDDDDDC0-6BC1-473B-BB01-F65F4E09C474}" type="parTrans" cxnId="{20AD84C1-8742-4447-A08E-1E4EC29FEA6D}">
      <dgm:prSet/>
      <dgm:spPr/>
      <dgm:t>
        <a:bodyPr/>
        <a:lstStyle/>
        <a:p>
          <a:endParaRPr lang="en-US"/>
        </a:p>
      </dgm:t>
    </dgm:pt>
    <dgm:pt modelId="{55764110-758A-4DB8-8692-91AD7D311515}" type="sibTrans" cxnId="{20AD84C1-8742-4447-A08E-1E4EC29FEA6D}">
      <dgm:prSet/>
      <dgm:spPr/>
      <dgm:t>
        <a:bodyPr/>
        <a:lstStyle/>
        <a:p>
          <a:endParaRPr lang="en-US"/>
        </a:p>
      </dgm:t>
    </dgm:pt>
    <dgm:pt modelId="{BD4ADD37-71F6-4F82-8D89-B8F1931F1DA9}">
      <dgm:prSet phldrT="[Text]"/>
      <dgm:spPr/>
      <dgm:t>
        <a:bodyPr/>
        <a:lstStyle/>
        <a:p>
          <a:r>
            <a:rPr lang="en-US" dirty="0" smtClean="0"/>
            <a:t>Service Delivery</a:t>
          </a:r>
          <a:endParaRPr lang="en-US" dirty="0"/>
        </a:p>
      </dgm:t>
    </dgm:pt>
    <dgm:pt modelId="{BC0EBABF-CD46-4A39-9E08-52F52083F75C}" type="parTrans" cxnId="{A3B7B5B5-8CCA-499A-B85A-831B66985DAE}">
      <dgm:prSet/>
      <dgm:spPr/>
      <dgm:t>
        <a:bodyPr/>
        <a:lstStyle/>
        <a:p>
          <a:endParaRPr lang="en-US"/>
        </a:p>
      </dgm:t>
    </dgm:pt>
    <dgm:pt modelId="{2376F541-DD5D-412A-9D54-48939A3B8D6E}" type="sibTrans" cxnId="{A3B7B5B5-8CCA-499A-B85A-831B66985DAE}">
      <dgm:prSet/>
      <dgm:spPr/>
      <dgm:t>
        <a:bodyPr/>
        <a:lstStyle/>
        <a:p>
          <a:endParaRPr lang="en-US"/>
        </a:p>
      </dgm:t>
    </dgm:pt>
    <dgm:pt modelId="{E9C739F6-2E43-4EC2-91A8-E3D3A22C52ED}">
      <dgm:prSet phldrT="[Text]"/>
      <dgm:spPr/>
      <dgm:t>
        <a:bodyPr/>
        <a:lstStyle/>
        <a:p>
          <a:r>
            <a:rPr lang="en-US" dirty="0" smtClean="0"/>
            <a:t>Operates after school, typically from 2:30-5:00</a:t>
          </a:r>
          <a:endParaRPr lang="en-US" dirty="0"/>
        </a:p>
      </dgm:t>
    </dgm:pt>
    <dgm:pt modelId="{F8AB82F2-BACC-40B1-9DD7-B359C89608B4}" type="parTrans" cxnId="{F88CC83D-06B0-4322-BD12-76C6C079AE66}">
      <dgm:prSet/>
      <dgm:spPr/>
      <dgm:t>
        <a:bodyPr/>
        <a:lstStyle/>
        <a:p>
          <a:endParaRPr lang="en-US"/>
        </a:p>
      </dgm:t>
    </dgm:pt>
    <dgm:pt modelId="{9D5A0973-CC7D-4400-9D4E-D2C035A8B1AA}" type="sibTrans" cxnId="{F88CC83D-06B0-4322-BD12-76C6C079AE66}">
      <dgm:prSet/>
      <dgm:spPr/>
      <dgm:t>
        <a:bodyPr/>
        <a:lstStyle/>
        <a:p>
          <a:endParaRPr lang="en-US"/>
        </a:p>
      </dgm:t>
    </dgm:pt>
    <dgm:pt modelId="{B67AEE3A-CF78-4C92-B689-2C77860E0805}">
      <dgm:prSet phldrT="[Text]"/>
      <dgm:spPr/>
      <dgm:t>
        <a:bodyPr/>
        <a:lstStyle/>
        <a:p>
          <a:r>
            <a:rPr lang="en-US" dirty="0" smtClean="0"/>
            <a:t>Serves girls in grades 3-5</a:t>
          </a:r>
          <a:endParaRPr lang="en-US" dirty="0"/>
        </a:p>
      </dgm:t>
    </dgm:pt>
    <dgm:pt modelId="{548DCDF1-680D-4F03-A7B9-3F7FE1B5997F}" type="parTrans" cxnId="{37F6E42F-6AF7-4EFC-8880-F961ECD790A0}">
      <dgm:prSet/>
      <dgm:spPr/>
      <dgm:t>
        <a:bodyPr/>
        <a:lstStyle/>
        <a:p>
          <a:endParaRPr lang="en-US"/>
        </a:p>
      </dgm:t>
    </dgm:pt>
    <dgm:pt modelId="{3294C852-AE95-42AD-B6BD-3C32CAED60C4}" type="sibTrans" cxnId="{37F6E42F-6AF7-4EFC-8880-F961ECD790A0}">
      <dgm:prSet/>
      <dgm:spPr/>
      <dgm:t>
        <a:bodyPr/>
        <a:lstStyle/>
        <a:p>
          <a:endParaRPr lang="en-US"/>
        </a:p>
      </dgm:t>
    </dgm:pt>
    <dgm:pt modelId="{207BC4F4-9FC6-4D97-B4A2-6F854C906B89}">
      <dgm:prSet phldrT="[Text]"/>
      <dgm:spPr/>
      <dgm:t>
        <a:bodyPr/>
        <a:lstStyle/>
        <a:p>
          <a:r>
            <a:rPr lang="en-US" dirty="0" smtClean="0"/>
            <a:t>Partner Priorities</a:t>
          </a:r>
          <a:endParaRPr lang="en-US" dirty="0"/>
        </a:p>
      </dgm:t>
    </dgm:pt>
    <dgm:pt modelId="{4247735F-05DA-46AC-A3D6-B9CF2A482468}" type="parTrans" cxnId="{C0AC1984-294F-4216-A6B6-EACD5ECAC429}">
      <dgm:prSet/>
      <dgm:spPr/>
      <dgm:t>
        <a:bodyPr/>
        <a:lstStyle/>
        <a:p>
          <a:endParaRPr lang="en-US"/>
        </a:p>
      </dgm:t>
    </dgm:pt>
    <dgm:pt modelId="{51006C85-B9A6-4875-88F9-5C01DD956C66}" type="sibTrans" cxnId="{C0AC1984-294F-4216-A6B6-EACD5ECAC429}">
      <dgm:prSet/>
      <dgm:spPr/>
      <dgm:t>
        <a:bodyPr/>
        <a:lstStyle/>
        <a:p>
          <a:endParaRPr lang="en-US"/>
        </a:p>
      </dgm:t>
    </dgm:pt>
    <dgm:pt modelId="{91FFCD7E-99F6-4BD5-8DD4-5427286A3380}">
      <dgm:prSet phldrT="[Text]"/>
      <dgm:spPr/>
      <dgm:t>
        <a:bodyPr/>
        <a:lstStyle/>
        <a:p>
          <a:r>
            <a:rPr lang="en-US" dirty="0" smtClean="0"/>
            <a:t>Increase number of students served</a:t>
          </a:r>
          <a:endParaRPr lang="en-US" dirty="0"/>
        </a:p>
      </dgm:t>
    </dgm:pt>
    <dgm:pt modelId="{57C2A6C3-E829-4142-A315-BA73497B8FEE}" type="parTrans" cxnId="{606CC20E-FB75-4BBF-8670-DA0B39A62898}">
      <dgm:prSet/>
      <dgm:spPr/>
      <dgm:t>
        <a:bodyPr/>
        <a:lstStyle/>
        <a:p>
          <a:endParaRPr lang="en-US"/>
        </a:p>
      </dgm:t>
    </dgm:pt>
    <dgm:pt modelId="{3C44D8F4-8749-4CE1-B065-179581338C91}" type="sibTrans" cxnId="{606CC20E-FB75-4BBF-8670-DA0B39A62898}">
      <dgm:prSet/>
      <dgm:spPr/>
      <dgm:t>
        <a:bodyPr/>
        <a:lstStyle/>
        <a:p>
          <a:endParaRPr lang="en-US"/>
        </a:p>
      </dgm:t>
    </dgm:pt>
    <dgm:pt modelId="{9A2153C6-F2D0-4953-9354-26AF1AC86F30}">
      <dgm:prSet phldrT="[Text]"/>
      <dgm:spPr/>
      <dgm:t>
        <a:bodyPr/>
        <a:lstStyle/>
        <a:p>
          <a:r>
            <a:rPr lang="en-US" dirty="0" smtClean="0"/>
            <a:t>Runs programming Monday-Thursday</a:t>
          </a:r>
          <a:endParaRPr lang="en-US" dirty="0"/>
        </a:p>
      </dgm:t>
    </dgm:pt>
    <dgm:pt modelId="{BB1AC737-1D4B-473A-A5E3-14260EDF5B5B}" type="parTrans" cxnId="{079371B9-A4DD-4606-BF21-371932D93AC1}">
      <dgm:prSet/>
      <dgm:spPr/>
      <dgm:t>
        <a:bodyPr/>
        <a:lstStyle/>
        <a:p>
          <a:endParaRPr lang="en-US"/>
        </a:p>
      </dgm:t>
    </dgm:pt>
    <dgm:pt modelId="{4794F67B-DCC0-4959-B3BD-64D517CCCF53}" type="sibTrans" cxnId="{079371B9-A4DD-4606-BF21-371932D93AC1}">
      <dgm:prSet/>
      <dgm:spPr/>
      <dgm:t>
        <a:bodyPr/>
        <a:lstStyle/>
        <a:p>
          <a:endParaRPr lang="en-US"/>
        </a:p>
      </dgm:t>
    </dgm:pt>
    <dgm:pt modelId="{1459F05D-004E-49D4-BF89-79A250DEFB93}">
      <dgm:prSet phldrT="[Text]"/>
      <dgm:spPr/>
      <dgm:t>
        <a:bodyPr/>
        <a:lstStyle/>
        <a:p>
          <a:r>
            <a:rPr lang="en-US" dirty="0" smtClean="0"/>
            <a:t>Create more continuity in programming offered throughout the year</a:t>
          </a:r>
          <a:endParaRPr lang="en-US" dirty="0"/>
        </a:p>
      </dgm:t>
    </dgm:pt>
    <dgm:pt modelId="{1367ED49-4B85-4561-A5A1-81A72FDCA7BD}" type="parTrans" cxnId="{636B9D5A-E35D-4763-BB79-D4674A800770}">
      <dgm:prSet/>
      <dgm:spPr/>
      <dgm:t>
        <a:bodyPr/>
        <a:lstStyle/>
        <a:p>
          <a:endParaRPr lang="en-US"/>
        </a:p>
      </dgm:t>
    </dgm:pt>
    <dgm:pt modelId="{399D7BF2-F2B8-4B46-ACF9-3A2F19897CD0}" type="sibTrans" cxnId="{636B9D5A-E35D-4763-BB79-D4674A800770}">
      <dgm:prSet/>
      <dgm:spPr/>
      <dgm:t>
        <a:bodyPr/>
        <a:lstStyle/>
        <a:p>
          <a:endParaRPr lang="en-US"/>
        </a:p>
      </dgm:t>
    </dgm:pt>
    <dgm:pt modelId="{0F67D6AD-62F1-4B96-981D-40C886A02221}">
      <dgm:prSet phldrT="[Text]"/>
      <dgm:spPr/>
      <dgm:t>
        <a:bodyPr/>
        <a:lstStyle/>
        <a:p>
          <a:r>
            <a:rPr lang="en-US" dirty="0" smtClean="0"/>
            <a:t>Enhance quality of learning activities</a:t>
          </a:r>
          <a:endParaRPr lang="en-US" dirty="0"/>
        </a:p>
      </dgm:t>
    </dgm:pt>
    <dgm:pt modelId="{874F3286-C5CD-494A-8004-68197308F8E0}" type="parTrans" cxnId="{2AAF56C1-5B34-4264-B795-743D705D7D03}">
      <dgm:prSet/>
      <dgm:spPr/>
      <dgm:t>
        <a:bodyPr/>
        <a:lstStyle/>
        <a:p>
          <a:endParaRPr lang="en-US"/>
        </a:p>
      </dgm:t>
    </dgm:pt>
    <dgm:pt modelId="{B311E3DD-3CBF-497E-B5C3-DD541A58B7A9}" type="sibTrans" cxnId="{2AAF56C1-5B34-4264-B795-743D705D7D03}">
      <dgm:prSet/>
      <dgm:spPr/>
      <dgm:t>
        <a:bodyPr/>
        <a:lstStyle/>
        <a:p>
          <a:endParaRPr lang="en-US"/>
        </a:p>
      </dgm:t>
    </dgm:pt>
    <dgm:pt modelId="{EEDACB2D-31BB-4AA2-A715-8785FE09783F}" type="pres">
      <dgm:prSet presAssocID="{0337AE4F-13B6-4CCD-B5AC-41BF65C9987A}" presName="linear" presStyleCnt="0">
        <dgm:presLayoutVars>
          <dgm:dir/>
          <dgm:animLvl val="lvl"/>
          <dgm:resizeHandles val="exact"/>
        </dgm:presLayoutVars>
      </dgm:prSet>
      <dgm:spPr/>
      <dgm:t>
        <a:bodyPr/>
        <a:lstStyle/>
        <a:p>
          <a:endParaRPr lang="en-US"/>
        </a:p>
      </dgm:t>
    </dgm:pt>
    <dgm:pt modelId="{9D2E974F-2594-4BF3-B0B9-CD0A4CEFBD35}" type="pres">
      <dgm:prSet presAssocID="{3E13C669-DE3F-4270-8A88-EFF6CEC41BDE}" presName="parentLin" presStyleCnt="0"/>
      <dgm:spPr/>
    </dgm:pt>
    <dgm:pt modelId="{21313F85-9115-43D3-A3B3-D36E5D5484B7}" type="pres">
      <dgm:prSet presAssocID="{3E13C669-DE3F-4270-8A88-EFF6CEC41BDE}" presName="parentLeftMargin" presStyleLbl="node1" presStyleIdx="0" presStyleCnt="3"/>
      <dgm:spPr/>
      <dgm:t>
        <a:bodyPr/>
        <a:lstStyle/>
        <a:p>
          <a:endParaRPr lang="en-US"/>
        </a:p>
      </dgm:t>
    </dgm:pt>
    <dgm:pt modelId="{33779C72-E58C-4AC3-B0E7-8C538450FF7F}" type="pres">
      <dgm:prSet presAssocID="{3E13C669-DE3F-4270-8A88-EFF6CEC41BDE}" presName="parentText" presStyleLbl="node1" presStyleIdx="0" presStyleCnt="3">
        <dgm:presLayoutVars>
          <dgm:chMax val="0"/>
          <dgm:bulletEnabled val="1"/>
        </dgm:presLayoutVars>
      </dgm:prSet>
      <dgm:spPr/>
      <dgm:t>
        <a:bodyPr/>
        <a:lstStyle/>
        <a:p>
          <a:endParaRPr lang="en-US"/>
        </a:p>
      </dgm:t>
    </dgm:pt>
    <dgm:pt modelId="{2D27359E-7A06-4DF9-A391-F278309CEE12}" type="pres">
      <dgm:prSet presAssocID="{3E13C669-DE3F-4270-8A88-EFF6CEC41BDE}" presName="negativeSpace" presStyleCnt="0"/>
      <dgm:spPr/>
    </dgm:pt>
    <dgm:pt modelId="{D0BDFCF1-DAA9-4407-9391-3F358227F4E7}" type="pres">
      <dgm:prSet presAssocID="{3E13C669-DE3F-4270-8A88-EFF6CEC41BDE}" presName="childText" presStyleLbl="conFgAcc1" presStyleIdx="0" presStyleCnt="3">
        <dgm:presLayoutVars>
          <dgm:bulletEnabled val="1"/>
        </dgm:presLayoutVars>
      </dgm:prSet>
      <dgm:spPr/>
      <dgm:t>
        <a:bodyPr/>
        <a:lstStyle/>
        <a:p>
          <a:endParaRPr lang="en-US"/>
        </a:p>
      </dgm:t>
    </dgm:pt>
    <dgm:pt modelId="{7B1106E5-D8D7-4036-9FD2-89CA40EC0B96}" type="pres">
      <dgm:prSet presAssocID="{000F68A3-EF53-4DAD-8D47-0D6C1C843602}" presName="spaceBetweenRectangles" presStyleCnt="0"/>
      <dgm:spPr/>
    </dgm:pt>
    <dgm:pt modelId="{9DFD81B1-98FB-4630-BAAB-7E3536568EB5}" type="pres">
      <dgm:prSet presAssocID="{BD4ADD37-71F6-4F82-8D89-B8F1931F1DA9}" presName="parentLin" presStyleCnt="0"/>
      <dgm:spPr/>
    </dgm:pt>
    <dgm:pt modelId="{5F646AE6-6C23-4453-BED6-151B78FE3C33}" type="pres">
      <dgm:prSet presAssocID="{BD4ADD37-71F6-4F82-8D89-B8F1931F1DA9}" presName="parentLeftMargin" presStyleLbl="node1" presStyleIdx="0" presStyleCnt="3"/>
      <dgm:spPr/>
      <dgm:t>
        <a:bodyPr/>
        <a:lstStyle/>
        <a:p>
          <a:endParaRPr lang="en-US"/>
        </a:p>
      </dgm:t>
    </dgm:pt>
    <dgm:pt modelId="{AD5C7B3D-5EFD-4B9F-B5E2-15B28F8B9E3B}" type="pres">
      <dgm:prSet presAssocID="{BD4ADD37-71F6-4F82-8D89-B8F1931F1DA9}" presName="parentText" presStyleLbl="node1" presStyleIdx="1" presStyleCnt="3">
        <dgm:presLayoutVars>
          <dgm:chMax val="0"/>
          <dgm:bulletEnabled val="1"/>
        </dgm:presLayoutVars>
      </dgm:prSet>
      <dgm:spPr/>
      <dgm:t>
        <a:bodyPr/>
        <a:lstStyle/>
        <a:p>
          <a:endParaRPr lang="en-US"/>
        </a:p>
      </dgm:t>
    </dgm:pt>
    <dgm:pt modelId="{62F762BE-43B3-4D15-A891-941AFA23C623}" type="pres">
      <dgm:prSet presAssocID="{BD4ADD37-71F6-4F82-8D89-B8F1931F1DA9}" presName="negativeSpace" presStyleCnt="0"/>
      <dgm:spPr/>
    </dgm:pt>
    <dgm:pt modelId="{F72AA5EA-C5B4-475F-BD43-40410273CFB1}" type="pres">
      <dgm:prSet presAssocID="{BD4ADD37-71F6-4F82-8D89-B8F1931F1DA9}" presName="childText" presStyleLbl="conFgAcc1" presStyleIdx="1" presStyleCnt="3">
        <dgm:presLayoutVars>
          <dgm:bulletEnabled val="1"/>
        </dgm:presLayoutVars>
      </dgm:prSet>
      <dgm:spPr/>
      <dgm:t>
        <a:bodyPr/>
        <a:lstStyle/>
        <a:p>
          <a:endParaRPr lang="en-US"/>
        </a:p>
      </dgm:t>
    </dgm:pt>
    <dgm:pt modelId="{E1890CFE-F567-43C1-981D-1BC35B609C98}" type="pres">
      <dgm:prSet presAssocID="{2376F541-DD5D-412A-9D54-48939A3B8D6E}" presName="spaceBetweenRectangles" presStyleCnt="0"/>
      <dgm:spPr/>
    </dgm:pt>
    <dgm:pt modelId="{20A350AC-C3EF-497F-AFE4-3E253393B5B2}" type="pres">
      <dgm:prSet presAssocID="{207BC4F4-9FC6-4D97-B4A2-6F854C906B89}" presName="parentLin" presStyleCnt="0"/>
      <dgm:spPr/>
    </dgm:pt>
    <dgm:pt modelId="{FA7C7D60-D7D8-4E1D-8AFC-78A28ED4DDEA}" type="pres">
      <dgm:prSet presAssocID="{207BC4F4-9FC6-4D97-B4A2-6F854C906B89}" presName="parentLeftMargin" presStyleLbl="node1" presStyleIdx="1" presStyleCnt="3"/>
      <dgm:spPr/>
      <dgm:t>
        <a:bodyPr/>
        <a:lstStyle/>
        <a:p>
          <a:endParaRPr lang="en-US"/>
        </a:p>
      </dgm:t>
    </dgm:pt>
    <dgm:pt modelId="{41248A20-3CA9-419F-A229-4DAA104F68B8}" type="pres">
      <dgm:prSet presAssocID="{207BC4F4-9FC6-4D97-B4A2-6F854C906B89}" presName="parentText" presStyleLbl="node1" presStyleIdx="2" presStyleCnt="3">
        <dgm:presLayoutVars>
          <dgm:chMax val="0"/>
          <dgm:bulletEnabled val="1"/>
        </dgm:presLayoutVars>
      </dgm:prSet>
      <dgm:spPr/>
      <dgm:t>
        <a:bodyPr/>
        <a:lstStyle/>
        <a:p>
          <a:endParaRPr lang="en-US"/>
        </a:p>
      </dgm:t>
    </dgm:pt>
    <dgm:pt modelId="{1276737F-9295-42F0-AC59-56BBC8E01C39}" type="pres">
      <dgm:prSet presAssocID="{207BC4F4-9FC6-4D97-B4A2-6F854C906B89}" presName="negativeSpace" presStyleCnt="0"/>
      <dgm:spPr/>
    </dgm:pt>
    <dgm:pt modelId="{D6A2BF88-ED20-4DC3-8C08-2AD2175AD25D}" type="pres">
      <dgm:prSet presAssocID="{207BC4F4-9FC6-4D97-B4A2-6F854C906B89}" presName="childText" presStyleLbl="conFgAcc1" presStyleIdx="2" presStyleCnt="3">
        <dgm:presLayoutVars>
          <dgm:bulletEnabled val="1"/>
        </dgm:presLayoutVars>
      </dgm:prSet>
      <dgm:spPr/>
      <dgm:t>
        <a:bodyPr/>
        <a:lstStyle/>
        <a:p>
          <a:endParaRPr lang="en-US"/>
        </a:p>
      </dgm:t>
    </dgm:pt>
  </dgm:ptLst>
  <dgm:cxnLst>
    <dgm:cxn modelId="{F88CC83D-06B0-4322-BD12-76C6C079AE66}" srcId="{BD4ADD37-71F6-4F82-8D89-B8F1931F1DA9}" destId="{E9C739F6-2E43-4EC2-91A8-E3D3A22C52ED}" srcOrd="0" destOrd="0" parTransId="{F8AB82F2-BACC-40B1-9DD7-B359C89608B4}" sibTransId="{9D5A0973-CC7D-4400-9D4E-D2C035A8B1AA}"/>
    <dgm:cxn modelId="{B9078D65-2AEE-49AC-8532-7E026858F7CF}" type="presOf" srcId="{207BC4F4-9FC6-4D97-B4A2-6F854C906B89}" destId="{FA7C7D60-D7D8-4E1D-8AFC-78A28ED4DDEA}" srcOrd="0" destOrd="0" presId="urn:microsoft.com/office/officeart/2005/8/layout/list1"/>
    <dgm:cxn modelId="{CDFD3789-925B-4A54-AB5F-8093854DF2D7}" type="presOf" srcId="{0F67D6AD-62F1-4B96-981D-40C886A02221}" destId="{D6A2BF88-ED20-4DC3-8C08-2AD2175AD25D}" srcOrd="0" destOrd="2" presId="urn:microsoft.com/office/officeart/2005/8/layout/list1"/>
    <dgm:cxn modelId="{6FE8B9CB-09A6-47AB-B074-1ED83C15CC3F}" type="presOf" srcId="{BA4042AF-C269-4EA2-B5E3-C5B1D7C07138}" destId="{D0BDFCF1-DAA9-4407-9391-3F358227F4E7}" srcOrd="0" destOrd="0" presId="urn:microsoft.com/office/officeart/2005/8/layout/list1"/>
    <dgm:cxn modelId="{37F6E42F-6AF7-4EFC-8880-F961ECD790A0}" srcId="{BD4ADD37-71F6-4F82-8D89-B8F1931F1DA9}" destId="{B67AEE3A-CF78-4C92-B689-2C77860E0805}" srcOrd="1" destOrd="0" parTransId="{548DCDF1-680D-4F03-A7B9-3F7FE1B5997F}" sibTransId="{3294C852-AE95-42AD-B6BD-3C32CAED60C4}"/>
    <dgm:cxn modelId="{C0AC1984-294F-4216-A6B6-EACD5ECAC429}" srcId="{0337AE4F-13B6-4CCD-B5AC-41BF65C9987A}" destId="{207BC4F4-9FC6-4D97-B4A2-6F854C906B89}" srcOrd="2" destOrd="0" parTransId="{4247735F-05DA-46AC-A3D6-B9CF2A482468}" sibTransId="{51006C85-B9A6-4875-88F9-5C01DD956C66}"/>
    <dgm:cxn modelId="{3103FA9D-2E8A-4980-953B-C007ED590210}" type="presOf" srcId="{B67AEE3A-CF78-4C92-B689-2C77860E0805}" destId="{F72AA5EA-C5B4-475F-BD43-40410273CFB1}" srcOrd="0" destOrd="1" presId="urn:microsoft.com/office/officeart/2005/8/layout/list1"/>
    <dgm:cxn modelId="{A2AF23F7-6B5F-4A2E-9B28-6E79B7845885}" srcId="{0337AE4F-13B6-4CCD-B5AC-41BF65C9987A}" destId="{3E13C669-DE3F-4270-8A88-EFF6CEC41BDE}" srcOrd="0" destOrd="0" parTransId="{C89C49AA-9325-4156-98A2-6C788CAAB45A}" sibTransId="{000F68A3-EF53-4DAD-8D47-0D6C1C843602}"/>
    <dgm:cxn modelId="{636B9D5A-E35D-4763-BB79-D4674A800770}" srcId="{207BC4F4-9FC6-4D97-B4A2-6F854C906B89}" destId="{1459F05D-004E-49D4-BF89-79A250DEFB93}" srcOrd="1" destOrd="0" parTransId="{1367ED49-4B85-4561-A5A1-81A72FDCA7BD}" sibTransId="{399D7BF2-F2B8-4B46-ACF9-3A2F19897CD0}"/>
    <dgm:cxn modelId="{B394AB50-7B24-4F14-AFF4-003DA109B597}" type="presOf" srcId="{E9C739F6-2E43-4EC2-91A8-E3D3A22C52ED}" destId="{F72AA5EA-C5B4-475F-BD43-40410273CFB1}" srcOrd="0" destOrd="0" presId="urn:microsoft.com/office/officeart/2005/8/layout/list1"/>
    <dgm:cxn modelId="{83DF470E-5EE9-4D47-93A3-D61F5156C1EB}" type="presOf" srcId="{3E13C669-DE3F-4270-8A88-EFF6CEC41BDE}" destId="{21313F85-9115-43D3-A3B3-D36E5D5484B7}" srcOrd="0" destOrd="0" presId="urn:microsoft.com/office/officeart/2005/8/layout/list1"/>
    <dgm:cxn modelId="{079371B9-A4DD-4606-BF21-371932D93AC1}" srcId="{BD4ADD37-71F6-4F82-8D89-B8F1931F1DA9}" destId="{9A2153C6-F2D0-4953-9354-26AF1AC86F30}" srcOrd="2" destOrd="0" parTransId="{BB1AC737-1D4B-473A-A5E3-14260EDF5B5B}" sibTransId="{4794F67B-DCC0-4959-B3BD-64D517CCCF53}"/>
    <dgm:cxn modelId="{960FEE2C-96B4-4C5A-9F16-DD37715BCF8D}" type="presOf" srcId="{1459F05D-004E-49D4-BF89-79A250DEFB93}" destId="{D6A2BF88-ED20-4DC3-8C08-2AD2175AD25D}" srcOrd="0" destOrd="1" presId="urn:microsoft.com/office/officeart/2005/8/layout/list1"/>
    <dgm:cxn modelId="{DD75E5BB-8449-49CC-84AF-7EA9CCC04FB1}" type="presOf" srcId="{91FFCD7E-99F6-4BD5-8DD4-5427286A3380}" destId="{D6A2BF88-ED20-4DC3-8C08-2AD2175AD25D}" srcOrd="0" destOrd="0" presId="urn:microsoft.com/office/officeart/2005/8/layout/list1"/>
    <dgm:cxn modelId="{20AD84C1-8742-4447-A08E-1E4EC29FEA6D}" srcId="{3E13C669-DE3F-4270-8A88-EFF6CEC41BDE}" destId="{BA4042AF-C269-4EA2-B5E3-C5B1D7C07138}" srcOrd="0" destOrd="0" parTransId="{FDDDDDC0-6BC1-473B-BB01-F65F4E09C474}" sibTransId="{55764110-758A-4DB8-8692-91AD7D311515}"/>
    <dgm:cxn modelId="{78929E19-35FE-4C88-8406-AE7B541663BC}" type="presOf" srcId="{BD4ADD37-71F6-4F82-8D89-B8F1931F1DA9}" destId="{5F646AE6-6C23-4453-BED6-151B78FE3C33}" srcOrd="0" destOrd="0" presId="urn:microsoft.com/office/officeart/2005/8/layout/list1"/>
    <dgm:cxn modelId="{893159EF-3794-4C49-9742-89BD9A4A287C}" type="presOf" srcId="{3E13C669-DE3F-4270-8A88-EFF6CEC41BDE}" destId="{33779C72-E58C-4AC3-B0E7-8C538450FF7F}" srcOrd="1" destOrd="0" presId="urn:microsoft.com/office/officeart/2005/8/layout/list1"/>
    <dgm:cxn modelId="{606CC20E-FB75-4BBF-8670-DA0B39A62898}" srcId="{207BC4F4-9FC6-4D97-B4A2-6F854C906B89}" destId="{91FFCD7E-99F6-4BD5-8DD4-5427286A3380}" srcOrd="0" destOrd="0" parTransId="{57C2A6C3-E829-4142-A315-BA73497B8FEE}" sibTransId="{3C44D8F4-8749-4CE1-B065-179581338C91}"/>
    <dgm:cxn modelId="{A3B7B5B5-8CCA-499A-B85A-831B66985DAE}" srcId="{0337AE4F-13B6-4CCD-B5AC-41BF65C9987A}" destId="{BD4ADD37-71F6-4F82-8D89-B8F1931F1DA9}" srcOrd="1" destOrd="0" parTransId="{BC0EBABF-CD46-4A39-9E08-52F52083F75C}" sibTransId="{2376F541-DD5D-412A-9D54-48939A3B8D6E}"/>
    <dgm:cxn modelId="{1DF91C03-1301-4BB5-A89D-78241FDFC2F8}" type="presOf" srcId="{9A2153C6-F2D0-4953-9354-26AF1AC86F30}" destId="{F72AA5EA-C5B4-475F-BD43-40410273CFB1}" srcOrd="0" destOrd="2" presId="urn:microsoft.com/office/officeart/2005/8/layout/list1"/>
    <dgm:cxn modelId="{2AAF56C1-5B34-4264-B795-743D705D7D03}" srcId="{207BC4F4-9FC6-4D97-B4A2-6F854C906B89}" destId="{0F67D6AD-62F1-4B96-981D-40C886A02221}" srcOrd="2" destOrd="0" parTransId="{874F3286-C5CD-494A-8004-68197308F8E0}" sibTransId="{B311E3DD-3CBF-497E-B5C3-DD541A58B7A9}"/>
    <dgm:cxn modelId="{919431EB-1EBF-4168-B9A7-0E7E52F7C6DD}" type="presOf" srcId="{0337AE4F-13B6-4CCD-B5AC-41BF65C9987A}" destId="{EEDACB2D-31BB-4AA2-A715-8785FE09783F}" srcOrd="0" destOrd="0" presId="urn:microsoft.com/office/officeart/2005/8/layout/list1"/>
    <dgm:cxn modelId="{9DCBDAEA-3646-45A1-9E1F-02B99FB17757}" type="presOf" srcId="{207BC4F4-9FC6-4D97-B4A2-6F854C906B89}" destId="{41248A20-3CA9-419F-A229-4DAA104F68B8}" srcOrd="1" destOrd="0" presId="urn:microsoft.com/office/officeart/2005/8/layout/list1"/>
    <dgm:cxn modelId="{88577F5A-79B8-4592-B202-C8E0B9BDBA45}" type="presOf" srcId="{BD4ADD37-71F6-4F82-8D89-B8F1931F1DA9}" destId="{AD5C7B3D-5EFD-4B9F-B5E2-15B28F8B9E3B}" srcOrd="1" destOrd="0" presId="urn:microsoft.com/office/officeart/2005/8/layout/list1"/>
    <dgm:cxn modelId="{C37B5DCE-A267-4F7D-AEEF-B0AEC38792D6}" type="presParOf" srcId="{EEDACB2D-31BB-4AA2-A715-8785FE09783F}" destId="{9D2E974F-2594-4BF3-B0B9-CD0A4CEFBD35}" srcOrd="0" destOrd="0" presId="urn:microsoft.com/office/officeart/2005/8/layout/list1"/>
    <dgm:cxn modelId="{F5F41014-02E0-4342-84C4-11A2FBA5DCC2}" type="presParOf" srcId="{9D2E974F-2594-4BF3-B0B9-CD0A4CEFBD35}" destId="{21313F85-9115-43D3-A3B3-D36E5D5484B7}" srcOrd="0" destOrd="0" presId="urn:microsoft.com/office/officeart/2005/8/layout/list1"/>
    <dgm:cxn modelId="{486ED732-AEDC-4DEB-82D1-F0FAC4659A63}" type="presParOf" srcId="{9D2E974F-2594-4BF3-B0B9-CD0A4CEFBD35}" destId="{33779C72-E58C-4AC3-B0E7-8C538450FF7F}" srcOrd="1" destOrd="0" presId="urn:microsoft.com/office/officeart/2005/8/layout/list1"/>
    <dgm:cxn modelId="{46A0BF76-93ED-4F03-8406-FA8C90A656ED}" type="presParOf" srcId="{EEDACB2D-31BB-4AA2-A715-8785FE09783F}" destId="{2D27359E-7A06-4DF9-A391-F278309CEE12}" srcOrd="1" destOrd="0" presId="urn:microsoft.com/office/officeart/2005/8/layout/list1"/>
    <dgm:cxn modelId="{35AB48B8-115D-4283-B672-5266E033CEF4}" type="presParOf" srcId="{EEDACB2D-31BB-4AA2-A715-8785FE09783F}" destId="{D0BDFCF1-DAA9-4407-9391-3F358227F4E7}" srcOrd="2" destOrd="0" presId="urn:microsoft.com/office/officeart/2005/8/layout/list1"/>
    <dgm:cxn modelId="{B140DD28-41AD-49BF-BE59-7DA3B7B73A0C}" type="presParOf" srcId="{EEDACB2D-31BB-4AA2-A715-8785FE09783F}" destId="{7B1106E5-D8D7-4036-9FD2-89CA40EC0B96}" srcOrd="3" destOrd="0" presId="urn:microsoft.com/office/officeart/2005/8/layout/list1"/>
    <dgm:cxn modelId="{D6F8B579-C984-4FB3-9917-9D419045BA4B}" type="presParOf" srcId="{EEDACB2D-31BB-4AA2-A715-8785FE09783F}" destId="{9DFD81B1-98FB-4630-BAAB-7E3536568EB5}" srcOrd="4" destOrd="0" presId="urn:microsoft.com/office/officeart/2005/8/layout/list1"/>
    <dgm:cxn modelId="{8AC90CD2-267B-47A0-A97A-75AF64001DB9}" type="presParOf" srcId="{9DFD81B1-98FB-4630-BAAB-7E3536568EB5}" destId="{5F646AE6-6C23-4453-BED6-151B78FE3C33}" srcOrd="0" destOrd="0" presId="urn:microsoft.com/office/officeart/2005/8/layout/list1"/>
    <dgm:cxn modelId="{6AE2BE49-3F7D-4FDB-B8B8-B6C9C214A66B}" type="presParOf" srcId="{9DFD81B1-98FB-4630-BAAB-7E3536568EB5}" destId="{AD5C7B3D-5EFD-4B9F-B5E2-15B28F8B9E3B}" srcOrd="1" destOrd="0" presId="urn:microsoft.com/office/officeart/2005/8/layout/list1"/>
    <dgm:cxn modelId="{B850118B-4AED-4C92-AB24-6A4A8E463715}" type="presParOf" srcId="{EEDACB2D-31BB-4AA2-A715-8785FE09783F}" destId="{62F762BE-43B3-4D15-A891-941AFA23C623}" srcOrd="5" destOrd="0" presId="urn:microsoft.com/office/officeart/2005/8/layout/list1"/>
    <dgm:cxn modelId="{5168ADA4-1BF1-42DA-9F2B-D5CAA3F1878D}" type="presParOf" srcId="{EEDACB2D-31BB-4AA2-A715-8785FE09783F}" destId="{F72AA5EA-C5B4-475F-BD43-40410273CFB1}" srcOrd="6" destOrd="0" presId="urn:microsoft.com/office/officeart/2005/8/layout/list1"/>
    <dgm:cxn modelId="{94F292EC-897D-4019-8D79-843867F06196}" type="presParOf" srcId="{EEDACB2D-31BB-4AA2-A715-8785FE09783F}" destId="{E1890CFE-F567-43C1-981D-1BC35B609C98}" srcOrd="7" destOrd="0" presId="urn:microsoft.com/office/officeart/2005/8/layout/list1"/>
    <dgm:cxn modelId="{D16AF607-CC0D-48CB-A519-EE810F1536D2}" type="presParOf" srcId="{EEDACB2D-31BB-4AA2-A715-8785FE09783F}" destId="{20A350AC-C3EF-497F-AFE4-3E253393B5B2}" srcOrd="8" destOrd="0" presId="urn:microsoft.com/office/officeart/2005/8/layout/list1"/>
    <dgm:cxn modelId="{BCFF4639-B5C5-45DE-8CCE-A8033BE1DB29}" type="presParOf" srcId="{20A350AC-C3EF-497F-AFE4-3E253393B5B2}" destId="{FA7C7D60-D7D8-4E1D-8AFC-78A28ED4DDEA}" srcOrd="0" destOrd="0" presId="urn:microsoft.com/office/officeart/2005/8/layout/list1"/>
    <dgm:cxn modelId="{6EA9E9FD-BA82-4A26-AD2E-937FB1F57286}" type="presParOf" srcId="{20A350AC-C3EF-497F-AFE4-3E253393B5B2}" destId="{41248A20-3CA9-419F-A229-4DAA104F68B8}" srcOrd="1" destOrd="0" presId="urn:microsoft.com/office/officeart/2005/8/layout/list1"/>
    <dgm:cxn modelId="{6269FF5C-5858-47A3-B9CB-A89DAB182E85}" type="presParOf" srcId="{EEDACB2D-31BB-4AA2-A715-8785FE09783F}" destId="{1276737F-9295-42F0-AC59-56BBC8E01C39}" srcOrd="9" destOrd="0" presId="urn:microsoft.com/office/officeart/2005/8/layout/list1"/>
    <dgm:cxn modelId="{604E64E1-5403-4091-A103-897A53FAF20F}" type="presParOf" srcId="{EEDACB2D-31BB-4AA2-A715-8785FE09783F}" destId="{D6A2BF88-ED20-4DC3-8C08-2AD2175AD25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6D6D-649B-4329-8753-38400E1D14A0}">
      <dsp:nvSpPr>
        <dsp:cNvPr id="0" name=""/>
        <dsp:cNvSpPr/>
      </dsp:nvSpPr>
      <dsp:spPr>
        <a:xfrm>
          <a:off x="352811" y="1094425"/>
          <a:ext cx="4575194" cy="287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l" defTabSz="622300">
            <a:lnSpc>
              <a:spcPct val="90000"/>
            </a:lnSpc>
            <a:spcBef>
              <a:spcPct val="0"/>
            </a:spcBef>
            <a:spcAft>
              <a:spcPct val="35000"/>
            </a:spcAft>
          </a:pPr>
          <a:r>
            <a:rPr lang="en-US" sz="1400" b="1" kern="1200" dirty="0" smtClean="0">
              <a:latin typeface="Georgia" panose="02040502050405020303" pitchFamily="18" charset="0"/>
            </a:rPr>
            <a:t>Effective School-Community Partnerships        </a:t>
          </a:r>
          <a:r>
            <a:rPr lang="en-US" sz="1400" kern="1200" dirty="0" smtClean="0">
              <a:latin typeface="Georgia" panose="02040502050405020303" pitchFamily="18" charset="0"/>
            </a:rPr>
            <a:t>are intentional collaborations between schools and School-Community Partners to provide high-quality learning opportunities and supports that positively impact holistic outcomes for students, families, staff and/or schools. </a:t>
          </a:r>
          <a:endParaRPr lang="en-US" sz="1400" kern="1200" dirty="0">
            <a:latin typeface="Georgia" panose="02040502050405020303" pitchFamily="18" charset="0"/>
          </a:endParaRPr>
        </a:p>
      </dsp:txBody>
      <dsp:txXfrm>
        <a:off x="352811" y="1094425"/>
        <a:ext cx="4575194" cy="2874092"/>
      </dsp:txXfrm>
    </dsp:sp>
    <dsp:sp modelId="{1834238F-0478-45BA-ACD1-71F76F61EFF4}">
      <dsp:nvSpPr>
        <dsp:cNvPr id="0" name=""/>
        <dsp:cNvSpPr/>
      </dsp:nvSpPr>
      <dsp:spPr>
        <a:xfrm>
          <a:off x="4613042" y="1857709"/>
          <a:ext cx="421498" cy="132721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21B55-9148-48D6-A9DA-5AE1F28FEE87}">
      <dsp:nvSpPr>
        <dsp:cNvPr id="0" name=""/>
        <dsp:cNvSpPr/>
      </dsp:nvSpPr>
      <dsp:spPr>
        <a:xfrm>
          <a:off x="5203139" y="1809763"/>
          <a:ext cx="3188978" cy="14231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Georgia" panose="02040502050405020303" pitchFamily="18" charset="0"/>
            </a:rPr>
            <a:t>Strategic Alignment</a:t>
          </a:r>
          <a:endParaRPr lang="en-US"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n-US" sz="1400" kern="1200" dirty="0" smtClean="0">
              <a:latin typeface="Georgia" panose="02040502050405020303" pitchFamily="18" charset="0"/>
            </a:rPr>
            <a:t>Effective Communication</a:t>
          </a:r>
          <a:endParaRPr lang="en-US"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n-US" sz="1400" kern="1200" dirty="0" smtClean="0">
              <a:latin typeface="Georgia" panose="02040502050405020303" pitchFamily="18" charset="0"/>
            </a:rPr>
            <a:t>Coordinated Services</a:t>
          </a:r>
          <a:endParaRPr lang="en-US"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n-US" sz="1400" kern="1200" dirty="0" smtClean="0">
              <a:latin typeface="Georgia" panose="02040502050405020303" pitchFamily="18" charset="0"/>
            </a:rPr>
            <a:t>Results Driven</a:t>
          </a:r>
          <a:endParaRPr lang="en-US"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n-US" sz="1400" kern="1200" dirty="0" smtClean="0">
              <a:latin typeface="Georgia" panose="02040502050405020303" pitchFamily="18" charset="0"/>
            </a:rPr>
            <a:t>Shared Accountability</a:t>
          </a:r>
          <a:endParaRPr lang="en-US" sz="1400" kern="1200" dirty="0">
            <a:latin typeface="Georgia" panose="02040502050405020303" pitchFamily="18" charset="0"/>
          </a:endParaRPr>
        </a:p>
      </dsp:txBody>
      <dsp:txXfrm>
        <a:off x="5203139" y="1809763"/>
        <a:ext cx="3188978" cy="1423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BE640-6E1A-4BCB-A4F9-35F83238FFD4}">
      <dsp:nvSpPr>
        <dsp:cNvPr id="0" name=""/>
        <dsp:cNvSpPr/>
      </dsp:nvSpPr>
      <dsp:spPr>
        <a:xfrm rot="5400000">
          <a:off x="4956759" y="-2569031"/>
          <a:ext cx="838072" cy="61904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Georgia" panose="02040502050405020303" pitchFamily="18" charset="0"/>
            </a:rPr>
            <a:t>School and Partner work proactively to understand and incorporate school priorities and instructional focus into partner programming</a:t>
          </a:r>
          <a:endParaRPr lang="en-US" sz="1100" b="0" kern="1200" dirty="0">
            <a:latin typeface="Georgia" panose="02040502050405020303" pitchFamily="18" charset="0"/>
          </a:endParaRPr>
        </a:p>
        <a:p>
          <a:pPr marL="57150" lvl="1" indent="-57150" algn="l" defTabSz="488950">
            <a:lnSpc>
              <a:spcPct val="90000"/>
            </a:lnSpc>
            <a:spcBef>
              <a:spcPct val="0"/>
            </a:spcBef>
            <a:spcAft>
              <a:spcPct val="15000"/>
            </a:spcAft>
            <a:buChar char="••"/>
          </a:pPr>
          <a:r>
            <a:rPr lang="en-US" sz="1100" kern="1200" dirty="0" smtClean="0">
              <a:latin typeface="Georgia" panose="02040502050405020303" pitchFamily="18" charset="0"/>
            </a:rPr>
            <a:t>School and Partner work together to adjust programming based on priorities, and school, student and community needs.</a:t>
          </a:r>
          <a:endParaRPr lang="en-US" sz="1100" b="0" kern="1200" dirty="0">
            <a:latin typeface="Georgia" panose="02040502050405020303" pitchFamily="18" charset="0"/>
          </a:endParaRPr>
        </a:p>
      </dsp:txBody>
      <dsp:txXfrm rot="-5400000">
        <a:off x="2280573" y="148066"/>
        <a:ext cx="6149535" cy="756250"/>
      </dsp:txXfrm>
    </dsp:sp>
    <dsp:sp modelId="{4D08D083-4192-4B07-A1FF-BFAC96C4D9F2}">
      <dsp:nvSpPr>
        <dsp:cNvPr id="0" name=""/>
        <dsp:cNvSpPr/>
      </dsp:nvSpPr>
      <dsp:spPr>
        <a:xfrm>
          <a:off x="7298" y="2396"/>
          <a:ext cx="2273274" cy="1047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effectLst/>
              <a:latin typeface="Georgia" panose="02040502050405020303" pitchFamily="18" charset="0"/>
            </a:rPr>
            <a:t>Strategic Alignment</a:t>
          </a:r>
          <a:endParaRPr lang="en-US" sz="1800" kern="1200" dirty="0"/>
        </a:p>
      </dsp:txBody>
      <dsp:txXfrm>
        <a:off x="58437" y="53535"/>
        <a:ext cx="2170996" cy="945312"/>
      </dsp:txXfrm>
    </dsp:sp>
    <dsp:sp modelId="{425E5F85-862D-4847-8CE2-5AC423CFBDAD}">
      <dsp:nvSpPr>
        <dsp:cNvPr id="0" name=""/>
        <dsp:cNvSpPr/>
      </dsp:nvSpPr>
      <dsp:spPr>
        <a:xfrm rot="5400000">
          <a:off x="4956759" y="-1469061"/>
          <a:ext cx="838072" cy="61904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Georgia" panose="02040502050405020303" pitchFamily="18" charset="0"/>
            </a:rPr>
            <a:t>School and Partner work intentionally to build relationships with other partners in the school, school staff, and parents/families</a:t>
          </a:r>
          <a:endParaRPr lang="en-US" sz="1100" b="0" kern="1200" dirty="0">
            <a:latin typeface="Georgia" panose="02040502050405020303" pitchFamily="18" charset="0"/>
          </a:endParaRPr>
        </a:p>
        <a:p>
          <a:pPr marL="57150" lvl="1" indent="-57150" algn="l" defTabSz="488950">
            <a:lnSpc>
              <a:spcPct val="90000"/>
            </a:lnSpc>
            <a:spcBef>
              <a:spcPct val="0"/>
            </a:spcBef>
            <a:spcAft>
              <a:spcPct val="15000"/>
            </a:spcAft>
            <a:buChar char="••"/>
          </a:pPr>
          <a:r>
            <a:rPr lang="en-US" sz="1100" kern="1200" dirty="0" smtClean="0">
              <a:latin typeface="Georgia" panose="02040502050405020303" pitchFamily="18" charset="0"/>
            </a:rPr>
            <a:t>School and Partner work to streamline services with those of other partners and the school, gain awareness of potential overlaps in service, and develop effective referral processes</a:t>
          </a:r>
          <a:endParaRPr lang="en-US" sz="1100" b="0" kern="1200" dirty="0">
            <a:latin typeface="Georgia" panose="02040502050405020303" pitchFamily="18" charset="0"/>
          </a:endParaRPr>
        </a:p>
      </dsp:txBody>
      <dsp:txXfrm rot="-5400000">
        <a:off x="2280573" y="1248036"/>
        <a:ext cx="6149535" cy="756250"/>
      </dsp:txXfrm>
    </dsp:sp>
    <dsp:sp modelId="{AFC03159-3F22-4176-B4DF-504AD89F92CE}">
      <dsp:nvSpPr>
        <dsp:cNvPr id="0" name=""/>
        <dsp:cNvSpPr/>
      </dsp:nvSpPr>
      <dsp:spPr>
        <a:xfrm>
          <a:off x="7298" y="1102366"/>
          <a:ext cx="2273274" cy="1047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effectLst/>
              <a:latin typeface="Georgia" panose="02040502050405020303" pitchFamily="18" charset="0"/>
            </a:rPr>
            <a:t>Coordinated Services</a:t>
          </a:r>
          <a:endParaRPr lang="en-US" sz="1800" kern="1200" dirty="0">
            <a:latin typeface="Georgia" panose="02040502050405020303" pitchFamily="18" charset="0"/>
          </a:endParaRPr>
        </a:p>
      </dsp:txBody>
      <dsp:txXfrm>
        <a:off x="58437" y="1153505"/>
        <a:ext cx="2170996" cy="945312"/>
      </dsp:txXfrm>
    </dsp:sp>
    <dsp:sp modelId="{D4C78E03-F0A7-4CB3-98F6-2AFD4AF7B6C1}">
      <dsp:nvSpPr>
        <dsp:cNvPr id="0" name=""/>
        <dsp:cNvSpPr/>
      </dsp:nvSpPr>
      <dsp:spPr>
        <a:xfrm rot="5400000">
          <a:off x="4956759" y="-369091"/>
          <a:ext cx="838072" cy="61904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kern="1200" dirty="0" smtClean="0">
              <a:latin typeface="Georgia" panose="02040502050405020303" pitchFamily="18" charset="0"/>
            </a:rPr>
            <a:t>School and Partner work together to establish shared goals</a:t>
          </a:r>
          <a:endParaRPr lang="en-US" sz="1300" b="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b="0" kern="1200" dirty="0" smtClean="0">
              <a:latin typeface="Georgia" panose="02040502050405020303" pitchFamily="18" charset="0"/>
            </a:rPr>
            <a:t>School and Partner have clearly outlined and documented agreements on scope of services</a:t>
          </a:r>
          <a:endParaRPr lang="en-US" sz="1300" b="0" kern="1200" dirty="0">
            <a:latin typeface="Georgia" panose="02040502050405020303" pitchFamily="18" charset="0"/>
          </a:endParaRPr>
        </a:p>
      </dsp:txBody>
      <dsp:txXfrm rot="-5400000">
        <a:off x="2280573" y="2348006"/>
        <a:ext cx="6149535" cy="756250"/>
      </dsp:txXfrm>
    </dsp:sp>
    <dsp:sp modelId="{3C7A6C16-170D-473F-943B-2CB2F4D5DF3D}">
      <dsp:nvSpPr>
        <dsp:cNvPr id="0" name=""/>
        <dsp:cNvSpPr/>
      </dsp:nvSpPr>
      <dsp:spPr>
        <a:xfrm>
          <a:off x="7298" y="2202336"/>
          <a:ext cx="2273274" cy="1047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effectLst/>
              <a:latin typeface="Georgia" panose="02040502050405020303" pitchFamily="18" charset="0"/>
            </a:rPr>
            <a:t>Shared Accountability</a:t>
          </a:r>
          <a:endParaRPr lang="en-US" sz="1800" b="0" kern="1200" dirty="0">
            <a:latin typeface="Georgia" panose="02040502050405020303" pitchFamily="18" charset="0"/>
          </a:endParaRPr>
        </a:p>
      </dsp:txBody>
      <dsp:txXfrm>
        <a:off x="58437" y="2253475"/>
        <a:ext cx="2170996" cy="945312"/>
      </dsp:txXfrm>
    </dsp:sp>
    <dsp:sp modelId="{35C17D85-EE20-4C53-8058-8F45F13E8874}">
      <dsp:nvSpPr>
        <dsp:cNvPr id="0" name=""/>
        <dsp:cNvSpPr/>
      </dsp:nvSpPr>
      <dsp:spPr>
        <a:xfrm rot="5400000">
          <a:off x="4956759" y="730879"/>
          <a:ext cx="838072" cy="61904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School and Partner have a plan in place for tracking progress towards shared goals</a:t>
          </a:r>
          <a:endParaRPr lang="en-US" sz="1300" b="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smtClean="0">
              <a:latin typeface="Georgia" panose="02040502050405020303" pitchFamily="18" charset="0"/>
            </a:rPr>
            <a:t>School and Partner regularly review progress toward these goals and outcomes.</a:t>
          </a:r>
          <a:endParaRPr lang="en-US" sz="1300" b="0" kern="1200" dirty="0">
            <a:latin typeface="Georgia" panose="02040502050405020303" pitchFamily="18" charset="0"/>
          </a:endParaRPr>
        </a:p>
      </dsp:txBody>
      <dsp:txXfrm rot="-5400000">
        <a:off x="2280573" y="3447977"/>
        <a:ext cx="6149535" cy="756250"/>
      </dsp:txXfrm>
    </dsp:sp>
    <dsp:sp modelId="{B9D4162D-E68D-4B14-90AE-DCC93B3742BE}">
      <dsp:nvSpPr>
        <dsp:cNvPr id="0" name=""/>
        <dsp:cNvSpPr/>
      </dsp:nvSpPr>
      <dsp:spPr>
        <a:xfrm>
          <a:off x="7298" y="3302306"/>
          <a:ext cx="2273274" cy="1047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Georgia" panose="02040502050405020303" pitchFamily="18" charset="0"/>
            </a:rPr>
            <a:t>Results Driven</a:t>
          </a:r>
          <a:endParaRPr lang="en-US" sz="1800" b="0" kern="1200" dirty="0">
            <a:latin typeface="Georgia" panose="02040502050405020303" pitchFamily="18" charset="0"/>
          </a:endParaRPr>
        </a:p>
      </dsp:txBody>
      <dsp:txXfrm>
        <a:off x="58437" y="3353445"/>
        <a:ext cx="2170996" cy="945312"/>
      </dsp:txXfrm>
    </dsp:sp>
    <dsp:sp modelId="{7E0D4997-9FFE-41E2-BD0C-00D854C15233}">
      <dsp:nvSpPr>
        <dsp:cNvPr id="0" name=""/>
        <dsp:cNvSpPr/>
      </dsp:nvSpPr>
      <dsp:spPr>
        <a:xfrm rot="5400000">
          <a:off x="4956759" y="1830849"/>
          <a:ext cx="838072" cy="61904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smtClean="0">
              <a:latin typeface="Georgia" panose="02040502050405020303" pitchFamily="18" charset="0"/>
            </a:rPr>
            <a:t>School and Partner communicate regularly</a:t>
          </a:r>
          <a:endParaRPr lang="en-US" sz="1300" b="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n-US" sz="1300" kern="1200" dirty="0" smtClean="0">
              <a:latin typeface="Georgia" panose="02040502050405020303" pitchFamily="18" charset="0"/>
            </a:rPr>
            <a:t>School and Partner share information and provide/solicit feedback from one another and other partners.</a:t>
          </a:r>
          <a:r>
            <a:rPr lang="en-US" sz="1300" b="1" i="1" kern="1200" dirty="0" smtClean="0">
              <a:latin typeface="Georgia" panose="02040502050405020303" pitchFamily="18" charset="0"/>
            </a:rPr>
            <a:t> </a:t>
          </a:r>
          <a:endParaRPr lang="en-US" sz="1300" b="0" kern="1200" dirty="0">
            <a:latin typeface="Georgia" panose="02040502050405020303" pitchFamily="18" charset="0"/>
          </a:endParaRPr>
        </a:p>
      </dsp:txBody>
      <dsp:txXfrm rot="-5400000">
        <a:off x="2280573" y="4547947"/>
        <a:ext cx="6149535" cy="756250"/>
      </dsp:txXfrm>
    </dsp:sp>
    <dsp:sp modelId="{D2AE1F9C-3B9A-4675-AB37-6879858E8F81}">
      <dsp:nvSpPr>
        <dsp:cNvPr id="0" name=""/>
        <dsp:cNvSpPr/>
      </dsp:nvSpPr>
      <dsp:spPr>
        <a:xfrm>
          <a:off x="7298" y="4402277"/>
          <a:ext cx="2273274" cy="1047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effectLst/>
              <a:latin typeface="Georgia" panose="02040502050405020303" pitchFamily="18" charset="0"/>
            </a:rPr>
            <a:t>Effective Communication</a:t>
          </a:r>
          <a:endParaRPr lang="en-US" sz="1800" kern="1200" dirty="0">
            <a:latin typeface="Georgia" panose="02040502050405020303" pitchFamily="18" charset="0"/>
          </a:endParaRPr>
        </a:p>
      </dsp:txBody>
      <dsp:txXfrm>
        <a:off x="58437" y="4453416"/>
        <a:ext cx="2170996" cy="945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DFCF1-DAA9-4407-9391-3F358227F4E7}">
      <dsp:nvSpPr>
        <dsp:cNvPr id="0" name=""/>
        <dsp:cNvSpPr/>
      </dsp:nvSpPr>
      <dsp:spPr>
        <a:xfrm>
          <a:off x="0" y="362853"/>
          <a:ext cx="4976819" cy="201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256" tIns="333248" rIns="38625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Increase opportunities for students to engage in cognitively demanding tasks</a:t>
          </a:r>
          <a:endParaRPr lang="en-US" sz="1600" kern="1200" dirty="0"/>
        </a:p>
        <a:p>
          <a:pPr marL="171450" lvl="1" indent="-171450" algn="l" defTabSz="711200">
            <a:lnSpc>
              <a:spcPct val="90000"/>
            </a:lnSpc>
            <a:spcBef>
              <a:spcPct val="0"/>
            </a:spcBef>
            <a:spcAft>
              <a:spcPct val="15000"/>
            </a:spcAft>
            <a:buChar char="••"/>
          </a:pPr>
          <a:r>
            <a:rPr lang="en-US" sz="1600" kern="1200" smtClean="0"/>
            <a:t>Ensure </a:t>
          </a:r>
          <a:r>
            <a:rPr lang="en-US" sz="1600" kern="1200" dirty="0" smtClean="0"/>
            <a:t>equitable access to enrichment activities for all students</a:t>
          </a:r>
          <a:endParaRPr lang="en-US" sz="1600" kern="1200" dirty="0"/>
        </a:p>
        <a:p>
          <a:pPr marL="171450" lvl="1" indent="-171450" algn="l" defTabSz="711200">
            <a:lnSpc>
              <a:spcPct val="90000"/>
            </a:lnSpc>
            <a:spcBef>
              <a:spcPct val="0"/>
            </a:spcBef>
            <a:spcAft>
              <a:spcPct val="15000"/>
            </a:spcAft>
            <a:buChar char="••"/>
          </a:pPr>
          <a:r>
            <a:rPr lang="en-US" sz="1600" kern="1200" dirty="0" smtClean="0"/>
            <a:t>Focus on social emotional learning as a key strategy to increasing academic performance</a:t>
          </a:r>
          <a:endParaRPr lang="en-US" sz="1600" kern="1200" dirty="0"/>
        </a:p>
      </dsp:txBody>
      <dsp:txXfrm>
        <a:off x="0" y="362853"/>
        <a:ext cx="4976819" cy="2016000"/>
      </dsp:txXfrm>
    </dsp:sp>
    <dsp:sp modelId="{33779C72-E58C-4AC3-B0E7-8C538450FF7F}">
      <dsp:nvSpPr>
        <dsp:cNvPr id="0" name=""/>
        <dsp:cNvSpPr/>
      </dsp:nvSpPr>
      <dsp:spPr>
        <a:xfrm>
          <a:off x="248840" y="126693"/>
          <a:ext cx="348377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78" tIns="0" rIns="131678" bIns="0" numCol="1" spcCol="1270" anchor="ctr" anchorCtr="0">
          <a:noAutofit/>
        </a:bodyPr>
        <a:lstStyle/>
        <a:p>
          <a:pPr lvl="0" algn="l" defTabSz="711200">
            <a:lnSpc>
              <a:spcPct val="90000"/>
            </a:lnSpc>
            <a:spcBef>
              <a:spcPct val="0"/>
            </a:spcBef>
            <a:spcAft>
              <a:spcPct val="35000"/>
            </a:spcAft>
          </a:pPr>
          <a:r>
            <a:rPr lang="en-US" sz="1600" kern="1200" dirty="0" smtClean="0"/>
            <a:t>School Priorities</a:t>
          </a:r>
          <a:endParaRPr lang="en-US" sz="1600" kern="1200" dirty="0"/>
        </a:p>
      </dsp:txBody>
      <dsp:txXfrm>
        <a:off x="271897" y="149750"/>
        <a:ext cx="3437659" cy="426206"/>
      </dsp:txXfrm>
    </dsp:sp>
    <dsp:sp modelId="{991A5E11-E421-4C39-A246-85A2345D4DF4}">
      <dsp:nvSpPr>
        <dsp:cNvPr id="0" name=""/>
        <dsp:cNvSpPr/>
      </dsp:nvSpPr>
      <dsp:spPr>
        <a:xfrm>
          <a:off x="0" y="2701413"/>
          <a:ext cx="4976819"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256" tIns="333248" rIns="38625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No designated partnership coordinator</a:t>
          </a:r>
          <a:endParaRPr lang="en-US" sz="1600" kern="1200" dirty="0"/>
        </a:p>
        <a:p>
          <a:pPr marL="171450" lvl="1" indent="-171450" algn="l" defTabSz="711200">
            <a:lnSpc>
              <a:spcPct val="90000"/>
            </a:lnSpc>
            <a:spcBef>
              <a:spcPct val="0"/>
            </a:spcBef>
            <a:spcAft>
              <a:spcPct val="15000"/>
            </a:spcAft>
            <a:buChar char="••"/>
          </a:pPr>
          <a:r>
            <a:rPr lang="en-US" sz="1600" kern="1200" dirty="0" smtClean="0"/>
            <a:t>High population of students facing homelessness</a:t>
          </a:r>
          <a:endParaRPr lang="en-US" sz="1600" kern="1200" dirty="0"/>
        </a:p>
        <a:p>
          <a:pPr marL="171450" lvl="1" indent="-171450" algn="l" defTabSz="711200">
            <a:lnSpc>
              <a:spcPct val="90000"/>
            </a:lnSpc>
            <a:spcBef>
              <a:spcPct val="0"/>
            </a:spcBef>
            <a:spcAft>
              <a:spcPct val="15000"/>
            </a:spcAft>
            <a:buChar char="••"/>
          </a:pPr>
          <a:r>
            <a:rPr lang="en-US" sz="1600" kern="1200" dirty="0" smtClean="0"/>
            <a:t>Moving to Extended Learning Time next year</a:t>
          </a:r>
          <a:endParaRPr lang="en-US" sz="1600" kern="1200" dirty="0"/>
        </a:p>
      </dsp:txBody>
      <dsp:txXfrm>
        <a:off x="0" y="2701413"/>
        <a:ext cx="4976819" cy="1360800"/>
      </dsp:txXfrm>
    </dsp:sp>
    <dsp:sp modelId="{129A5833-FC0A-477B-AB57-4F9E4AE98A7C}">
      <dsp:nvSpPr>
        <dsp:cNvPr id="0" name=""/>
        <dsp:cNvSpPr/>
      </dsp:nvSpPr>
      <dsp:spPr>
        <a:xfrm>
          <a:off x="248840" y="2465253"/>
          <a:ext cx="348377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78" tIns="0" rIns="131678" bIns="0" numCol="1" spcCol="1270" anchor="ctr" anchorCtr="0">
          <a:noAutofit/>
        </a:bodyPr>
        <a:lstStyle/>
        <a:p>
          <a:pPr lvl="0" algn="l" defTabSz="711200">
            <a:lnSpc>
              <a:spcPct val="90000"/>
            </a:lnSpc>
            <a:spcBef>
              <a:spcPct val="0"/>
            </a:spcBef>
            <a:spcAft>
              <a:spcPct val="35000"/>
            </a:spcAft>
          </a:pPr>
          <a:r>
            <a:rPr lang="en-US" sz="1600" kern="1200" dirty="0" smtClean="0"/>
            <a:t>Current Challenges</a:t>
          </a:r>
          <a:endParaRPr lang="en-US" sz="1600" kern="1200" dirty="0"/>
        </a:p>
      </dsp:txBody>
      <dsp:txXfrm>
        <a:off x="271897" y="2488310"/>
        <a:ext cx="3437659" cy="426206"/>
      </dsp:txXfrm>
    </dsp:sp>
    <dsp:sp modelId="{1CC83C4A-7592-46FD-B613-BC24E452D709}">
      <dsp:nvSpPr>
        <dsp:cNvPr id="0" name=""/>
        <dsp:cNvSpPr/>
      </dsp:nvSpPr>
      <dsp:spPr>
        <a:xfrm>
          <a:off x="0" y="4384773"/>
          <a:ext cx="4976819" cy="9071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256" tIns="333248" rIns="38625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60 Partners </a:t>
          </a:r>
          <a:endParaRPr lang="en-US" sz="1600" kern="1200" dirty="0"/>
        </a:p>
        <a:p>
          <a:pPr marL="171450" lvl="1" indent="-171450" algn="l" defTabSz="711200">
            <a:lnSpc>
              <a:spcPct val="90000"/>
            </a:lnSpc>
            <a:spcBef>
              <a:spcPct val="0"/>
            </a:spcBef>
            <a:spcAft>
              <a:spcPct val="15000"/>
            </a:spcAft>
            <a:buChar char="••"/>
          </a:pPr>
          <a:r>
            <a:rPr lang="en-US" sz="1600" kern="1200" dirty="0" smtClean="0"/>
            <a:t>Increasing requests to partner</a:t>
          </a:r>
          <a:endParaRPr lang="en-US" sz="1600" kern="1200" dirty="0"/>
        </a:p>
      </dsp:txBody>
      <dsp:txXfrm>
        <a:off x="0" y="4384773"/>
        <a:ext cx="4976819" cy="907199"/>
      </dsp:txXfrm>
    </dsp:sp>
    <dsp:sp modelId="{FBF0CD9C-0176-4106-9816-771B7D15E74D}">
      <dsp:nvSpPr>
        <dsp:cNvPr id="0" name=""/>
        <dsp:cNvSpPr/>
      </dsp:nvSpPr>
      <dsp:spPr>
        <a:xfrm>
          <a:off x="248840" y="4148613"/>
          <a:ext cx="348377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78" tIns="0" rIns="131678" bIns="0" numCol="1" spcCol="1270" anchor="ctr" anchorCtr="0">
          <a:noAutofit/>
        </a:bodyPr>
        <a:lstStyle/>
        <a:p>
          <a:pPr lvl="0" algn="l" defTabSz="711200">
            <a:lnSpc>
              <a:spcPct val="90000"/>
            </a:lnSpc>
            <a:spcBef>
              <a:spcPct val="0"/>
            </a:spcBef>
            <a:spcAft>
              <a:spcPct val="35000"/>
            </a:spcAft>
          </a:pPr>
          <a:r>
            <a:rPr lang="en-US" sz="1600" kern="1200" smtClean="0"/>
            <a:t>Partnership </a:t>
          </a:r>
          <a:r>
            <a:rPr lang="en-US" sz="1600" kern="1200" dirty="0" smtClean="0"/>
            <a:t>Landscape</a:t>
          </a:r>
          <a:endParaRPr lang="en-US" sz="1600" kern="1200"/>
        </a:p>
      </dsp:txBody>
      <dsp:txXfrm>
        <a:off x="271897" y="4171670"/>
        <a:ext cx="3437659"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DFCF1-DAA9-4407-9391-3F358227F4E7}">
      <dsp:nvSpPr>
        <dsp:cNvPr id="0" name=""/>
        <dsp:cNvSpPr/>
      </dsp:nvSpPr>
      <dsp:spPr>
        <a:xfrm>
          <a:off x="0" y="415008"/>
          <a:ext cx="4976819" cy="184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256" tIns="312420" rIns="38625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STEM Now! provides opportunities for girls to engage in the STEM field. The program leads field trips to local STEM companies, provides hands on STEM learning activities, and work with students to develop a science project culminating in a science conference at the end of the year.</a:t>
          </a:r>
          <a:endParaRPr lang="en-US" sz="1500" kern="1200" dirty="0"/>
        </a:p>
      </dsp:txBody>
      <dsp:txXfrm>
        <a:off x="0" y="415008"/>
        <a:ext cx="4976819" cy="1842750"/>
      </dsp:txXfrm>
    </dsp:sp>
    <dsp:sp modelId="{33779C72-E58C-4AC3-B0E7-8C538450FF7F}">
      <dsp:nvSpPr>
        <dsp:cNvPr id="0" name=""/>
        <dsp:cNvSpPr/>
      </dsp:nvSpPr>
      <dsp:spPr>
        <a:xfrm>
          <a:off x="248840" y="193608"/>
          <a:ext cx="348377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78" tIns="0" rIns="131678" bIns="0" numCol="1" spcCol="1270" anchor="ctr" anchorCtr="0">
          <a:noAutofit/>
        </a:bodyPr>
        <a:lstStyle/>
        <a:p>
          <a:pPr lvl="0" algn="l" defTabSz="666750">
            <a:lnSpc>
              <a:spcPct val="90000"/>
            </a:lnSpc>
            <a:spcBef>
              <a:spcPct val="0"/>
            </a:spcBef>
            <a:spcAft>
              <a:spcPct val="35000"/>
            </a:spcAft>
          </a:pPr>
          <a:r>
            <a:rPr lang="en-US" sz="1500" kern="1200" dirty="0" smtClean="0"/>
            <a:t>Program Description</a:t>
          </a:r>
          <a:endParaRPr lang="en-US" sz="1500" kern="1200" dirty="0"/>
        </a:p>
      </dsp:txBody>
      <dsp:txXfrm>
        <a:off x="270456" y="215224"/>
        <a:ext cx="3440541" cy="399568"/>
      </dsp:txXfrm>
    </dsp:sp>
    <dsp:sp modelId="{F72AA5EA-C5B4-475F-BD43-40410273CFB1}">
      <dsp:nvSpPr>
        <dsp:cNvPr id="0" name=""/>
        <dsp:cNvSpPr/>
      </dsp:nvSpPr>
      <dsp:spPr>
        <a:xfrm>
          <a:off x="0" y="2560158"/>
          <a:ext cx="4976819" cy="1086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256" tIns="312420" rIns="38625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Operates after school, typically from 2:30-5:00</a:t>
          </a:r>
          <a:endParaRPr lang="en-US" sz="1500" kern="1200" dirty="0"/>
        </a:p>
        <a:p>
          <a:pPr marL="114300" lvl="1" indent="-114300" algn="l" defTabSz="666750">
            <a:lnSpc>
              <a:spcPct val="90000"/>
            </a:lnSpc>
            <a:spcBef>
              <a:spcPct val="0"/>
            </a:spcBef>
            <a:spcAft>
              <a:spcPct val="15000"/>
            </a:spcAft>
            <a:buChar char="••"/>
          </a:pPr>
          <a:r>
            <a:rPr lang="en-US" sz="1500" kern="1200" dirty="0" smtClean="0"/>
            <a:t>Serves girls in grades 3-5</a:t>
          </a:r>
          <a:endParaRPr lang="en-US" sz="1500" kern="1200" dirty="0"/>
        </a:p>
        <a:p>
          <a:pPr marL="114300" lvl="1" indent="-114300" algn="l" defTabSz="666750">
            <a:lnSpc>
              <a:spcPct val="90000"/>
            </a:lnSpc>
            <a:spcBef>
              <a:spcPct val="0"/>
            </a:spcBef>
            <a:spcAft>
              <a:spcPct val="15000"/>
            </a:spcAft>
            <a:buChar char="••"/>
          </a:pPr>
          <a:r>
            <a:rPr lang="en-US" sz="1500" kern="1200" dirty="0" smtClean="0"/>
            <a:t>Runs programming Monday-Thursday</a:t>
          </a:r>
          <a:endParaRPr lang="en-US" sz="1500" kern="1200" dirty="0"/>
        </a:p>
      </dsp:txBody>
      <dsp:txXfrm>
        <a:off x="0" y="2560158"/>
        <a:ext cx="4976819" cy="1086750"/>
      </dsp:txXfrm>
    </dsp:sp>
    <dsp:sp modelId="{AD5C7B3D-5EFD-4B9F-B5E2-15B28F8B9E3B}">
      <dsp:nvSpPr>
        <dsp:cNvPr id="0" name=""/>
        <dsp:cNvSpPr/>
      </dsp:nvSpPr>
      <dsp:spPr>
        <a:xfrm>
          <a:off x="248840" y="2338758"/>
          <a:ext cx="348377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78" tIns="0" rIns="131678" bIns="0" numCol="1" spcCol="1270" anchor="ctr" anchorCtr="0">
          <a:noAutofit/>
        </a:bodyPr>
        <a:lstStyle/>
        <a:p>
          <a:pPr lvl="0" algn="l" defTabSz="666750">
            <a:lnSpc>
              <a:spcPct val="90000"/>
            </a:lnSpc>
            <a:spcBef>
              <a:spcPct val="0"/>
            </a:spcBef>
            <a:spcAft>
              <a:spcPct val="35000"/>
            </a:spcAft>
          </a:pPr>
          <a:r>
            <a:rPr lang="en-US" sz="1500" kern="1200" dirty="0" smtClean="0"/>
            <a:t>Service Delivery</a:t>
          </a:r>
          <a:endParaRPr lang="en-US" sz="1500" kern="1200" dirty="0"/>
        </a:p>
      </dsp:txBody>
      <dsp:txXfrm>
        <a:off x="270456" y="2360374"/>
        <a:ext cx="3440541" cy="399568"/>
      </dsp:txXfrm>
    </dsp:sp>
    <dsp:sp modelId="{D6A2BF88-ED20-4DC3-8C08-2AD2175AD25D}">
      <dsp:nvSpPr>
        <dsp:cNvPr id="0" name=""/>
        <dsp:cNvSpPr/>
      </dsp:nvSpPr>
      <dsp:spPr>
        <a:xfrm>
          <a:off x="0" y="3949308"/>
          <a:ext cx="4976819" cy="1275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256" tIns="312420" rIns="38625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Increase number of students served</a:t>
          </a:r>
          <a:endParaRPr lang="en-US" sz="1500" kern="1200" dirty="0"/>
        </a:p>
        <a:p>
          <a:pPr marL="114300" lvl="1" indent="-114300" algn="l" defTabSz="666750">
            <a:lnSpc>
              <a:spcPct val="90000"/>
            </a:lnSpc>
            <a:spcBef>
              <a:spcPct val="0"/>
            </a:spcBef>
            <a:spcAft>
              <a:spcPct val="15000"/>
            </a:spcAft>
            <a:buChar char="••"/>
          </a:pPr>
          <a:r>
            <a:rPr lang="en-US" sz="1500" kern="1200" dirty="0" smtClean="0"/>
            <a:t>Create more continuity in programming offered throughout the year</a:t>
          </a:r>
          <a:endParaRPr lang="en-US" sz="1500" kern="1200" dirty="0"/>
        </a:p>
        <a:p>
          <a:pPr marL="114300" lvl="1" indent="-114300" algn="l" defTabSz="666750">
            <a:lnSpc>
              <a:spcPct val="90000"/>
            </a:lnSpc>
            <a:spcBef>
              <a:spcPct val="0"/>
            </a:spcBef>
            <a:spcAft>
              <a:spcPct val="15000"/>
            </a:spcAft>
            <a:buChar char="••"/>
          </a:pPr>
          <a:r>
            <a:rPr lang="en-US" sz="1500" kern="1200" dirty="0" smtClean="0"/>
            <a:t>Enhance quality of learning activities</a:t>
          </a:r>
          <a:endParaRPr lang="en-US" sz="1500" kern="1200" dirty="0"/>
        </a:p>
      </dsp:txBody>
      <dsp:txXfrm>
        <a:off x="0" y="3949308"/>
        <a:ext cx="4976819" cy="1275750"/>
      </dsp:txXfrm>
    </dsp:sp>
    <dsp:sp modelId="{41248A20-3CA9-419F-A229-4DAA104F68B8}">
      <dsp:nvSpPr>
        <dsp:cNvPr id="0" name=""/>
        <dsp:cNvSpPr/>
      </dsp:nvSpPr>
      <dsp:spPr>
        <a:xfrm>
          <a:off x="248840" y="3727908"/>
          <a:ext cx="348377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78" tIns="0" rIns="131678" bIns="0" numCol="1" spcCol="1270" anchor="ctr" anchorCtr="0">
          <a:noAutofit/>
        </a:bodyPr>
        <a:lstStyle/>
        <a:p>
          <a:pPr lvl="0" algn="l" defTabSz="666750">
            <a:lnSpc>
              <a:spcPct val="90000"/>
            </a:lnSpc>
            <a:spcBef>
              <a:spcPct val="0"/>
            </a:spcBef>
            <a:spcAft>
              <a:spcPct val="35000"/>
            </a:spcAft>
          </a:pPr>
          <a:r>
            <a:rPr lang="en-US" sz="1500" kern="1200" dirty="0" smtClean="0"/>
            <a:t>Partner Priorities</a:t>
          </a:r>
          <a:endParaRPr lang="en-US" sz="1500" kern="1200" dirty="0"/>
        </a:p>
      </dsp:txBody>
      <dsp:txXfrm>
        <a:off x="270456" y="3749524"/>
        <a:ext cx="3440541" cy="399568"/>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0.08854</cdr:x>
      <cdr:y>0.27599</cdr:y>
    </cdr:from>
    <cdr:to>
      <cdr:x>0.9863</cdr:x>
      <cdr:y>0.27652</cdr:y>
    </cdr:to>
    <cdr:cxnSp macro="">
      <cdr:nvCxnSpPr>
        <cdr:cNvPr id="2" name="Straight Connector 1"/>
        <cdr:cNvCxnSpPr/>
      </cdr:nvCxnSpPr>
      <cdr:spPr>
        <a:xfrm xmlns:a="http://schemas.openxmlformats.org/drawingml/2006/main">
          <a:off x="728663" y="1488367"/>
          <a:ext cx="7388206" cy="2858"/>
        </a:xfrm>
        <a:prstGeom xmlns:a="http://schemas.openxmlformats.org/drawingml/2006/main" prst="line">
          <a:avLst/>
        </a:prstGeom>
        <a:ln xmlns:a="http://schemas.openxmlformats.org/drawingml/2006/main" w="127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0.08709</cdr:x>
      <cdr:y>0.27835</cdr:y>
    </cdr:from>
    <cdr:to>
      <cdr:x>0.98485</cdr:x>
      <cdr:y>0.27888</cdr:y>
    </cdr:to>
    <cdr:cxnSp macro="">
      <cdr:nvCxnSpPr>
        <cdr:cNvPr id="2" name="Straight Connector 1"/>
        <cdr:cNvCxnSpPr/>
      </cdr:nvCxnSpPr>
      <cdr:spPr>
        <a:xfrm xmlns:a="http://schemas.openxmlformats.org/drawingml/2006/main">
          <a:off x="716716" y="1501109"/>
          <a:ext cx="7388206" cy="2858"/>
        </a:xfrm>
        <a:prstGeom xmlns:a="http://schemas.openxmlformats.org/drawingml/2006/main" prst="line">
          <a:avLst/>
        </a:prstGeom>
        <a:ln xmlns:a="http://schemas.openxmlformats.org/drawingml/2006/main" w="127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12" cy="46640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3971503" y="1"/>
            <a:ext cx="3037312" cy="466406"/>
          </a:xfrm>
          <a:prstGeom prst="rect">
            <a:avLst/>
          </a:prstGeom>
        </p:spPr>
        <p:txBody>
          <a:bodyPr vert="horz" lIns="91367" tIns="45683" rIns="91367" bIns="45683" rtlCol="0"/>
          <a:lstStyle>
            <a:lvl1pPr algn="r">
              <a:defRPr sz="1200"/>
            </a:lvl1pPr>
          </a:lstStyle>
          <a:p>
            <a:fld id="{B28423B3-DD12-4E63-8AF9-63977E4D84AE}" type="datetimeFigureOut">
              <a:rPr lang="en-US" smtClean="0"/>
              <a:t>1/17/2017</a:t>
            </a:fld>
            <a:endParaRPr lang="en-US"/>
          </a:p>
        </p:txBody>
      </p:sp>
      <p:sp>
        <p:nvSpPr>
          <p:cNvPr id="4" name="Footer Placeholder 3"/>
          <p:cNvSpPr>
            <a:spLocks noGrp="1"/>
          </p:cNvSpPr>
          <p:nvPr>
            <p:ph type="ftr" sz="quarter" idx="2"/>
          </p:nvPr>
        </p:nvSpPr>
        <p:spPr>
          <a:xfrm>
            <a:off x="0" y="8829994"/>
            <a:ext cx="3037312" cy="46640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971503" y="8829994"/>
            <a:ext cx="3037312" cy="466406"/>
          </a:xfrm>
          <a:prstGeom prst="rect">
            <a:avLst/>
          </a:prstGeom>
        </p:spPr>
        <p:txBody>
          <a:bodyPr vert="horz" lIns="91367" tIns="45683" rIns="91367" bIns="45683" rtlCol="0" anchor="b"/>
          <a:lstStyle>
            <a:lvl1pPr algn="r">
              <a:defRPr sz="1200"/>
            </a:lvl1pPr>
          </a:lstStyle>
          <a:p>
            <a:fld id="{4AF19ACC-38D5-459E-8590-18EB5A9E8899}" type="slidenum">
              <a:rPr lang="en-US" smtClean="0"/>
              <a:t>‹#›</a:t>
            </a:fld>
            <a:endParaRPr lang="en-US"/>
          </a:p>
        </p:txBody>
      </p:sp>
    </p:spTree>
    <p:extLst>
      <p:ext uri="{BB962C8B-B14F-4D97-AF65-F5344CB8AC3E}">
        <p14:creationId xmlns:p14="http://schemas.microsoft.com/office/powerpoint/2010/main" val="3231712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3503BC79-45AD-4106-B6E3-6E5CE47AF160}" type="datetimeFigureOut">
              <a:rPr lang="en-US" smtClean="0"/>
              <a:t>1/17/2017</a:t>
            </a:fld>
            <a:endParaRPr lang="en-US"/>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0908742E-5123-4B69-B66B-AF5142754994}" type="slidenum">
              <a:rPr lang="en-US" smtClean="0"/>
              <a:t>‹#›</a:t>
            </a:fld>
            <a:endParaRPr lang="en-US"/>
          </a:p>
        </p:txBody>
      </p:sp>
    </p:spTree>
    <p:extLst>
      <p:ext uri="{BB962C8B-B14F-4D97-AF65-F5344CB8AC3E}">
        <p14:creationId xmlns:p14="http://schemas.microsoft.com/office/powerpoint/2010/main" val="194092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668">
              <a:defRPr/>
            </a:pPr>
            <a:fld id="{0908742E-5123-4B69-B66B-AF5142754994}" type="slidenum">
              <a:rPr lang="en-US">
                <a:solidFill>
                  <a:prstClr val="black"/>
                </a:solidFill>
                <a:latin typeface="Calibri" panose="020F0502020204030204"/>
              </a:rPr>
              <a:pPr defTabSz="91366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89280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668">
              <a:defRPr/>
            </a:pPr>
            <a:r>
              <a:rPr lang="en-US" dirty="0"/>
              <a:t>We hypothesize that intentionality in practice matters a great deal for youth social-emotional skill development, and that is the guiding theme for how the rest of this presentation is organized. Having such a large group of programs all using the same tools to capture program practice and youth skill outcomes allows us to dig deeper into this hypothesis, and it’s something RAND will be looking at in a correlational way with our data over the next year.</a:t>
            </a:r>
          </a:p>
          <a:p>
            <a:pPr defTabSz="913668">
              <a:defRPr/>
            </a:pPr>
            <a:endParaRPr lang="en-US" dirty="0"/>
          </a:p>
          <a:p>
            <a:pPr defTabSz="913668">
              <a:defRPr/>
            </a:pPr>
            <a:r>
              <a:rPr lang="en-US" dirty="0"/>
              <a:t>For today, we’re looking at:</a:t>
            </a:r>
          </a:p>
          <a:p>
            <a:pPr defTabSz="913668">
              <a:defRPr/>
            </a:pPr>
            <a:r>
              <a:rPr lang="en-US" dirty="0"/>
              <a:t>-What percent of participants demonstrated skills “usually” or “always” at the start of the program?</a:t>
            </a:r>
          </a:p>
          <a:p>
            <a:pPr defTabSz="913668">
              <a:defRPr/>
            </a:pPr>
            <a:r>
              <a:rPr lang="en-US" dirty="0"/>
              <a:t>-Do these results vary across the educator and youth perspectives?</a:t>
            </a:r>
          </a:p>
          <a:p>
            <a:pPr defTabSz="913668">
              <a:defRPr/>
            </a:pPr>
            <a:r>
              <a:rPr lang="en-US" dirty="0"/>
              <a:t>-To what extent did programs deliver practices that build ACT skills “most of the time”? So that’s the benchmark we’ll look for.</a:t>
            </a:r>
          </a:p>
          <a:p>
            <a:pPr defTabSz="913668">
              <a:defRPr/>
            </a:pPr>
            <a:endParaRPr lang="en-US" dirty="0"/>
          </a:p>
          <a:p>
            <a:pPr defTabSz="913668">
              <a:defRPr/>
            </a:pPr>
            <a:r>
              <a:rPr lang="en-US" dirty="0"/>
              <a:t>Here’s the cheat sheet for the presentation. Anything in solid color is from the adult perspective, and anything in an outlined box is from the youth perspective. The colors correspond to the Achieve, Connect, or Thrive domains. In your folders there is a handout that looks like this. It has the definitions of each skill, examples of program practice that intentionally build that skill, and on the reverse has the results so you can follow along.</a:t>
            </a:r>
          </a:p>
          <a:p>
            <a:endParaRPr lang="en-US" dirty="0"/>
          </a:p>
        </p:txBody>
      </p:sp>
      <p:sp>
        <p:nvSpPr>
          <p:cNvPr id="4" name="Slide Number Placeholder 3"/>
          <p:cNvSpPr>
            <a:spLocks noGrp="1"/>
          </p:cNvSpPr>
          <p:nvPr>
            <p:ph type="sldNum" sz="quarter" idx="10"/>
          </p:nvPr>
        </p:nvSpPr>
        <p:spPr/>
        <p:txBody>
          <a:bodyPr/>
          <a:lstStyle/>
          <a:p>
            <a:pPr defTabSz="913668">
              <a:defRPr/>
            </a:pPr>
            <a:fld id="{0D2152BF-D117-4034-A040-0E2B0A3DC3B3}" type="slidenum">
              <a:rPr lang="en-US">
                <a:solidFill>
                  <a:prstClr val="black"/>
                </a:solidFill>
                <a:latin typeface="Calibri" panose="020F0502020204030204"/>
              </a:rPr>
              <a:pPr defTabSz="913668">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0973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668">
              <a:defRPr/>
            </a:pPr>
            <a:fld id="{F4A5CC85-20F8-4662-AEB0-F7FEB8607896}" type="slidenum">
              <a:rPr lang="en-US">
                <a:solidFill>
                  <a:prstClr val="black"/>
                </a:solidFill>
                <a:latin typeface="Calibri" panose="020F0502020204030204"/>
              </a:rPr>
              <a:pPr defTabSz="91366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24812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 pattern and performance levels as fall 2015.</a:t>
            </a:r>
          </a:p>
          <a:p>
            <a:endParaRPr lang="en-US" baseline="0" dirty="0" smtClean="0"/>
          </a:p>
          <a:p>
            <a:pPr defTabSz="913668">
              <a:defRPr/>
            </a:pPr>
            <a:r>
              <a:rPr lang="en-US" baseline="0" dirty="0" smtClean="0"/>
              <a:t>Pretty strong in practices that could develop self-regulation. This one deserves a bit more explanation, as the practices pulled out here are very much related to how program staff respond to youth when the student is experiencing a problem or maybe exhibiting poor self-regulation, and how staff help youth resolve conflicts. It does not reflect any practices to teach youth about self-regulation or emotion control before there is an issue, so something to keep in mind there.</a:t>
            </a:r>
          </a:p>
          <a:p>
            <a:endParaRPr lang="en-US" baseline="0" dirty="0" smtClean="0"/>
          </a:p>
        </p:txBody>
      </p:sp>
      <p:sp>
        <p:nvSpPr>
          <p:cNvPr id="4" name="Slide Number Placeholder 3"/>
          <p:cNvSpPr>
            <a:spLocks noGrp="1"/>
          </p:cNvSpPr>
          <p:nvPr>
            <p:ph type="sldNum" sz="quarter" idx="10"/>
          </p:nvPr>
        </p:nvSpPr>
        <p:spPr/>
        <p:txBody>
          <a:bodyPr/>
          <a:lstStyle/>
          <a:p>
            <a:pPr defTabSz="913668">
              <a:defRPr/>
            </a:pPr>
            <a:fld id="{0908742E-5123-4B69-B66B-AF5142754994}" type="slidenum">
              <a:rPr lang="en-US">
                <a:solidFill>
                  <a:prstClr val="black"/>
                </a:solidFill>
                <a:latin typeface="Calibri" panose="020F0502020204030204"/>
              </a:rPr>
              <a:pPr defTabSz="913668">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641059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8742E-5123-4B69-B66B-AF5142754994}" type="slidenum">
              <a:rPr lang="en-US" smtClean="0"/>
              <a:t>19</a:t>
            </a:fld>
            <a:endParaRPr lang="en-US"/>
          </a:p>
        </p:txBody>
      </p:sp>
    </p:spTree>
    <p:extLst>
      <p:ext uri="{BB962C8B-B14F-4D97-AF65-F5344CB8AC3E}">
        <p14:creationId xmlns:p14="http://schemas.microsoft.com/office/powerpoint/2010/main" val="3585845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8742E-5123-4B69-B66B-AF5142754994}" type="slidenum">
              <a:rPr lang="en-US" smtClean="0"/>
              <a:t>20</a:t>
            </a:fld>
            <a:endParaRPr lang="en-US"/>
          </a:p>
        </p:txBody>
      </p:sp>
    </p:spTree>
    <p:extLst>
      <p:ext uri="{BB962C8B-B14F-4D97-AF65-F5344CB8AC3E}">
        <p14:creationId xmlns:p14="http://schemas.microsoft.com/office/powerpoint/2010/main" val="175829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668">
              <a:defRPr/>
            </a:pPr>
            <a:fld id="{0908742E-5123-4B69-B66B-AF5142754994}" type="slidenum">
              <a:rPr lang="en-US">
                <a:solidFill>
                  <a:prstClr val="black"/>
                </a:solidFill>
                <a:latin typeface="Calibri" panose="020F0502020204030204"/>
              </a:rPr>
              <a:pPr defTabSz="913668">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82689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3668">
              <a:defRPr/>
            </a:pPr>
            <a:fld id="{0D2152BF-D117-4034-A040-0E2B0A3DC3B3}" type="slidenum">
              <a:rPr lang="en-US">
                <a:solidFill>
                  <a:prstClr val="black"/>
                </a:solidFill>
                <a:latin typeface="Calibri" panose="020F0502020204030204"/>
              </a:rPr>
              <a:pPr defTabSz="913668">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403076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3668">
              <a:defRPr/>
            </a:pPr>
            <a:fld id="{0D2152BF-D117-4034-A040-0E2B0A3DC3B3}" type="slidenum">
              <a:rPr lang="en-US">
                <a:solidFill>
                  <a:prstClr val="black"/>
                </a:solidFill>
                <a:latin typeface="Calibri" panose="020F0502020204030204"/>
              </a:rPr>
              <a:pPr defTabSz="913668">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726426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668">
              <a:defRPr/>
            </a:pPr>
            <a:fld id="{0D2152BF-D117-4034-A040-0E2B0A3DC3B3}" type="slidenum">
              <a:rPr lang="en-US">
                <a:solidFill>
                  <a:prstClr val="black"/>
                </a:solidFill>
                <a:latin typeface="Calibri" panose="020F0502020204030204"/>
              </a:rPr>
              <a:pPr defTabSz="913668">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535315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668">
              <a:defRPr/>
            </a:pPr>
            <a:fld id="{F4A5CC85-20F8-4662-AEB0-F7FEB8607896}" type="slidenum">
              <a:rPr lang="en-US">
                <a:solidFill>
                  <a:prstClr val="black"/>
                </a:solidFill>
                <a:latin typeface="Calibri" panose="020F0502020204030204"/>
              </a:rPr>
              <a:pPr defTabSz="913668">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83600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8742E-5123-4B69-B66B-AF5142754994}" type="slidenum">
              <a:rPr lang="en-US" smtClean="0"/>
              <a:t>4</a:t>
            </a:fld>
            <a:endParaRPr lang="en-US"/>
          </a:p>
        </p:txBody>
      </p:sp>
    </p:spTree>
    <p:extLst>
      <p:ext uri="{BB962C8B-B14F-4D97-AF65-F5344CB8AC3E}">
        <p14:creationId xmlns:p14="http://schemas.microsoft.com/office/powerpoint/2010/main" val="1574496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many of you know, this fall BASB piloted an observer certification training process. In the fall, 26 individuals representing 10 of our partner organizations participated in the pilot where they: OUTLINE THE PROCESS. Since the tandem visits in the fall, NIOST has put your tandem observations ratings through a standardized reliability rating procedure. Using the scores of NIOST’s master observer alongside those of the trainee that observed the same program, the reliability rating shows the percentage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96A89-3610-49E4-8300-8649EC218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4615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 scores of NIOST’s master observer alongside those of the trainee that observed the same program, the reliability rating shows the percentage of cases where the trainee’s ratings were within one point of the master observer’s. The reason it’s within one point is because there may be circumstances in which one observer saw or heard a piece of evidence that the other did not capture in their observation. This evidence may cause the observer to score an item higher or lower than the other depending on how it affected the activity from their perspective. The threshold set by NIOST and BASB is 90% agreement, that is that your ratings were within one point of the master observer’s at least 90% of the time. The goal of this training process is to have every individual in the training be at or above the 90% threshold to become certified. Some of you are already there and others may require some additional NIOST coaching to reach 90% reliability, so...</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96A89-3610-49E4-8300-8649EC218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505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baseline="0" dirty="0" smtClean="0"/>
              <a:t>are the next steps: In the next few weeks, NIOST will reach out to each trainee individually with feedback on your reliability rating, any quick tips to make your observations more successful, and your personal next steps. NIOST will recommend that trainees who did not meet the 90% threshold after the fall tandem visit complete a second tandem observation with a NIOST master observer and go through the reliability rating process again. NIOST master observers will continue to be available for additional coaching or support. The second round of tandem visits will likely happen in the next few months in preparation for an event on March 8 where trainees will receive their certification, and learn strategies to mitigate bias in their program observations. This event is not solely for individuals who participated in the training. All program partners are invited to attend, so if you’re interested in participating in the training at some other point in time, or in understanding observer bias as it pertains to the tools BASB uses for program observations, feel free to come along! In the spring, NIOST will be working with each of our newly Certified Program Observers to coordinate spring APT visits. Certified Program Observers will report their spring visit ratings to BASB for SY 16-17 PRISMs.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96A89-3610-49E4-8300-8649EC218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780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668">
              <a:defRPr/>
            </a:pPr>
            <a:fld id="{0908742E-5123-4B69-B66B-AF5142754994}" type="slidenum">
              <a:rPr lang="en-US">
                <a:solidFill>
                  <a:prstClr val="black"/>
                </a:solidFill>
                <a:latin typeface="Calibri"/>
              </a:rPr>
              <a:pPr defTabSz="913668">
                <a:defRPr/>
              </a:pPr>
              <a:t>30</a:t>
            </a:fld>
            <a:endParaRPr lang="en-US">
              <a:solidFill>
                <a:prstClr val="black"/>
              </a:solidFill>
              <a:latin typeface="Calibri"/>
            </a:endParaRPr>
          </a:p>
        </p:txBody>
      </p:sp>
    </p:spTree>
    <p:extLst>
      <p:ext uri="{BB962C8B-B14F-4D97-AF65-F5344CB8AC3E}">
        <p14:creationId xmlns:p14="http://schemas.microsoft.com/office/powerpoint/2010/main" val="1329500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913668">
              <a:defRPr/>
            </a:pPr>
            <a:fld id="{0908742E-5123-4B69-B66B-AF5142754994}" type="slidenum">
              <a:rPr lang="en-US">
                <a:solidFill>
                  <a:prstClr val="black"/>
                </a:solidFill>
                <a:latin typeface="Calibri"/>
              </a:rPr>
              <a:pPr defTabSz="913668">
                <a:defRPr/>
              </a:pPr>
              <a:t>31</a:t>
            </a:fld>
            <a:endParaRPr lang="en-US">
              <a:solidFill>
                <a:prstClr val="black"/>
              </a:solidFill>
              <a:latin typeface="Calibri"/>
            </a:endParaRPr>
          </a:p>
        </p:txBody>
      </p:sp>
    </p:spTree>
    <p:extLst>
      <p:ext uri="{BB962C8B-B14F-4D97-AF65-F5344CB8AC3E}">
        <p14:creationId xmlns:p14="http://schemas.microsoft.com/office/powerpoint/2010/main" val="1079043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913668">
              <a:defRPr/>
            </a:pPr>
            <a:fld id="{0908742E-5123-4B69-B66B-AF5142754994}" type="slidenum">
              <a:rPr lang="en-US">
                <a:solidFill>
                  <a:prstClr val="black"/>
                </a:solidFill>
                <a:latin typeface="Calibri"/>
              </a:rPr>
              <a:pPr defTabSz="913668">
                <a:defRPr/>
              </a:pPr>
              <a:t>32</a:t>
            </a:fld>
            <a:endParaRPr lang="en-US">
              <a:solidFill>
                <a:prstClr val="black"/>
              </a:solidFill>
              <a:latin typeface="Calibri"/>
            </a:endParaRPr>
          </a:p>
        </p:txBody>
      </p:sp>
    </p:spTree>
    <p:extLst>
      <p:ext uri="{BB962C8B-B14F-4D97-AF65-F5344CB8AC3E}">
        <p14:creationId xmlns:p14="http://schemas.microsoft.com/office/powerpoint/2010/main" val="4105622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Recognizing</a:t>
            </a:r>
            <a:r>
              <a:rPr lang="en-US" baseline="0" dirty="0" smtClean="0"/>
              <a:t> that Social and Emotional Learning skills are the foundation needed to be able to learn.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5CC85-20F8-4662-AEB0-F7FEB86078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866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8B508-84A9-4EDA-90D7-7E329E6427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224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8B508-84A9-4EDA-90D7-7E329E6427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7961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Core Team</a:t>
            </a:r>
          </a:p>
          <a:p>
            <a:pPr marL="0" indent="0">
              <a:buNone/>
            </a:pPr>
            <a:r>
              <a:rPr lang="en-US" sz="1200" dirty="0" smtClean="0"/>
              <a:t>		</a:t>
            </a:r>
            <a:r>
              <a:rPr lang="en-US" sz="1200" dirty="0" err="1" smtClean="0"/>
              <a:t>Amalio</a:t>
            </a:r>
            <a:r>
              <a:rPr lang="en-US" sz="1200" dirty="0" smtClean="0"/>
              <a:t> Nieves		Chris Smith</a:t>
            </a:r>
          </a:p>
          <a:p>
            <a:pPr marL="0" indent="0">
              <a:buNone/>
            </a:pPr>
            <a:r>
              <a:rPr lang="en-US" sz="1200" dirty="0" smtClean="0"/>
              <a:t>		Carla Burley		KC Kato</a:t>
            </a:r>
          </a:p>
          <a:p>
            <a:pPr marL="0" indent="0">
              <a:buNone/>
            </a:pPr>
            <a:r>
              <a:rPr lang="en-US" sz="1200" dirty="0" smtClean="0"/>
              <a:t>		Marta </a:t>
            </a:r>
            <a:r>
              <a:rPr lang="en-US" sz="1200" dirty="0" err="1" smtClean="0"/>
              <a:t>Gredler</a:t>
            </a:r>
            <a:r>
              <a:rPr lang="en-US" sz="1200" dirty="0" smtClean="0"/>
              <a:t>		Danielle Kim</a:t>
            </a:r>
          </a:p>
          <a:p>
            <a:pPr marL="0" indent="0">
              <a:buNone/>
            </a:pPr>
            <a:r>
              <a:rPr lang="en-US" sz="1200" dirty="0" smtClean="0"/>
              <a:t>		Monica Hogan		Katie Tosh</a:t>
            </a:r>
          </a:p>
          <a:p>
            <a:pPr marL="0" indent="0">
              <a:buNone/>
            </a:pPr>
            <a:r>
              <a:rPr lang="en-US" sz="1200" dirty="0" smtClean="0"/>
              <a:t>		Jill Snyder		</a:t>
            </a:r>
          </a:p>
          <a:p>
            <a:pPr marL="0" indent="0">
              <a:buNone/>
            </a:pPr>
            <a:r>
              <a:rPr lang="en-US" sz="1200" dirty="0" smtClean="0"/>
              <a:t>		Jon Sproul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8B508-84A9-4EDA-90D7-7E329E6427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872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5CC85-20F8-4662-AEB0-F7FEB860789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10051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8B508-84A9-4EDA-90D7-7E329E6427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839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Advise:</a:t>
            </a:r>
          </a:p>
          <a:p>
            <a:pPr marL="171450" indent="-171450">
              <a:buFont typeface="Arial" panose="020B0604020202020204" pitchFamily="34" charset="0"/>
              <a:buChar char="•"/>
            </a:pPr>
            <a:r>
              <a:rPr lang="en-US" baseline="0" dirty="0" smtClean="0"/>
              <a:t>While many of the partners are serving older youth, based your experience, what could we be doing to support students before you see them?</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Identify</a:t>
            </a:r>
            <a:r>
              <a:rPr lang="en-US" baseline="0" dirty="0" smtClean="0"/>
              <a:t> student needs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Priorities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How to integrate into content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Partner: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Continue the great work you’re doing with youth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Partner with school leadership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Work with us to strengthen SEL opportunities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Champion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8B508-84A9-4EDA-90D7-7E329E6427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841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noAutofit/>
          </a:bodyPr>
          <a:lstStyle/>
          <a:p>
            <a:pPr>
              <a:buClr>
                <a:schemeClr val="dk1"/>
              </a:buClr>
            </a:pPr>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1165224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894929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noAutofit/>
          </a:bodyPr>
          <a:lstStyle/>
          <a:p>
            <a:pPr>
              <a:buClr>
                <a:schemeClr val="dk1"/>
              </a:buClr>
            </a:pPr>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216720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86975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noAutofit/>
          </a:bodyPr>
          <a:lstStyle/>
          <a:p>
            <a:pPr>
              <a:buClr>
                <a:schemeClr val="dk1"/>
              </a:buClr>
            </a:pPr>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1083191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822161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noAutofit/>
          </a:bodyPr>
          <a:lstStyle/>
          <a:p>
            <a:pPr>
              <a:buClr>
                <a:schemeClr val="dk1"/>
              </a:buClr>
            </a:pPr>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1839669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3556" name="Slide Number Placeholder 3"/>
          <p:cNvSpPr>
            <a:spLocks noGrp="1"/>
          </p:cNvSpPr>
          <p:nvPr>
            <p:ph type="sldNum" sz="quarter" idx="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1363" indent="-284163">
              <a:spcBef>
                <a:spcPct val="30000"/>
              </a:spcBef>
              <a:defRPr sz="1200">
                <a:solidFill>
                  <a:schemeClr val="tx1"/>
                </a:solidFill>
                <a:latin typeface="Calibri" panose="020F0502020204030204" pitchFamily="34" charset="0"/>
                <a:ea typeface="MS PGothic" panose="020B0600070205080204" pitchFamily="34" charset="-128"/>
              </a:defRPr>
            </a:lvl2pPr>
            <a:lvl3pPr marL="1141413" indent="-227013">
              <a:spcBef>
                <a:spcPct val="30000"/>
              </a:spcBef>
              <a:defRPr sz="1200">
                <a:solidFill>
                  <a:schemeClr val="tx1"/>
                </a:solidFill>
                <a:latin typeface="Calibri" panose="020F0502020204030204" pitchFamily="34" charset="0"/>
                <a:ea typeface="MS PGothic" panose="020B0600070205080204" pitchFamily="34" charset="-128"/>
              </a:defRPr>
            </a:lvl3pPr>
            <a:lvl4pPr marL="1597025" indent="-227013">
              <a:spcBef>
                <a:spcPct val="30000"/>
              </a:spcBef>
              <a:defRPr sz="1200">
                <a:solidFill>
                  <a:schemeClr val="tx1"/>
                </a:solidFill>
                <a:latin typeface="Calibri" panose="020F0502020204030204" pitchFamily="34" charset="0"/>
                <a:ea typeface="MS PGothic" panose="020B0600070205080204" pitchFamily="34" charset="-128"/>
              </a:defRPr>
            </a:lvl4pPr>
            <a:lvl5pPr marL="2054225" indent="-227013">
              <a:spcBef>
                <a:spcPct val="30000"/>
              </a:spcBef>
              <a:defRPr sz="1200">
                <a:solidFill>
                  <a:schemeClr val="tx1"/>
                </a:solidFill>
                <a:latin typeface="Calibri" panose="020F0502020204030204" pitchFamily="34" charset="0"/>
                <a:ea typeface="MS PGothic" panose="020B0600070205080204" pitchFamily="34" charset="-128"/>
              </a:defRPr>
            </a:lvl5pPr>
            <a:lvl6pPr marL="2511425"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8625"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5825"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3025"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FD00A5C-4C52-40BB-A22E-834A818D84DD}" type="slidenum">
              <a:rPr lang="en-US" altLang="en-US">
                <a:solidFill>
                  <a:prstClr val="black"/>
                </a:solidFill>
              </a:rPr>
              <a:pPr>
                <a:spcBef>
                  <a:spcPct val="0"/>
                </a:spcBef>
              </a:pPr>
              <a:t>48</a:t>
            </a:fld>
            <a:endParaRPr lang="en-US" altLang="en-US">
              <a:solidFill>
                <a:prstClr val="black"/>
              </a:solidFill>
            </a:endParaRPr>
          </a:p>
        </p:txBody>
      </p:sp>
    </p:spTree>
    <p:extLst>
      <p:ext uri="{BB962C8B-B14F-4D97-AF65-F5344CB8AC3E}">
        <p14:creationId xmlns:p14="http://schemas.microsoft.com/office/powerpoint/2010/main" val="151764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to get right into the first piece of data from the fall, let’s look at reported enrollment and attendance rates. As of early January, programs reported serving 1,802 students. This is from only 40 of the 56 sites – some sites are doing spring semester only, fall data uploads are pending from some sites. The projections you all gave us were to serve around 3,500 students this year, so we expect this number to increase</a:t>
            </a:r>
            <a:r>
              <a:rPr lang="en-US" baseline="0" smtClean="0"/>
              <a:t>. .</a:t>
            </a:r>
          </a:p>
          <a:p>
            <a:endParaRPr lang="en-US" baseline="0" smtClean="0"/>
          </a:p>
          <a:p>
            <a:r>
              <a:rPr lang="en-US" baseline="0" smtClean="0"/>
              <a:t>The </a:t>
            </a:r>
            <a:r>
              <a:rPr lang="en-US" baseline="0" dirty="0" smtClean="0"/>
              <a:t>average attendance rate is 80%. This is only for 19 sites – of the 40 who reported enrollment and attendance data, some of those still have some data cleaning to do so holidays and unscheduled program days aren’t artificially pulling down the attendance rate. Kelsey will have some tips on how to do this. Overall this is better shape that we were this time last year with attendance data entry, and I think the vast majority of sites have established plans with Kelsey to get attendance data in. </a:t>
            </a:r>
          </a:p>
          <a:p>
            <a:endParaRPr lang="en-US" baseline="0" dirty="0" smtClean="0"/>
          </a:p>
        </p:txBody>
      </p:sp>
      <p:sp>
        <p:nvSpPr>
          <p:cNvPr id="4" name="Slide Number Placeholder 3"/>
          <p:cNvSpPr>
            <a:spLocks noGrp="1"/>
          </p:cNvSpPr>
          <p:nvPr>
            <p:ph type="sldNum" sz="quarter" idx="10"/>
          </p:nvPr>
        </p:nvSpPr>
        <p:spPr/>
        <p:txBody>
          <a:bodyPr/>
          <a:lstStyle/>
          <a:p>
            <a:fld id="{0908742E-5123-4B69-B66B-AF5142754994}" type="slidenum">
              <a:rPr lang="en-US" smtClean="0"/>
              <a:t>6</a:t>
            </a:fld>
            <a:endParaRPr lang="en-US"/>
          </a:p>
        </p:txBody>
      </p:sp>
    </p:spTree>
    <p:extLst>
      <p:ext uri="{BB962C8B-B14F-4D97-AF65-F5344CB8AC3E}">
        <p14:creationId xmlns:p14="http://schemas.microsoft.com/office/powerpoint/2010/main" val="340389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Which elements resonate with you the most? What are some best practices that you can</a:t>
            </a:r>
            <a:r>
              <a:rPr lang="en-US" baseline="0" dirty="0" smtClean="0"/>
              <a:t> share around them?</a:t>
            </a:r>
            <a:endParaRPr lang="en-US" dirty="0"/>
          </a:p>
        </p:txBody>
      </p:sp>
    </p:spTree>
    <p:extLst>
      <p:ext uri="{BB962C8B-B14F-4D97-AF65-F5344CB8AC3E}">
        <p14:creationId xmlns:p14="http://schemas.microsoft.com/office/powerpoint/2010/main" val="1794271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898125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noAutofit/>
          </a:bodyPr>
          <a:lstStyle/>
          <a:p>
            <a:pPr>
              <a:buClr>
                <a:schemeClr val="dk1"/>
              </a:buClr>
            </a:pPr>
            <a:endParaRPr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8628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51306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711745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078822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527408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604118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510934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01209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on attendance, we can look at the by date average rate of attendance. This is last year’s data. We saw that attendance was slow to pick up for programs that started at the end of June, and saw that attendance trailed off as we got towards the end of summer. We also saw a drop in attendance on the Friday of July 4</a:t>
            </a:r>
            <a:r>
              <a:rPr lang="en-US" baseline="30000" dirty="0" smtClean="0"/>
              <a:t>th</a:t>
            </a:r>
            <a:r>
              <a:rPr lang="en-US" baseline="0" dirty="0" smtClean="0"/>
              <a:t> weekend, which was July 3</a:t>
            </a:r>
            <a:r>
              <a:rPr lang="en-US" baseline="30000" dirty="0" smtClean="0"/>
              <a:t>rd</a:t>
            </a:r>
            <a:r>
              <a:rPr lang="en-US" baseline="0" dirty="0" smtClean="0"/>
              <a:t>.</a:t>
            </a:r>
          </a:p>
          <a:p>
            <a:endParaRPr lang="en-US" baseline="0" dirty="0" smtClean="0"/>
          </a:p>
          <a:p>
            <a:r>
              <a:rPr lang="en-US" baseline="0" dirty="0" smtClean="0"/>
              <a:t>Overlaying 2016 data on top, we can see some differences. First, the line overall is higher, reflecting better attendance and student retention in the programs. We notice the slow uptick in attendance at the start of the summer wasn’t as prominent, but also that programs started a few days later this year. We can also see that the drop off in attendance at the end of the program is pretty similar to last year. Although our overall attendance rates are higher, the slope of these two lines is similar, so the trend is still occurring even with higher rates of attendance on those days. We also see a much bigger drop in attendance for the holiday weekend because July 4</a:t>
            </a:r>
            <a:r>
              <a:rPr lang="en-US" baseline="30000" dirty="0" smtClean="0"/>
              <a:t>th</a:t>
            </a:r>
            <a:r>
              <a:rPr lang="en-US" baseline="0" dirty="0" smtClean="0"/>
              <a:t> fell on a Monday this year.</a:t>
            </a:r>
          </a:p>
          <a:p>
            <a:endParaRPr lang="en-US" baseline="0" dirty="0" smtClean="0"/>
          </a:p>
          <a:p>
            <a:r>
              <a:rPr lang="en-US" baseline="0" dirty="0" smtClean="0"/>
              <a:t>For attendance, keep in mind: good recruitment efforts so that students who sign up for the program are coming and not dropping out, strategies to ensure students become high attenders, and that students attend throughout the entire summer.</a:t>
            </a:r>
            <a:endParaRPr lang="en-US" dirty="0"/>
          </a:p>
        </p:txBody>
      </p:sp>
      <p:sp>
        <p:nvSpPr>
          <p:cNvPr id="4" name="Slide Number Placeholder 3"/>
          <p:cNvSpPr>
            <a:spLocks noGrp="1"/>
          </p:cNvSpPr>
          <p:nvPr>
            <p:ph type="sldNum" sz="quarter" idx="10"/>
          </p:nvPr>
        </p:nvSpPr>
        <p:spPr/>
        <p:txBody>
          <a:bodyPr/>
          <a:lstStyle/>
          <a:p>
            <a:pPr defTabSz="913668">
              <a:defRPr/>
            </a:pPr>
            <a:fld id="{F4A5CC85-20F8-4662-AEB0-F7FEB8607896}" type="slidenum">
              <a:rPr lang="en-US">
                <a:solidFill>
                  <a:prstClr val="black"/>
                </a:solidFill>
                <a:latin typeface="Calibri" panose="020F0502020204030204"/>
              </a:rPr>
              <a:pPr defTabSz="91366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383867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noAutofit/>
          </a:bodyPr>
          <a:lstStyle/>
          <a:p>
            <a:pPr>
              <a:buClr>
                <a:schemeClr val="dk1"/>
              </a:buClr>
            </a:pPr>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1602929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2819611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8742E-5123-4B69-B66B-AF5142754994}" type="slidenum">
              <a:rPr lang="en-US" smtClean="0"/>
              <a:t>61</a:t>
            </a:fld>
            <a:endParaRPr lang="en-US"/>
          </a:p>
        </p:txBody>
      </p:sp>
    </p:spTree>
    <p:extLst>
      <p:ext uri="{BB962C8B-B14F-4D97-AF65-F5344CB8AC3E}">
        <p14:creationId xmlns:p14="http://schemas.microsoft.com/office/powerpoint/2010/main" val="2197886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668">
              <a:defRPr/>
            </a:pPr>
            <a:r>
              <a:rPr lang="en-US" dirty="0" smtClean="0"/>
              <a:t>Refer programs to the</a:t>
            </a:r>
            <a:r>
              <a:rPr lang="en-US" baseline="0" dirty="0" smtClean="0"/>
              <a:t> handout of next steps and Summer Insight Center; contact me with questions</a:t>
            </a:r>
            <a:endParaRPr lang="en-US" dirty="0" smtClean="0"/>
          </a:p>
          <a:p>
            <a:endParaRPr lang="en-US" dirty="0"/>
          </a:p>
        </p:txBody>
      </p:sp>
      <p:sp>
        <p:nvSpPr>
          <p:cNvPr id="4" name="Slide Number Placeholder 3"/>
          <p:cNvSpPr>
            <a:spLocks noGrp="1"/>
          </p:cNvSpPr>
          <p:nvPr>
            <p:ph type="sldNum" sz="quarter" idx="10"/>
          </p:nvPr>
        </p:nvSpPr>
        <p:spPr/>
        <p:txBody>
          <a:bodyPr/>
          <a:lstStyle/>
          <a:p>
            <a:pPr defTabSz="913668">
              <a:defRPr/>
            </a:pPr>
            <a:fld id="{F4A5CC85-20F8-4662-AEB0-F7FEB8607896}" type="slidenum">
              <a:rPr lang="en-US">
                <a:solidFill>
                  <a:prstClr val="black"/>
                </a:solidFill>
                <a:latin typeface="Calibri" panose="020F0502020204030204"/>
              </a:rPr>
              <a:pPr defTabSz="913668">
                <a:defRPr/>
              </a:pPr>
              <a:t>62</a:t>
            </a:fld>
            <a:endParaRPr lang="en-US">
              <a:solidFill>
                <a:prstClr val="black"/>
              </a:solidFill>
              <a:latin typeface="Calibri" panose="020F0502020204030204"/>
            </a:endParaRPr>
          </a:p>
        </p:txBody>
      </p:sp>
    </p:spTree>
    <p:extLst>
      <p:ext uri="{BB962C8B-B14F-4D97-AF65-F5344CB8AC3E}">
        <p14:creationId xmlns:p14="http://schemas.microsoft.com/office/powerpoint/2010/main" val="141302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908742E-5123-4B69-B66B-AF5142754994}" type="slidenum">
              <a:rPr lang="en-US" smtClean="0"/>
              <a:t>10</a:t>
            </a:fld>
            <a:endParaRPr lang="en-US"/>
          </a:p>
        </p:txBody>
      </p:sp>
    </p:spTree>
    <p:extLst>
      <p:ext uri="{BB962C8B-B14F-4D97-AF65-F5344CB8AC3E}">
        <p14:creationId xmlns:p14="http://schemas.microsoft.com/office/powerpoint/2010/main" val="84370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all familiar with the ACT Framework,</a:t>
            </a:r>
            <a:r>
              <a:rPr lang="en-US" baseline="0" dirty="0" smtClean="0"/>
              <a:t> which was created in 2010 to unite the city’s out-of-school time programs around a common youth agenda, and outlines the skills that research and practice tell us are important for youth to have in order to be successfully in school, careers, and life. We’ve been working over the past year to update the ACT Framework, and this work will continue for about another year. You wouldn’t necessarily think that a framework would need revision after only six years, but since it was created, there has been a lot of research and work nationally on youth development and in particular on social-emotional learning. So we want to update the ACT Framework to reflect that research and remove redundant outcomes, as well as align terminology of the framework and measurement tools so that the links between the framework and data are more clear, and establish shared definitions of skills to guide our collective work. </a:t>
            </a:r>
          </a:p>
          <a:p>
            <a:endParaRPr lang="en-US" baseline="0" dirty="0" smtClean="0"/>
          </a:p>
          <a:p>
            <a:r>
              <a:rPr lang="en-US" baseline="0" dirty="0" smtClean="0"/>
              <a:t>We’ve been doing this in close collaboration with our research partners, NIOST and PEAR, with the RAND Corporation, and with valuable feedback from a group of summer and school year partners who have graciously given their time to serve on our Partner Advisory Group on Measurement. So here’s the latest draft of a potential revised framework. We’ve piloted new measures in collaboration with NIOST and PEAR to capture more of these outcomes and associated program practices with our tools, but gaps still remain in our ability to measure creativity, growth mindset, and self-efficacy, nor is this list and arrangement of skills final or set in stone. But it is how we’ll be framing the results of this summer’s data collection work.</a:t>
            </a:r>
          </a:p>
        </p:txBody>
      </p:sp>
      <p:sp>
        <p:nvSpPr>
          <p:cNvPr id="4" name="Slide Number Placeholder 3"/>
          <p:cNvSpPr>
            <a:spLocks noGrp="1"/>
          </p:cNvSpPr>
          <p:nvPr>
            <p:ph type="sldNum" sz="quarter" idx="10"/>
          </p:nvPr>
        </p:nvSpPr>
        <p:spPr/>
        <p:txBody>
          <a:bodyPr/>
          <a:lstStyle/>
          <a:p>
            <a:pPr defTabSz="913668">
              <a:defRPr/>
            </a:pPr>
            <a:fld id="{EDCEC84E-6168-4415-B892-8D7838FE26E1}" type="slidenum">
              <a:rPr lang="en-US">
                <a:solidFill>
                  <a:prstClr val="black"/>
                </a:solidFill>
                <a:latin typeface="Calibri" panose="020F0502020204030204"/>
              </a:rPr>
              <a:pPr defTabSz="913668">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34310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I wanted to highlight the research base on these skills, which provides evidence for their importance in achievement in school, college, and the workplace, and personal and social outcomes. You’ll notice that the Achieve domain is very much supported by evidence of gains in school, college, and careers, while the Connect and Thrive domains evidence base includes both achievement and behavioral outcomes.</a:t>
            </a:r>
            <a:endParaRPr lang="en-US" dirty="0"/>
          </a:p>
        </p:txBody>
      </p:sp>
      <p:sp>
        <p:nvSpPr>
          <p:cNvPr id="4" name="Slide Number Placeholder 3"/>
          <p:cNvSpPr>
            <a:spLocks noGrp="1"/>
          </p:cNvSpPr>
          <p:nvPr>
            <p:ph type="sldNum" sz="quarter" idx="10"/>
          </p:nvPr>
        </p:nvSpPr>
        <p:spPr/>
        <p:txBody>
          <a:bodyPr/>
          <a:lstStyle/>
          <a:p>
            <a:pPr defTabSz="913668">
              <a:defRPr/>
            </a:pPr>
            <a:fld id="{EDCEC84E-6168-4415-B892-8D7838FE26E1}" type="slidenum">
              <a:rPr lang="en-US">
                <a:solidFill>
                  <a:prstClr val="black"/>
                </a:solidFill>
                <a:latin typeface="Calibri" panose="020F0502020204030204"/>
              </a:rPr>
              <a:pPr defTabSz="913668">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7442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that in mind, let’s proceed to the results around</a:t>
            </a:r>
            <a:r>
              <a:rPr lang="en-US" baseline="0" dirty="0" smtClean="0"/>
              <a:t> program practice and youth skill development.</a:t>
            </a:r>
            <a:endParaRPr lang="en-US" dirty="0"/>
          </a:p>
        </p:txBody>
      </p:sp>
      <p:sp>
        <p:nvSpPr>
          <p:cNvPr id="4" name="Slide Number Placeholder 3"/>
          <p:cNvSpPr>
            <a:spLocks noGrp="1"/>
          </p:cNvSpPr>
          <p:nvPr>
            <p:ph type="sldNum" sz="quarter" idx="10"/>
          </p:nvPr>
        </p:nvSpPr>
        <p:spPr/>
        <p:txBody>
          <a:bodyPr/>
          <a:lstStyle/>
          <a:p>
            <a:pPr defTabSz="913668">
              <a:defRPr/>
            </a:pPr>
            <a:fld id="{0D2152BF-D117-4034-A040-0E2B0A3DC3B3}" type="slidenum">
              <a:rPr lang="en-US">
                <a:solidFill>
                  <a:prstClr val="black"/>
                </a:solidFill>
                <a:latin typeface="Calibri" panose="020F0502020204030204"/>
              </a:rPr>
              <a:pPr defTabSz="91366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464212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181600"/>
            <a:ext cx="2152356" cy="914400"/>
          </a:xfrm>
          <a:prstGeom prst="rect">
            <a:avLst/>
          </a:prstGeom>
        </p:spPr>
      </p:pic>
      <p:pic>
        <p:nvPicPr>
          <p:cNvPr id="10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itle 1"/>
          <p:cNvSpPr>
            <a:spLocks noGrp="1"/>
          </p:cNvSpPr>
          <p:nvPr>
            <p:ph type="ctrTitle"/>
          </p:nvPr>
        </p:nvSpPr>
        <p:spPr>
          <a:xfrm>
            <a:off x="2286000" y="1981200"/>
            <a:ext cx="6172199" cy="1470025"/>
          </a:xfrm>
        </p:spPr>
        <p:txBody>
          <a:bodyPr/>
          <a:lstStyle>
            <a:lvl1pPr algn="l">
              <a:defRPr>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3846881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6185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48776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814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0" y="1981200"/>
            <a:ext cx="6172199" cy="1470025"/>
          </a:xfrm>
        </p:spPr>
        <p:txBody>
          <a:bodyPr/>
          <a:lstStyle>
            <a:lvl1pPr algn="l">
              <a:defRPr b="1">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8616250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460918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981980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58732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626236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290474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08759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441195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621188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909007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5127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45129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76842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0" y="1981200"/>
            <a:ext cx="6172199" cy="1470025"/>
          </a:xfrm>
        </p:spPr>
        <p:txBody>
          <a:bodyPr/>
          <a:lstStyle>
            <a:lvl1pPr algn="l">
              <a:defRPr b="1">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053690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5874621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72570480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3057228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933675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9288659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7979121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1290961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3380293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73695046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88728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284328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652078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5181600"/>
            <a:ext cx="2152356" cy="914400"/>
          </a:xfrm>
          <a:prstGeom prst="rect">
            <a:avLst/>
          </a:prstGeom>
        </p:spPr>
      </p:pic>
      <p:pic>
        <p:nvPicPr>
          <p:cNvPr id="1027"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itle 1"/>
          <p:cNvSpPr>
            <a:spLocks noGrp="1"/>
          </p:cNvSpPr>
          <p:nvPr>
            <p:ph type="ctrTitle"/>
          </p:nvPr>
        </p:nvSpPr>
        <p:spPr>
          <a:xfrm>
            <a:off x="2286000" y="1981200"/>
            <a:ext cx="6172199" cy="1470025"/>
          </a:xfrm>
        </p:spPr>
        <p:txBody>
          <a:bodyPr/>
          <a:lstStyle>
            <a:lvl1pPr algn="l">
              <a:defRPr>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6816876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179233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9844375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103724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081496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7623832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87335894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94553196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01508274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17408607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943721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088226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960947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0" y="1981200"/>
            <a:ext cx="6172199" cy="1470025"/>
          </a:xfrm>
        </p:spPr>
        <p:txBody>
          <a:bodyPr/>
          <a:lstStyle>
            <a:lvl1pPr algn="l">
              <a:defRPr b="1">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778692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921461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42661110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427201758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408139331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07308958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92574632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26794685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2780418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40177026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697534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30396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85481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764484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0" y="1981200"/>
            <a:ext cx="6172199" cy="1470025"/>
          </a:xfrm>
        </p:spPr>
        <p:txBody>
          <a:bodyPr/>
          <a:lstStyle>
            <a:lvl1pPr algn="l">
              <a:defRPr b="1">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3488925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91211399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32537361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36019320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88814595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34380715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98433199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2077698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064296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7104976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7544467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021797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3269819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8663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82085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04379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35090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93910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1407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491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7105477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84566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09461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6152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97661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1"/>
        <p:cNvGrpSpPr/>
        <p:nvPr/>
      </p:nvGrpSpPr>
      <p:grpSpPr>
        <a:xfrm>
          <a:off x="0" y="0"/>
          <a:ext cx="0" cy="0"/>
          <a:chOff x="0" y="0"/>
          <a:chExt cx="0" cy="0"/>
        </a:xfrm>
      </p:grpSpPr>
      <p:sp>
        <p:nvSpPr>
          <p:cNvPr id="62" name="Shape 62"/>
          <p:cNvSpPr/>
          <p:nvPr/>
        </p:nvSpPr>
        <p:spPr>
          <a:xfrm>
            <a:off x="1" y="0"/>
            <a:ext cx="9167700" cy="473200"/>
          </a:xfrm>
          <a:prstGeom prst="rect">
            <a:avLst/>
          </a:prstGeom>
          <a:solidFill>
            <a:srgbClr val="FF6600"/>
          </a:solidFill>
          <a:ln>
            <a:noFill/>
          </a:ln>
        </p:spPr>
        <p:txBody>
          <a:bodyPr lIns="91425" tIns="45700" rIns="91425" bIns="45700" anchor="ctr" anchorCtr="0">
            <a:noAutofit/>
          </a:bodyPr>
          <a:lstStyle/>
          <a:p>
            <a:pPr algn="ctr">
              <a:buClr>
                <a:srgbClr val="FFFFFF"/>
              </a:buClr>
              <a:buFont typeface="Arial"/>
              <a:buNone/>
            </a:pPr>
            <a:endParaRPr sz="1400" kern="0">
              <a:solidFill>
                <a:srgbClr val="FFFFFF"/>
              </a:solidFill>
              <a:latin typeface="Questrial"/>
              <a:ea typeface="Questrial"/>
              <a:cs typeface="Questrial"/>
              <a:sym typeface="Questrial"/>
            </a:endParaRPr>
          </a:p>
        </p:txBody>
      </p:sp>
      <p:sp>
        <p:nvSpPr>
          <p:cNvPr id="63" name="Shape 63"/>
          <p:cNvSpPr txBox="1"/>
          <p:nvPr/>
        </p:nvSpPr>
        <p:spPr>
          <a:xfrm>
            <a:off x="123826" y="58737"/>
            <a:ext cx="2805900" cy="451600"/>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a:solidFill>
                  <a:srgbClr val="FFFFFF"/>
                </a:solidFill>
                <a:latin typeface="Questrial"/>
                <a:ea typeface="Questrial"/>
                <a:cs typeface="Questrial"/>
                <a:sym typeface="Questrial"/>
              </a:rPr>
              <a:t>BOSTON PUBLIC SCHOOLS</a:t>
            </a:r>
          </a:p>
        </p:txBody>
      </p:sp>
      <p:sp>
        <p:nvSpPr>
          <p:cNvPr id="64" name="Shape 64"/>
          <p:cNvSpPr/>
          <p:nvPr/>
        </p:nvSpPr>
        <p:spPr>
          <a:xfrm>
            <a:off x="8691563" y="96838"/>
            <a:ext cx="266700" cy="266799"/>
          </a:xfrm>
          <a:custGeom>
            <a:avLst/>
            <a:gdLst/>
            <a:ahLst/>
            <a:cxnLst/>
            <a:rect l="0" t="0" r="0" b="0"/>
            <a:pathLst>
              <a:path w="120000" h="120000" extrusionOk="0">
                <a:moveTo>
                  <a:pt x="0" y="0"/>
                </a:moveTo>
                <a:lnTo>
                  <a:pt x="120000" y="0"/>
                </a:lnTo>
                <a:lnTo>
                  <a:pt x="120000" y="120000"/>
                </a:lnTo>
                <a:lnTo>
                  <a:pt x="0" y="120000"/>
                </a:lnTo>
                <a:close/>
                <a:moveTo>
                  <a:pt x="93762" y="60000"/>
                </a:moveTo>
                <a:lnTo>
                  <a:pt x="26237" y="14999"/>
                </a:lnTo>
                <a:lnTo>
                  <a:pt x="26237" y="104999"/>
                </a:lnTo>
                <a:close/>
              </a:path>
              <a:path w="120000" h="120000" fill="darken" extrusionOk="0">
                <a:moveTo>
                  <a:pt x="93762" y="60000"/>
                </a:moveTo>
                <a:lnTo>
                  <a:pt x="26237" y="14999"/>
                </a:lnTo>
                <a:lnTo>
                  <a:pt x="26237" y="104999"/>
                </a:lnTo>
                <a:close/>
              </a:path>
              <a:path w="120000" h="120000" fill="none" extrusionOk="0">
                <a:moveTo>
                  <a:pt x="93762" y="60000"/>
                </a:moveTo>
                <a:lnTo>
                  <a:pt x="26237" y="104999"/>
                </a:lnTo>
                <a:lnTo>
                  <a:pt x="26237" y="14999"/>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algn="ctr">
              <a:buClr>
                <a:srgbClr val="FFFFFF"/>
              </a:buClr>
              <a:buFont typeface="Arial"/>
              <a:buNone/>
            </a:pPr>
            <a:endParaRPr sz="1400" kern="0">
              <a:solidFill>
                <a:srgbClr val="FFFFFF"/>
              </a:solidFill>
              <a:latin typeface="Questrial"/>
              <a:ea typeface="Questrial"/>
              <a:cs typeface="Questrial"/>
              <a:sym typeface="Questrial"/>
            </a:endParaRPr>
          </a:p>
        </p:txBody>
      </p:sp>
      <p:sp>
        <p:nvSpPr>
          <p:cNvPr id="65" name="Shape 65"/>
          <p:cNvSpPr/>
          <p:nvPr/>
        </p:nvSpPr>
        <p:spPr>
          <a:xfrm>
            <a:off x="7821613" y="96837"/>
            <a:ext cx="265200" cy="265200"/>
          </a:xfrm>
          <a:custGeom>
            <a:avLst/>
            <a:gdLst/>
            <a:ahLst/>
            <a:cxnLst/>
            <a:rect l="0" t="0" r="0" b="0"/>
            <a:pathLst>
              <a:path w="120000" h="120000" extrusionOk="0">
                <a:moveTo>
                  <a:pt x="0" y="0"/>
                </a:moveTo>
                <a:lnTo>
                  <a:pt x="120000" y="0"/>
                </a:lnTo>
                <a:lnTo>
                  <a:pt x="120000" y="120000"/>
                </a:lnTo>
                <a:lnTo>
                  <a:pt x="0" y="120000"/>
                </a:lnTo>
                <a:close/>
                <a:moveTo>
                  <a:pt x="26250" y="60000"/>
                </a:moveTo>
                <a:lnTo>
                  <a:pt x="93750" y="15000"/>
                </a:lnTo>
                <a:lnTo>
                  <a:pt x="93750" y="104999"/>
                </a:lnTo>
                <a:close/>
              </a:path>
              <a:path w="120000" h="120000" fill="darken" extrusionOk="0">
                <a:moveTo>
                  <a:pt x="26250" y="60000"/>
                </a:moveTo>
                <a:lnTo>
                  <a:pt x="93750" y="15000"/>
                </a:lnTo>
                <a:lnTo>
                  <a:pt x="93750" y="104999"/>
                </a:lnTo>
                <a:close/>
              </a:path>
              <a:path w="120000" h="120000" fill="none" extrusionOk="0">
                <a:moveTo>
                  <a:pt x="26250" y="60000"/>
                </a:moveTo>
                <a:lnTo>
                  <a:pt x="93750" y="15000"/>
                </a:lnTo>
                <a:lnTo>
                  <a:pt x="93750" y="104999"/>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algn="ctr">
              <a:buClr>
                <a:srgbClr val="FFFFFF"/>
              </a:buClr>
              <a:buFont typeface="Arial"/>
              <a:buNone/>
            </a:pPr>
            <a:endParaRPr sz="1400" kern="0">
              <a:solidFill>
                <a:srgbClr val="FFFFFF"/>
              </a:solidFill>
              <a:latin typeface="Questrial"/>
              <a:ea typeface="Questrial"/>
              <a:cs typeface="Questrial"/>
              <a:sym typeface="Questrial"/>
            </a:endParaRPr>
          </a:p>
        </p:txBody>
      </p:sp>
      <p:sp>
        <p:nvSpPr>
          <p:cNvPr id="66" name="Shape 66"/>
          <p:cNvSpPr/>
          <p:nvPr/>
        </p:nvSpPr>
        <p:spPr>
          <a:xfrm>
            <a:off x="8248650" y="85725"/>
            <a:ext cx="265200" cy="265200"/>
          </a:xfrm>
          <a:custGeom>
            <a:avLst/>
            <a:gdLst/>
            <a:ahLst/>
            <a:cxnLst/>
            <a:rect l="0" t="0" r="0" b="0"/>
            <a:pathLst>
              <a:path w="120000" h="120000" extrusionOk="0">
                <a:moveTo>
                  <a:pt x="0" y="0"/>
                </a:moveTo>
                <a:lnTo>
                  <a:pt x="120000" y="0"/>
                </a:lnTo>
                <a:lnTo>
                  <a:pt x="120000" y="120000"/>
                </a:lnTo>
                <a:lnTo>
                  <a:pt x="0" y="120000"/>
                </a:lnTo>
                <a:close/>
                <a:moveTo>
                  <a:pt x="60000" y="15000"/>
                </a:moveTo>
                <a:lnTo>
                  <a:pt x="26250" y="60000"/>
                </a:lnTo>
                <a:lnTo>
                  <a:pt x="34687" y="60000"/>
                </a:lnTo>
                <a:lnTo>
                  <a:pt x="34687" y="104999"/>
                </a:lnTo>
                <a:lnTo>
                  <a:pt x="85312" y="104999"/>
                </a:lnTo>
                <a:lnTo>
                  <a:pt x="85312" y="60000"/>
                </a:lnTo>
                <a:lnTo>
                  <a:pt x="93750" y="60000"/>
                </a:lnTo>
                <a:lnTo>
                  <a:pt x="81093" y="43125"/>
                </a:lnTo>
                <a:lnTo>
                  <a:pt x="81093" y="20625"/>
                </a:lnTo>
                <a:lnTo>
                  <a:pt x="72656" y="20625"/>
                </a:lnTo>
                <a:lnTo>
                  <a:pt x="72656" y="31875"/>
                </a:lnTo>
                <a:close/>
              </a:path>
              <a:path w="120000" h="120000" fill="darkenLess" extrusionOk="0">
                <a:moveTo>
                  <a:pt x="81093" y="43125"/>
                </a:moveTo>
                <a:lnTo>
                  <a:pt x="81093" y="20625"/>
                </a:lnTo>
                <a:lnTo>
                  <a:pt x="72656" y="20625"/>
                </a:lnTo>
                <a:lnTo>
                  <a:pt x="72656" y="31875"/>
                </a:lnTo>
                <a:close/>
                <a:moveTo>
                  <a:pt x="34687" y="60000"/>
                </a:moveTo>
                <a:lnTo>
                  <a:pt x="34687" y="104999"/>
                </a:lnTo>
                <a:lnTo>
                  <a:pt x="55781" y="104999"/>
                </a:lnTo>
                <a:lnTo>
                  <a:pt x="55781" y="82499"/>
                </a:lnTo>
                <a:lnTo>
                  <a:pt x="64218" y="82499"/>
                </a:lnTo>
                <a:lnTo>
                  <a:pt x="64218" y="104999"/>
                </a:lnTo>
                <a:lnTo>
                  <a:pt x="85312" y="104999"/>
                </a:lnTo>
                <a:lnTo>
                  <a:pt x="85312" y="60000"/>
                </a:lnTo>
                <a:close/>
              </a:path>
              <a:path w="120000" h="120000" fill="darken" extrusionOk="0">
                <a:moveTo>
                  <a:pt x="60000" y="15000"/>
                </a:moveTo>
                <a:lnTo>
                  <a:pt x="26250" y="60000"/>
                </a:lnTo>
                <a:lnTo>
                  <a:pt x="93750" y="60000"/>
                </a:lnTo>
                <a:close/>
                <a:moveTo>
                  <a:pt x="55781" y="82499"/>
                </a:moveTo>
                <a:lnTo>
                  <a:pt x="64218" y="82499"/>
                </a:lnTo>
                <a:lnTo>
                  <a:pt x="64218" y="104999"/>
                </a:lnTo>
                <a:lnTo>
                  <a:pt x="55781" y="104999"/>
                </a:lnTo>
                <a:close/>
              </a:path>
              <a:path w="120000" h="120000" fill="none" extrusionOk="0">
                <a:moveTo>
                  <a:pt x="60000" y="15000"/>
                </a:moveTo>
                <a:lnTo>
                  <a:pt x="72656" y="31875"/>
                </a:lnTo>
                <a:lnTo>
                  <a:pt x="72656" y="20625"/>
                </a:lnTo>
                <a:lnTo>
                  <a:pt x="81093" y="20625"/>
                </a:lnTo>
                <a:lnTo>
                  <a:pt x="81093" y="43125"/>
                </a:lnTo>
                <a:lnTo>
                  <a:pt x="93750" y="60000"/>
                </a:lnTo>
                <a:lnTo>
                  <a:pt x="85312" y="60000"/>
                </a:lnTo>
                <a:lnTo>
                  <a:pt x="85312" y="104999"/>
                </a:lnTo>
                <a:lnTo>
                  <a:pt x="34687" y="104999"/>
                </a:lnTo>
                <a:lnTo>
                  <a:pt x="34687" y="60000"/>
                </a:lnTo>
                <a:lnTo>
                  <a:pt x="26250" y="60000"/>
                </a:lnTo>
                <a:close/>
                <a:moveTo>
                  <a:pt x="72656" y="31875"/>
                </a:moveTo>
                <a:lnTo>
                  <a:pt x="81093" y="43125"/>
                </a:lnTo>
                <a:moveTo>
                  <a:pt x="85312" y="60000"/>
                </a:moveTo>
                <a:lnTo>
                  <a:pt x="34687" y="60000"/>
                </a:lnTo>
                <a:moveTo>
                  <a:pt x="55781" y="104999"/>
                </a:moveTo>
                <a:lnTo>
                  <a:pt x="55781" y="82499"/>
                </a:lnTo>
                <a:lnTo>
                  <a:pt x="64218" y="82499"/>
                </a:lnTo>
                <a:lnTo>
                  <a:pt x="64218" y="104999"/>
                </a:lnTo>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algn="ctr">
              <a:buClr>
                <a:srgbClr val="FFFFFF"/>
              </a:buClr>
              <a:buFont typeface="Arial"/>
              <a:buNone/>
            </a:pPr>
            <a:endParaRPr sz="1400" kern="0">
              <a:solidFill>
                <a:srgbClr val="FFFFFF"/>
              </a:solidFill>
              <a:latin typeface="Questrial"/>
              <a:ea typeface="Questrial"/>
              <a:cs typeface="Questrial"/>
              <a:sym typeface="Questrial"/>
            </a:endParaRPr>
          </a:p>
        </p:txBody>
      </p:sp>
      <p:sp>
        <p:nvSpPr>
          <p:cNvPr id="67" name="Shape 67"/>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68" name="Shape 68"/>
          <p:cNvSpPr txBox="1">
            <a:spLocks noGrp="1"/>
          </p:cNvSpPr>
          <p:nvPr>
            <p:ph type="subTitle" idx="1"/>
          </p:nvPr>
        </p:nvSpPr>
        <p:spPr>
          <a:xfrm>
            <a:off x="1371600" y="3886200"/>
            <a:ext cx="6400800" cy="17524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1400" b="0" i="0" u="none" strike="noStrike" cap="none">
                <a:solidFill>
                  <a:srgbClr val="8DA9CC"/>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Font typeface="Arial"/>
              <a:buNone/>
              <a:defRPr sz="1400" b="0" i="0" u="none" strike="noStrike" cap="none">
                <a:solidFill>
                  <a:srgbClr val="8DA9CC"/>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Font typeface="Arial"/>
              <a:buNone/>
              <a:defRPr sz="1400" b="0" i="0" u="none" strike="noStrike" cap="none">
                <a:solidFill>
                  <a:srgbClr val="8DA9CC"/>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Font typeface="Arial"/>
              <a:buNone/>
              <a:defRPr sz="1400" b="0" i="0" u="none" strike="noStrike" cap="none">
                <a:solidFill>
                  <a:srgbClr val="8DA9CC"/>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Font typeface="Arial"/>
              <a:buNone/>
              <a:defRPr sz="1400" b="0" i="0" u="none" strike="noStrike" cap="none">
                <a:solidFill>
                  <a:srgbClr val="8DA9CC"/>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Font typeface="Arial"/>
              <a:buNone/>
              <a:defRPr sz="1400" b="0" i="0" u="none" strike="noStrike" cap="none">
                <a:solidFill>
                  <a:srgbClr val="8DA9CC"/>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Font typeface="Arial"/>
              <a:buNone/>
              <a:defRPr sz="1400" b="0" i="0" u="none" strike="noStrike" cap="none">
                <a:solidFill>
                  <a:srgbClr val="8DA9CC"/>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Font typeface="Arial"/>
              <a:buNone/>
              <a:defRPr sz="1400" b="0" i="0" u="none" strike="noStrike" cap="none">
                <a:solidFill>
                  <a:srgbClr val="8DA9CC"/>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Font typeface="Arial"/>
              <a:buNone/>
              <a:defRPr sz="1400" b="0" i="0" u="none" strike="noStrike" cap="none">
                <a:solidFill>
                  <a:srgbClr val="8DA9CC"/>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356349"/>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49"/>
            <a:ext cx="2133600" cy="365200"/>
          </a:xfrm>
          <a:prstGeom prst="rect">
            <a:avLst/>
          </a:prstGeom>
          <a:noFill/>
          <a:ln>
            <a:noFill/>
          </a:ln>
        </p:spPr>
        <p:txBody>
          <a:bodyPr lIns="91425" tIns="45700" rIns="91425" bIns="45700" anchor="ctr" anchorCtr="0">
            <a:noAutofit/>
          </a:bodyPr>
          <a:lstStyle/>
          <a:p>
            <a:pPr algn="r">
              <a:buClr>
                <a:srgbClr val="898989"/>
              </a:buClr>
              <a:buSzPct val="25000"/>
              <a:buFont typeface="Arial"/>
              <a:buNone/>
            </a:pPr>
            <a:fld id="{00000000-1234-1234-1234-123412341234}" type="slidenum">
              <a:rPr lang="en" sz="1200">
                <a:solidFill>
                  <a:srgbClr val="898989"/>
                </a:solidFill>
              </a:rPr>
              <a:pPr algn="r">
                <a:buClr>
                  <a:srgbClr val="898989"/>
                </a:buClr>
                <a:buSzPct val="25000"/>
                <a:buFont typeface="Arial"/>
                <a:buNone/>
              </a:pPr>
              <a:t>‹#›</a:t>
            </a:fld>
            <a:endParaRPr lang="en" sz="1200">
              <a:solidFill>
                <a:srgbClr val="898989"/>
              </a:solidFill>
            </a:endParaRPr>
          </a:p>
        </p:txBody>
      </p:sp>
    </p:spTree>
    <p:extLst>
      <p:ext uri="{BB962C8B-B14F-4D97-AF65-F5344CB8AC3E}">
        <p14:creationId xmlns:p14="http://schemas.microsoft.com/office/powerpoint/2010/main" val="3250657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dt" idx="10"/>
          </p:nvPr>
        </p:nvSpPr>
        <p:spPr>
          <a:xfrm>
            <a:off x="457200" y="6356349"/>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356349"/>
            <a:ext cx="2133600" cy="365200"/>
          </a:xfrm>
          <a:prstGeom prst="rect">
            <a:avLst/>
          </a:prstGeom>
          <a:noFill/>
          <a:ln>
            <a:noFill/>
          </a:ln>
        </p:spPr>
        <p:txBody>
          <a:bodyPr lIns="91425" tIns="45700" rIns="91425" bIns="45700" anchor="ctr" anchorCtr="0">
            <a:noAutofit/>
          </a:bodyPr>
          <a:lstStyle/>
          <a:p>
            <a:pPr algn="r">
              <a:buClr>
                <a:srgbClr val="898989"/>
              </a:buClr>
              <a:buSzPct val="25000"/>
              <a:buFont typeface="Questrial"/>
              <a:buNone/>
            </a:pPr>
            <a:fld id="{00000000-1234-1234-1234-123412341234}" type="slidenum">
              <a:rPr lang="en" sz="1200">
                <a:solidFill>
                  <a:srgbClr val="898989"/>
                </a:solidFill>
                <a:latin typeface="Questrial"/>
                <a:ea typeface="Questrial"/>
                <a:cs typeface="Questrial"/>
                <a:sym typeface="Questrial"/>
              </a:rPr>
              <a:pPr algn="r">
                <a:buClr>
                  <a:srgbClr val="898989"/>
                </a:buClr>
                <a:buSzPct val="25000"/>
                <a:buFont typeface="Questrial"/>
                <a:buNone/>
              </a:pPr>
              <a:t>‹#›</a:t>
            </a:fld>
            <a:endParaRPr lang="en" sz="1200">
              <a:solidFill>
                <a:srgbClr val="898989"/>
              </a:solidFill>
              <a:latin typeface="Questrial"/>
              <a:ea typeface="Questrial"/>
              <a:cs typeface="Questrial"/>
              <a:sym typeface="Questrial"/>
            </a:endParaRPr>
          </a:p>
        </p:txBody>
      </p:sp>
    </p:spTree>
    <p:extLst>
      <p:ext uri="{BB962C8B-B14F-4D97-AF65-F5344CB8AC3E}">
        <p14:creationId xmlns:p14="http://schemas.microsoft.com/office/powerpoint/2010/main" val="23994585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ERS Content w/o Logo">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2">
            <a:alphaModFix/>
          </a:blip>
          <a:srcRect/>
          <a:stretch/>
        </p:blipFill>
        <p:spPr>
          <a:xfrm>
            <a:off x="7908925" y="152401"/>
            <a:ext cx="1082700" cy="434800"/>
          </a:xfrm>
          <a:prstGeom prst="rect">
            <a:avLst/>
          </a:prstGeom>
          <a:noFill/>
          <a:ln>
            <a:noFill/>
          </a:ln>
        </p:spPr>
      </p:pic>
      <p:sp>
        <p:nvSpPr>
          <p:cNvPr id="84" name="Shape 84"/>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85" name="Shape 85"/>
          <p:cNvSpPr txBox="1">
            <a:spLocks noGrp="1"/>
          </p:cNvSpPr>
          <p:nvPr>
            <p:ph type="body" idx="1"/>
          </p:nvPr>
        </p:nvSpPr>
        <p:spPr>
          <a:xfrm>
            <a:off x="457200" y="1600200"/>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Questrial"/>
                <a:ea typeface="Questrial"/>
                <a:cs typeface="Questrial"/>
                <a:sym typeface="Quest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body" idx="2"/>
          </p:nvPr>
        </p:nvSpPr>
        <p:spPr>
          <a:xfrm>
            <a:off x="981076" y="6234113"/>
            <a:ext cx="7796100" cy="190400"/>
          </a:xfrm>
          <a:prstGeom prst="rect">
            <a:avLst/>
          </a:prstGeom>
          <a:noFill/>
          <a:ln>
            <a:noFill/>
          </a:ln>
        </p:spPr>
        <p:txBody>
          <a:bodyPr lIns="91425" tIns="91425" rIns="91425" bIns="91425" anchor="b" anchorCtr="0"/>
          <a:lstStyle>
            <a:lvl1pPr marL="0" marR="0" lvl="0" indent="0" algn="l" rtl="0">
              <a:lnSpc>
                <a:spcPct val="100000"/>
              </a:lnSpc>
              <a:spcBef>
                <a:spcPts val="640"/>
              </a:spcBef>
              <a:spcAft>
                <a:spcPts val="0"/>
              </a:spcAft>
              <a:buClr>
                <a:schemeClr val="dk1"/>
              </a:buClr>
              <a:buFont typeface="Arial"/>
              <a:buNone/>
              <a:defRPr sz="1000" b="0" i="1"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7" name="Shape 87"/>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6553200" y="6356349"/>
            <a:ext cx="2133600" cy="365200"/>
          </a:xfrm>
          <a:prstGeom prst="rect">
            <a:avLst/>
          </a:prstGeom>
          <a:noFill/>
          <a:ln>
            <a:noFill/>
          </a:ln>
        </p:spPr>
        <p:txBody>
          <a:bodyPr lIns="91425" tIns="45700" rIns="91425" bIns="45700" anchor="ctr" anchorCtr="0">
            <a:noAutofit/>
          </a:bodyPr>
          <a:lstStyle/>
          <a:p>
            <a:pPr algn="r">
              <a:buClr>
                <a:srgbClr val="898989"/>
              </a:buClr>
              <a:buSzPct val="25000"/>
              <a:buFont typeface="Questrial"/>
              <a:buNone/>
            </a:pPr>
            <a:fld id="{00000000-1234-1234-1234-123412341234}" type="slidenum">
              <a:rPr lang="en" sz="1200">
                <a:solidFill>
                  <a:srgbClr val="898989"/>
                </a:solidFill>
                <a:latin typeface="Questrial"/>
                <a:ea typeface="Questrial"/>
                <a:cs typeface="Questrial"/>
                <a:sym typeface="Questrial"/>
              </a:rPr>
              <a:pPr algn="r">
                <a:buClr>
                  <a:srgbClr val="898989"/>
                </a:buClr>
                <a:buSzPct val="25000"/>
                <a:buFont typeface="Questrial"/>
                <a:buNone/>
              </a:pPr>
              <a:t>‹#›</a:t>
            </a:fld>
            <a:endParaRPr lang="en" sz="1200">
              <a:solidFill>
                <a:srgbClr val="898989"/>
              </a:solidFill>
              <a:latin typeface="Questrial"/>
              <a:ea typeface="Questrial"/>
              <a:cs typeface="Questrial"/>
              <a:sym typeface="Questrial"/>
            </a:endParaRPr>
          </a:p>
        </p:txBody>
      </p:sp>
    </p:spTree>
    <p:extLst>
      <p:ext uri="{BB962C8B-B14F-4D97-AF65-F5344CB8AC3E}">
        <p14:creationId xmlns:p14="http://schemas.microsoft.com/office/powerpoint/2010/main" val="58647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91" name="Shape 91"/>
          <p:cNvSpPr txBox="1">
            <a:spLocks noGrp="1"/>
          </p:cNvSpPr>
          <p:nvPr>
            <p:ph type="body" idx="1"/>
          </p:nvPr>
        </p:nvSpPr>
        <p:spPr>
          <a:xfrm>
            <a:off x="457200" y="1600200"/>
            <a:ext cx="4038600" cy="4526000"/>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dk1"/>
              </a:buClr>
              <a:buSzPct val="100000"/>
              <a:buFont typeface="Arial"/>
              <a:buChar char="•"/>
              <a:defRPr sz="2800" b="0" i="0" u="none" strike="noStrike" cap="none">
                <a:solidFill>
                  <a:srgbClr val="000000"/>
                </a:solidFill>
                <a:latin typeface="Arial"/>
                <a:ea typeface="Arial"/>
                <a:cs typeface="Arial"/>
                <a:sym typeface="Arial"/>
              </a:defRPr>
            </a:lvl1pPr>
            <a:lvl2pPr marL="742950" marR="0" lvl="1" indent="44450" algn="l" rtl="0">
              <a:lnSpc>
                <a:spcPct val="100000"/>
              </a:lnSpc>
              <a:spcBef>
                <a:spcPts val="560"/>
              </a:spcBef>
              <a:spcAft>
                <a:spcPts val="0"/>
              </a:spcAft>
              <a:buClr>
                <a:schemeClr val="dk1"/>
              </a:buClr>
              <a:buSzPct val="100000"/>
              <a:buFont typeface="Arial"/>
              <a:buChar char="–"/>
              <a:defRPr sz="2400" b="0" i="0" u="none" strike="noStrike" cap="none">
                <a:solidFill>
                  <a:srgbClr val="000000"/>
                </a:solidFill>
                <a:latin typeface="Arial"/>
                <a:ea typeface="Arial"/>
                <a:cs typeface="Arial"/>
                <a:sym typeface="Arial"/>
              </a:defRPr>
            </a:lvl2pPr>
            <a:lvl3pPr marL="1143000" marR="0" lvl="2" indent="50800" algn="l" rtl="0">
              <a:lnSpc>
                <a:spcPct val="100000"/>
              </a:lnSpc>
              <a:spcBef>
                <a:spcPts val="480"/>
              </a:spcBef>
              <a:spcAft>
                <a:spcPts val="0"/>
              </a:spcAft>
              <a:buClr>
                <a:schemeClr val="dk1"/>
              </a:buClr>
              <a:buSzPct val="100000"/>
              <a:buFont typeface="Arial"/>
              <a:buChar char="•"/>
              <a:defRPr sz="20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body" idx="2"/>
          </p:nvPr>
        </p:nvSpPr>
        <p:spPr>
          <a:xfrm>
            <a:off x="4648200" y="1600200"/>
            <a:ext cx="4038600" cy="4526000"/>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dk1"/>
              </a:buClr>
              <a:buSzPct val="100000"/>
              <a:buFont typeface="Arial"/>
              <a:buChar char="•"/>
              <a:defRPr sz="2800" b="0" i="0" u="none" strike="noStrike" cap="none">
                <a:solidFill>
                  <a:srgbClr val="000000"/>
                </a:solidFill>
                <a:latin typeface="Arial"/>
                <a:ea typeface="Arial"/>
                <a:cs typeface="Arial"/>
                <a:sym typeface="Arial"/>
              </a:defRPr>
            </a:lvl1pPr>
            <a:lvl2pPr marL="742950" marR="0" lvl="1" indent="44450" algn="l" rtl="0">
              <a:lnSpc>
                <a:spcPct val="100000"/>
              </a:lnSpc>
              <a:spcBef>
                <a:spcPts val="560"/>
              </a:spcBef>
              <a:spcAft>
                <a:spcPts val="0"/>
              </a:spcAft>
              <a:buClr>
                <a:schemeClr val="dk1"/>
              </a:buClr>
              <a:buSzPct val="100000"/>
              <a:buFont typeface="Arial"/>
              <a:buChar char="–"/>
              <a:defRPr sz="2400" b="0" i="0" u="none" strike="noStrike" cap="none">
                <a:solidFill>
                  <a:srgbClr val="000000"/>
                </a:solidFill>
                <a:latin typeface="Arial"/>
                <a:ea typeface="Arial"/>
                <a:cs typeface="Arial"/>
                <a:sym typeface="Arial"/>
              </a:defRPr>
            </a:lvl2pPr>
            <a:lvl3pPr marL="1143000" marR="0" lvl="2" indent="50800" algn="l" rtl="0">
              <a:lnSpc>
                <a:spcPct val="100000"/>
              </a:lnSpc>
              <a:spcBef>
                <a:spcPts val="480"/>
              </a:spcBef>
              <a:spcAft>
                <a:spcPts val="0"/>
              </a:spcAft>
              <a:buClr>
                <a:schemeClr val="dk1"/>
              </a:buClr>
              <a:buSzPct val="100000"/>
              <a:buFont typeface="Arial"/>
              <a:buChar char="•"/>
              <a:defRPr sz="20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dt" idx="10"/>
          </p:nvPr>
        </p:nvSpPr>
        <p:spPr>
          <a:xfrm>
            <a:off x="457200" y="6356349"/>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553200" y="6356349"/>
            <a:ext cx="2133600" cy="365200"/>
          </a:xfrm>
          <a:prstGeom prst="rect">
            <a:avLst/>
          </a:prstGeom>
          <a:noFill/>
          <a:ln>
            <a:noFill/>
          </a:ln>
        </p:spPr>
        <p:txBody>
          <a:bodyPr lIns="91425" tIns="45700" rIns="91425" bIns="45700" anchor="ctr" anchorCtr="0">
            <a:noAutofit/>
          </a:bodyPr>
          <a:lstStyle/>
          <a:p>
            <a:pPr algn="r">
              <a:buClr>
                <a:srgbClr val="898989"/>
              </a:buClr>
              <a:buSzPct val="25000"/>
              <a:buFont typeface="Questrial"/>
              <a:buNone/>
            </a:pPr>
            <a:fld id="{00000000-1234-1234-1234-123412341234}" type="slidenum">
              <a:rPr lang="en" sz="1200">
                <a:solidFill>
                  <a:srgbClr val="898989"/>
                </a:solidFill>
                <a:latin typeface="Questrial"/>
                <a:ea typeface="Questrial"/>
                <a:cs typeface="Questrial"/>
                <a:sym typeface="Questrial"/>
              </a:rPr>
              <a:pPr algn="r">
                <a:buClr>
                  <a:srgbClr val="898989"/>
                </a:buClr>
                <a:buSzPct val="25000"/>
                <a:buFont typeface="Questrial"/>
                <a:buNone/>
              </a:pPr>
              <a:t>‹#›</a:t>
            </a:fld>
            <a:endParaRPr lang="en" sz="1200">
              <a:solidFill>
                <a:srgbClr val="898989"/>
              </a:solidFill>
              <a:latin typeface="Questrial"/>
              <a:ea typeface="Questrial"/>
              <a:cs typeface="Questrial"/>
              <a:sym typeface="Questrial"/>
            </a:endParaRPr>
          </a:p>
        </p:txBody>
      </p:sp>
    </p:spTree>
    <p:extLst>
      <p:ext uri="{BB962C8B-B14F-4D97-AF65-F5344CB8AC3E}">
        <p14:creationId xmlns:p14="http://schemas.microsoft.com/office/powerpoint/2010/main" val="69630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3545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5" Type="http://schemas.openxmlformats.org/officeDocument/2006/relationships/theme" Target="../theme/theme8.xml"/><Relationship Id="rId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02625-2D02-4F4F-B11F-7086FC021E6E}" type="datetimeFigureOut">
              <a:rPr lang="en-US" smtClean="0">
                <a:solidFill>
                  <a:srgbClr val="000000">
                    <a:tint val="75000"/>
                  </a:srgbClr>
                </a:solidFill>
              </a:rPr>
              <a:pPr/>
              <a:t>1/17/2017</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476817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02625-2D02-4F4F-B11F-7086FC021E6E}" type="datetimeFigureOut">
              <a:rPr lang="en-US" smtClean="0">
                <a:solidFill>
                  <a:srgbClr val="000000">
                    <a:tint val="75000"/>
                  </a:srgbClr>
                </a:solidFill>
              </a:rPr>
              <a:pPr/>
              <a:t>1/17/2017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4484189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243090634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175649694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12514121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18318631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E4401C-520E-48B0-8B28-FCE64D27891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520BC2-A1C7-4206-A463-1107A72E9A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017899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p:nvPr/>
        </p:nvSpPr>
        <p:spPr>
          <a:xfrm>
            <a:off x="0" y="0"/>
            <a:ext cx="9167700" cy="473200"/>
          </a:xfrm>
          <a:prstGeom prst="rect">
            <a:avLst/>
          </a:prstGeom>
          <a:solidFill>
            <a:srgbClr val="FF6600"/>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52" name="Shape 52"/>
          <p:cNvSpPr txBox="1"/>
          <p:nvPr/>
        </p:nvSpPr>
        <p:spPr>
          <a:xfrm>
            <a:off x="123825" y="58736"/>
            <a:ext cx="2805000" cy="338000"/>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a:solidFill>
                  <a:srgbClr val="FFFFFF"/>
                </a:solidFill>
                <a:latin typeface="Questrial"/>
                <a:ea typeface="Questrial"/>
                <a:cs typeface="Questrial"/>
                <a:sym typeface="Questrial"/>
              </a:rPr>
              <a:t>BOSTON PUBLIC SCHOOLS</a:t>
            </a:r>
          </a:p>
        </p:txBody>
      </p:sp>
      <p:sp>
        <p:nvSpPr>
          <p:cNvPr id="53" name="Shape 53"/>
          <p:cNvSpPr/>
          <p:nvPr/>
        </p:nvSpPr>
        <p:spPr>
          <a:xfrm>
            <a:off x="8691560" y="96836"/>
            <a:ext cx="266700" cy="266799"/>
          </a:xfrm>
          <a:custGeom>
            <a:avLst/>
            <a:gdLst/>
            <a:ahLst/>
            <a:cxnLst/>
            <a:rect l="0" t="0" r="0" b="0"/>
            <a:pathLst>
              <a:path w="120000" h="120000" extrusionOk="0">
                <a:moveTo>
                  <a:pt x="0" y="0"/>
                </a:moveTo>
                <a:lnTo>
                  <a:pt x="120000" y="0"/>
                </a:lnTo>
                <a:lnTo>
                  <a:pt x="120000" y="120000"/>
                </a:lnTo>
                <a:lnTo>
                  <a:pt x="0" y="120000"/>
                </a:lnTo>
                <a:close/>
                <a:moveTo>
                  <a:pt x="93750" y="60000"/>
                </a:moveTo>
                <a:lnTo>
                  <a:pt x="26250" y="15000"/>
                </a:lnTo>
                <a:lnTo>
                  <a:pt x="26250" y="105000"/>
                </a:lnTo>
                <a:close/>
              </a:path>
              <a:path w="120000" h="120000" fill="darken" extrusionOk="0">
                <a:moveTo>
                  <a:pt x="93750" y="60000"/>
                </a:moveTo>
                <a:lnTo>
                  <a:pt x="26250" y="15000"/>
                </a:lnTo>
                <a:lnTo>
                  <a:pt x="26250" y="105000"/>
                </a:lnTo>
                <a:close/>
              </a:path>
              <a:path w="120000" h="120000" fill="none" extrusionOk="0">
                <a:moveTo>
                  <a:pt x="93750" y="60000"/>
                </a:moveTo>
                <a:lnTo>
                  <a:pt x="26250" y="105000"/>
                </a:lnTo>
                <a:lnTo>
                  <a:pt x="26250" y="15000"/>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54" name="Shape 54"/>
          <p:cNvSpPr/>
          <p:nvPr/>
        </p:nvSpPr>
        <p:spPr>
          <a:xfrm>
            <a:off x="7821610" y="96836"/>
            <a:ext cx="265200" cy="265199"/>
          </a:xfrm>
          <a:custGeom>
            <a:avLst/>
            <a:gdLst/>
            <a:ahLst/>
            <a:cxnLst/>
            <a:rect l="0" t="0" r="0" b="0"/>
            <a:pathLst>
              <a:path w="120000" h="120000" extrusionOk="0">
                <a:moveTo>
                  <a:pt x="0" y="0"/>
                </a:moveTo>
                <a:lnTo>
                  <a:pt x="120000" y="0"/>
                </a:lnTo>
                <a:lnTo>
                  <a:pt x="120000" y="120000"/>
                </a:lnTo>
                <a:lnTo>
                  <a:pt x="0" y="120000"/>
                </a:lnTo>
                <a:close/>
                <a:moveTo>
                  <a:pt x="26250" y="60000"/>
                </a:moveTo>
                <a:lnTo>
                  <a:pt x="93749" y="15000"/>
                </a:lnTo>
                <a:lnTo>
                  <a:pt x="93749" y="105000"/>
                </a:lnTo>
                <a:close/>
              </a:path>
              <a:path w="120000" h="120000" fill="darken" extrusionOk="0">
                <a:moveTo>
                  <a:pt x="26250" y="60000"/>
                </a:moveTo>
                <a:lnTo>
                  <a:pt x="93749" y="15000"/>
                </a:lnTo>
                <a:lnTo>
                  <a:pt x="93749" y="105000"/>
                </a:lnTo>
                <a:close/>
              </a:path>
              <a:path w="120000" h="120000" fill="none" extrusionOk="0">
                <a:moveTo>
                  <a:pt x="26250" y="60000"/>
                </a:moveTo>
                <a:lnTo>
                  <a:pt x="93749" y="15000"/>
                </a:lnTo>
                <a:lnTo>
                  <a:pt x="93749" y="105000"/>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55" name="Shape 55"/>
          <p:cNvSpPr/>
          <p:nvPr/>
        </p:nvSpPr>
        <p:spPr>
          <a:xfrm>
            <a:off x="8248650" y="85723"/>
            <a:ext cx="265200" cy="265200"/>
          </a:xfrm>
          <a:custGeom>
            <a:avLst/>
            <a:gdLst/>
            <a:ahLst/>
            <a:cxnLst/>
            <a:rect l="0" t="0" r="0" b="0"/>
            <a:pathLst>
              <a:path w="120000" h="120000" extrusionOk="0">
                <a:moveTo>
                  <a:pt x="0" y="0"/>
                </a:moveTo>
                <a:lnTo>
                  <a:pt x="120000" y="0"/>
                </a:lnTo>
                <a:lnTo>
                  <a:pt x="120000" y="120000"/>
                </a:lnTo>
                <a:lnTo>
                  <a:pt x="0" y="120000"/>
                </a:lnTo>
                <a:close/>
                <a:moveTo>
                  <a:pt x="60000" y="15000"/>
                </a:moveTo>
                <a:lnTo>
                  <a:pt x="26250" y="60000"/>
                </a:lnTo>
                <a:lnTo>
                  <a:pt x="34687" y="60000"/>
                </a:lnTo>
                <a:lnTo>
                  <a:pt x="34687" y="105000"/>
                </a:lnTo>
                <a:lnTo>
                  <a:pt x="85312" y="105000"/>
                </a:lnTo>
                <a:lnTo>
                  <a:pt x="85312" y="60000"/>
                </a:lnTo>
                <a:lnTo>
                  <a:pt x="93749" y="60000"/>
                </a:lnTo>
                <a:lnTo>
                  <a:pt x="81093" y="43125"/>
                </a:lnTo>
                <a:lnTo>
                  <a:pt x="81093" y="20625"/>
                </a:lnTo>
                <a:lnTo>
                  <a:pt x="72656" y="20625"/>
                </a:lnTo>
                <a:lnTo>
                  <a:pt x="72656" y="31875"/>
                </a:lnTo>
                <a:close/>
              </a:path>
              <a:path w="120000" h="120000" fill="darkenLess" extrusionOk="0">
                <a:moveTo>
                  <a:pt x="81093" y="43125"/>
                </a:moveTo>
                <a:lnTo>
                  <a:pt x="81093" y="20625"/>
                </a:lnTo>
                <a:lnTo>
                  <a:pt x="72656" y="20625"/>
                </a:lnTo>
                <a:lnTo>
                  <a:pt x="72656" y="31875"/>
                </a:lnTo>
                <a:close/>
                <a:moveTo>
                  <a:pt x="34687" y="60000"/>
                </a:moveTo>
                <a:lnTo>
                  <a:pt x="34687" y="105000"/>
                </a:lnTo>
                <a:lnTo>
                  <a:pt x="55781" y="105000"/>
                </a:lnTo>
                <a:lnTo>
                  <a:pt x="55781" y="82500"/>
                </a:lnTo>
                <a:lnTo>
                  <a:pt x="64218" y="82500"/>
                </a:lnTo>
                <a:lnTo>
                  <a:pt x="64218" y="105000"/>
                </a:lnTo>
                <a:lnTo>
                  <a:pt x="85312" y="105000"/>
                </a:lnTo>
                <a:lnTo>
                  <a:pt x="85312" y="60000"/>
                </a:lnTo>
                <a:close/>
              </a:path>
              <a:path w="120000" h="120000" fill="darken" extrusionOk="0">
                <a:moveTo>
                  <a:pt x="60000" y="15000"/>
                </a:moveTo>
                <a:lnTo>
                  <a:pt x="26250" y="60000"/>
                </a:lnTo>
                <a:lnTo>
                  <a:pt x="93749" y="60000"/>
                </a:lnTo>
                <a:close/>
                <a:moveTo>
                  <a:pt x="55781" y="82500"/>
                </a:moveTo>
                <a:lnTo>
                  <a:pt x="64218" y="82500"/>
                </a:lnTo>
                <a:lnTo>
                  <a:pt x="64218" y="105000"/>
                </a:lnTo>
                <a:lnTo>
                  <a:pt x="55781" y="105000"/>
                </a:lnTo>
                <a:close/>
              </a:path>
              <a:path w="120000" h="120000" fill="none" extrusionOk="0">
                <a:moveTo>
                  <a:pt x="60000" y="15000"/>
                </a:moveTo>
                <a:lnTo>
                  <a:pt x="72656" y="31875"/>
                </a:lnTo>
                <a:lnTo>
                  <a:pt x="72656" y="20625"/>
                </a:lnTo>
                <a:lnTo>
                  <a:pt x="81093" y="20625"/>
                </a:lnTo>
                <a:lnTo>
                  <a:pt x="81093" y="43125"/>
                </a:lnTo>
                <a:lnTo>
                  <a:pt x="93749" y="60000"/>
                </a:lnTo>
                <a:lnTo>
                  <a:pt x="85312" y="60000"/>
                </a:lnTo>
                <a:lnTo>
                  <a:pt x="85312" y="105000"/>
                </a:lnTo>
                <a:lnTo>
                  <a:pt x="34687" y="105000"/>
                </a:lnTo>
                <a:lnTo>
                  <a:pt x="34687" y="60000"/>
                </a:lnTo>
                <a:lnTo>
                  <a:pt x="26250" y="60000"/>
                </a:lnTo>
                <a:close/>
                <a:moveTo>
                  <a:pt x="72656" y="31875"/>
                </a:moveTo>
                <a:lnTo>
                  <a:pt x="81093" y="43125"/>
                </a:lnTo>
                <a:moveTo>
                  <a:pt x="85312" y="60000"/>
                </a:moveTo>
                <a:lnTo>
                  <a:pt x="34687" y="60000"/>
                </a:lnTo>
                <a:moveTo>
                  <a:pt x="55781" y="105000"/>
                </a:moveTo>
                <a:lnTo>
                  <a:pt x="55781" y="82500"/>
                </a:lnTo>
                <a:lnTo>
                  <a:pt x="64218" y="82500"/>
                </a:lnTo>
                <a:lnTo>
                  <a:pt x="64218" y="105000"/>
                </a:lnTo>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56" name="Shape 56"/>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57" name="Shape 57"/>
          <p:cNvSpPr txBox="1">
            <a:spLocks noGrp="1"/>
          </p:cNvSpPr>
          <p:nvPr>
            <p:ph type="body" idx="1"/>
          </p:nvPr>
        </p:nvSpPr>
        <p:spPr>
          <a:xfrm>
            <a:off x="457200" y="1600200"/>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dt" idx="10"/>
          </p:nvPr>
        </p:nvSpPr>
        <p:spPr>
          <a:xfrm>
            <a:off x="457200" y="6356349"/>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59" name="Shape 59"/>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kern="0"/>
          </a:p>
        </p:txBody>
      </p:sp>
      <p:sp>
        <p:nvSpPr>
          <p:cNvPr id="60" name="Shape 60"/>
          <p:cNvSpPr txBox="1">
            <a:spLocks noGrp="1"/>
          </p:cNvSpPr>
          <p:nvPr>
            <p:ph type="sldNum" idx="12"/>
          </p:nvPr>
        </p:nvSpPr>
        <p:spPr>
          <a:xfrm>
            <a:off x="6553200" y="6356349"/>
            <a:ext cx="2133600" cy="365200"/>
          </a:xfrm>
          <a:prstGeom prst="rect">
            <a:avLst/>
          </a:prstGeom>
          <a:noFill/>
          <a:ln>
            <a:noFill/>
          </a:ln>
        </p:spPr>
        <p:txBody>
          <a:bodyPr lIns="91425" tIns="45700" rIns="91425" bIns="45700" anchor="ctr" anchorCtr="0">
            <a:noAutofit/>
          </a:bodyPr>
          <a:lstStyle/>
          <a:p>
            <a:pPr algn="r">
              <a:buClr>
                <a:srgbClr val="898989"/>
              </a:buClr>
              <a:buSzPct val="25000"/>
              <a:buFont typeface="Questrial"/>
              <a:buNone/>
            </a:pPr>
            <a:fld id="{00000000-1234-1234-1234-123412341234}" type="slidenum">
              <a:rPr lang="en" sz="1200" kern="0">
                <a:solidFill>
                  <a:srgbClr val="898989"/>
                </a:solidFill>
                <a:latin typeface="Questrial"/>
                <a:ea typeface="Questrial"/>
                <a:cs typeface="Questrial"/>
                <a:sym typeface="Questrial"/>
              </a:rPr>
              <a:pPr algn="r">
                <a:buClr>
                  <a:srgbClr val="898989"/>
                </a:buClr>
                <a:buSzPct val="25000"/>
                <a:buFont typeface="Questrial"/>
                <a:buNone/>
              </a:pPr>
              <a:t>‹#›</a:t>
            </a:fld>
            <a:endParaRPr lang="en" sz="1200" kern="0">
              <a:solidFill>
                <a:srgbClr val="898989"/>
              </a:solidFill>
              <a:latin typeface="Questrial"/>
              <a:ea typeface="Questrial"/>
              <a:cs typeface="Questrial"/>
              <a:sym typeface="Questrial"/>
            </a:endParaRPr>
          </a:p>
        </p:txBody>
      </p:sp>
    </p:spTree>
    <p:extLst>
      <p:ext uri="{BB962C8B-B14F-4D97-AF65-F5344CB8AC3E}">
        <p14:creationId xmlns:p14="http://schemas.microsoft.com/office/powerpoint/2010/main" val="409515334"/>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8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8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8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hyperlink" Target="https://www.google.com/url?sa=i&amp;rct=j&amp;q=&amp;esrc=s&amp;source=images&amp;cd=&amp;cad=rja&amp;uact=8&amp;ved=0CAcQjRw&amp;url=https://www.lucidchart.com/pages/examples/iphone_mockup_tool&amp;ei=re1YVNnlA8XbmgWvr4DYBw&amp;bvm=bv.78677474,d.cWc&amp;psig=AFQjCNFjhr59cz57dyaAUj1E-U0O9Xpzaw&amp;ust=141520051506987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kcowen@bostonbeyond.org" TargetMode="Externa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146" y="2313709"/>
            <a:ext cx="6587836" cy="1894609"/>
          </a:xfrm>
        </p:spPr>
        <p:txBody>
          <a:bodyPr>
            <a:normAutofit fontScale="90000"/>
          </a:bodyPr>
          <a:lstStyle/>
          <a:p>
            <a:r>
              <a:rPr lang="en-US" b="1" dirty="0" smtClean="0"/>
              <a:t>Advancing Quality Partnerships Winter Summit</a:t>
            </a:r>
            <a:r>
              <a:rPr lang="en-US" sz="3200" b="1" dirty="0"/>
              <a:t/>
            </a:r>
            <a:br>
              <a:rPr lang="en-US" sz="3200" b="1" dirty="0"/>
            </a:br>
            <a:r>
              <a:rPr lang="en-US" sz="3200" b="1" dirty="0" smtClean="0"/>
              <a:t/>
            </a:r>
            <a:br>
              <a:rPr lang="en-US" sz="3200" b="1" dirty="0" smtClean="0"/>
            </a:br>
            <a:r>
              <a:rPr lang="en-US" sz="2200" dirty="0" smtClean="0"/>
              <a:t>January 17, 2017</a:t>
            </a:r>
            <a:endParaRPr lang="en-US" sz="2200" dirty="0"/>
          </a:p>
        </p:txBody>
      </p:sp>
      <p:pic>
        <p:nvPicPr>
          <p:cNvPr id="4" name="Picture 3"/>
          <p:cNvPicPr>
            <a:picLocks noChangeAspect="1"/>
          </p:cNvPicPr>
          <p:nvPr/>
        </p:nvPicPr>
        <p:blipFill>
          <a:blip r:embed="rId3"/>
          <a:stretch>
            <a:fillRect/>
          </a:stretch>
        </p:blipFill>
        <p:spPr>
          <a:xfrm>
            <a:off x="5844338" y="5165557"/>
            <a:ext cx="1654651" cy="980324"/>
          </a:xfrm>
          <a:prstGeom prst="rect">
            <a:avLst/>
          </a:prstGeom>
        </p:spPr>
      </p:pic>
    </p:spTree>
    <p:extLst>
      <p:ext uri="{BB962C8B-B14F-4D97-AF65-F5344CB8AC3E}">
        <p14:creationId xmlns:p14="http://schemas.microsoft.com/office/powerpoint/2010/main" val="271536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62109" cy="1143000"/>
          </a:xfrm>
        </p:spPr>
        <p:txBody>
          <a:bodyPr>
            <a:normAutofit/>
          </a:bodyPr>
          <a:lstStyle/>
          <a:p>
            <a:r>
              <a:rPr lang="en-US" sz="3200" dirty="0" smtClean="0"/>
              <a:t>ACT Framework Update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94" y="1600200"/>
            <a:ext cx="7639812" cy="4595376"/>
          </a:xfrm>
          <a:prstGeom prst="rect">
            <a:avLst/>
          </a:prstGeom>
        </p:spPr>
      </p:pic>
    </p:spTree>
    <p:extLst>
      <p:ext uri="{BB962C8B-B14F-4D97-AF65-F5344CB8AC3E}">
        <p14:creationId xmlns:p14="http://schemas.microsoft.com/office/powerpoint/2010/main" val="2069712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122227"/>
            <a:ext cx="8229600" cy="815619"/>
          </a:xfrm>
        </p:spPr>
        <p:txBody>
          <a:bodyPr>
            <a:normAutofit fontScale="90000"/>
          </a:bodyPr>
          <a:lstStyle/>
          <a:p>
            <a:r>
              <a:rPr lang="en-US" sz="3200" dirty="0" smtClean="0"/>
              <a:t>Potential Revision to the ACT Framework (draft)</a:t>
            </a:r>
            <a:endParaRPr lang="en-US" sz="3200" dirty="0"/>
          </a:p>
        </p:txBody>
      </p:sp>
      <p:pic>
        <p:nvPicPr>
          <p:cNvPr id="4" name="Picture 2" descr="\\ZEUS\Common\CURRENT Boston Beyond\ACT\Made by We\ACT Framework WHITE ICONS.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42"/>
          <a:stretch/>
        </p:blipFill>
        <p:spPr bwMode="auto">
          <a:xfrm>
            <a:off x="480646" y="1043354"/>
            <a:ext cx="2743200" cy="460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3"/>
          <p:cNvGraphicFramePr>
            <a:graphicFrameLocks noGrp="1"/>
          </p:cNvGraphicFramePr>
          <p:nvPr>
            <p:ph idx="1"/>
            <p:extLst/>
          </p:nvPr>
        </p:nvGraphicFramePr>
        <p:xfrm>
          <a:off x="4570732" y="1309313"/>
          <a:ext cx="3352800" cy="4071134"/>
        </p:xfrm>
        <a:graphic>
          <a:graphicData uri="http://schemas.openxmlformats.org/drawingml/2006/table">
            <a:tbl>
              <a:tblPr firstRow="1" bandRow="1">
                <a:tableStyleId>{5C22544A-7EE6-4342-B048-85BDC9FD1C3A}</a:tableStyleId>
              </a:tblPr>
              <a:tblGrid>
                <a:gridCol w="486176">
                  <a:extLst>
                    <a:ext uri="{9D8B030D-6E8A-4147-A177-3AD203B41FA5}">
                      <a16:colId xmlns:a16="http://schemas.microsoft.com/office/drawing/2014/main" xmlns="" val="20000"/>
                    </a:ext>
                  </a:extLst>
                </a:gridCol>
                <a:gridCol w="2866624">
                  <a:extLst>
                    <a:ext uri="{9D8B030D-6E8A-4147-A177-3AD203B41FA5}">
                      <a16:colId xmlns:a16="http://schemas.microsoft.com/office/drawing/2014/main" xmlns="" val="20001"/>
                    </a:ext>
                  </a:extLst>
                </a:gridCol>
              </a:tblGrid>
              <a:tr h="385775">
                <a:tc gridSpan="2">
                  <a:txBody>
                    <a:bodyPr/>
                    <a:lstStyle/>
                    <a:p>
                      <a:pPr algn="ctr"/>
                      <a:r>
                        <a:rPr lang="en-US" sz="1400" dirty="0" smtClean="0"/>
                        <a:t>ACT Skills</a:t>
                      </a:r>
                      <a:r>
                        <a:rPr lang="en-US" sz="1400" baseline="0" dirty="0" smtClean="0"/>
                        <a:t> Framework</a:t>
                      </a:r>
                      <a:endParaRPr lang="en-US" sz="1400" dirty="0"/>
                    </a:p>
                  </a:txBody>
                  <a:tcPr anchor="ctr">
                    <a:solidFill>
                      <a:schemeClr val="tx2"/>
                    </a:solidFill>
                  </a:tcPr>
                </a:tc>
                <a:tc hMerge="1">
                  <a:txBody>
                    <a:bodyPr/>
                    <a:lstStyle/>
                    <a:p>
                      <a:endParaRPr lang="en-US" sz="1400" dirty="0"/>
                    </a:p>
                  </a:txBody>
                  <a:tcPr>
                    <a:solidFill>
                      <a:schemeClr val="tx2"/>
                    </a:solidFill>
                  </a:tcPr>
                </a:tc>
                <a:extLst>
                  <a:ext uri="{0D108BD9-81ED-4DB2-BD59-A6C34878D82A}">
                    <a16:rowId xmlns:a16="http://schemas.microsoft.com/office/drawing/2014/main" xmlns="" val="10000"/>
                  </a:ext>
                </a:extLst>
              </a:tr>
              <a:tr h="385775">
                <a:tc rowSpan="3">
                  <a:txBody>
                    <a:bodyPr/>
                    <a:lstStyle/>
                    <a:p>
                      <a:pPr algn="ctr"/>
                      <a:r>
                        <a:rPr lang="en-US" sz="1400" b="1" dirty="0" smtClean="0">
                          <a:solidFill>
                            <a:schemeClr val="bg1"/>
                          </a:solidFill>
                        </a:rPr>
                        <a:t>ACHIEVING</a:t>
                      </a:r>
                      <a:endParaRPr lang="en-US" sz="1400" b="1" dirty="0">
                        <a:solidFill>
                          <a:schemeClr val="bg1"/>
                        </a:solidFill>
                      </a:endParaRPr>
                    </a:p>
                  </a:txBody>
                  <a:tcPr vert="vert270" anchor="ctr">
                    <a:solidFill>
                      <a:schemeClr val="accent4">
                        <a:lumMod val="90000"/>
                      </a:schemeClr>
                    </a:solidFill>
                  </a:tcPr>
                </a:tc>
                <a:tc>
                  <a:txBody>
                    <a:bodyPr/>
                    <a:lstStyle/>
                    <a:p>
                      <a:r>
                        <a:rPr lang="en-US" sz="1400" dirty="0" smtClean="0">
                          <a:solidFill>
                            <a:schemeClr val="bg1"/>
                          </a:solidFill>
                        </a:rPr>
                        <a:t>Critical</a:t>
                      </a:r>
                      <a:r>
                        <a:rPr lang="en-US" sz="1400" baseline="0" dirty="0" smtClean="0">
                          <a:solidFill>
                            <a:schemeClr val="bg1"/>
                          </a:solidFill>
                        </a:rPr>
                        <a:t> Thinking</a:t>
                      </a:r>
                      <a:endParaRPr lang="en-US" sz="1400" dirty="0">
                        <a:solidFill>
                          <a:schemeClr val="bg1"/>
                        </a:solidFill>
                      </a:endParaRPr>
                    </a:p>
                  </a:txBody>
                  <a:tcPr anchor="ctr">
                    <a:solidFill>
                      <a:schemeClr val="accent4">
                        <a:lumMod val="90000"/>
                      </a:schemeClr>
                    </a:solidFill>
                  </a:tcPr>
                </a:tc>
                <a:extLst>
                  <a:ext uri="{0D108BD9-81ED-4DB2-BD59-A6C34878D82A}">
                    <a16:rowId xmlns:a16="http://schemas.microsoft.com/office/drawing/2014/main" xmlns="" val="10001"/>
                  </a:ext>
                </a:extLst>
              </a:tr>
              <a:tr h="385775">
                <a:tc vMerge="1">
                  <a:txBody>
                    <a:bodyPr/>
                    <a:lstStyle/>
                    <a:p>
                      <a:endParaRPr lang="en-US" sz="1400" dirty="0">
                        <a:solidFill>
                          <a:schemeClr val="bg1"/>
                        </a:solidFill>
                      </a:endParaRPr>
                    </a:p>
                  </a:txBody>
                  <a:tcPr anchor="ctr">
                    <a:solidFill>
                      <a:schemeClr val="accent4">
                        <a:lumMod val="90000"/>
                      </a:schemeClr>
                    </a:solidFill>
                  </a:tcPr>
                </a:tc>
                <a:tc>
                  <a:txBody>
                    <a:bodyPr/>
                    <a:lstStyle/>
                    <a:p>
                      <a:r>
                        <a:rPr lang="en-US" sz="1400" dirty="0" smtClean="0">
                          <a:solidFill>
                            <a:schemeClr val="bg1"/>
                          </a:solidFill>
                        </a:rPr>
                        <a:t>Creativity</a:t>
                      </a:r>
                      <a:endParaRPr lang="en-US" sz="1400" dirty="0">
                        <a:solidFill>
                          <a:schemeClr val="bg1"/>
                        </a:solidFill>
                      </a:endParaRPr>
                    </a:p>
                  </a:txBody>
                  <a:tcPr anchor="ctr">
                    <a:solidFill>
                      <a:schemeClr val="accent4">
                        <a:lumMod val="90000"/>
                      </a:schemeClr>
                    </a:solidFill>
                  </a:tcPr>
                </a:tc>
                <a:extLst>
                  <a:ext uri="{0D108BD9-81ED-4DB2-BD59-A6C34878D82A}">
                    <a16:rowId xmlns:a16="http://schemas.microsoft.com/office/drawing/2014/main" xmlns="" val="10002"/>
                  </a:ext>
                </a:extLst>
              </a:tr>
              <a:tr h="385775">
                <a:tc vMerge="1">
                  <a:txBody>
                    <a:bodyPr/>
                    <a:lstStyle/>
                    <a:p>
                      <a:endParaRPr lang="en-US" sz="1400" dirty="0">
                        <a:solidFill>
                          <a:schemeClr val="bg1"/>
                        </a:solidFill>
                      </a:endParaRPr>
                    </a:p>
                  </a:txBody>
                  <a:tcPr anchor="ctr">
                    <a:solidFill>
                      <a:schemeClr val="accent4">
                        <a:lumMod val="90000"/>
                      </a:schemeClr>
                    </a:solidFill>
                  </a:tcPr>
                </a:tc>
                <a:tc>
                  <a:txBody>
                    <a:bodyPr/>
                    <a:lstStyle/>
                    <a:p>
                      <a:r>
                        <a:rPr lang="en-US" sz="1400" dirty="0" smtClean="0">
                          <a:solidFill>
                            <a:schemeClr val="bg1"/>
                          </a:solidFill>
                        </a:rPr>
                        <a:t>Perseverance</a:t>
                      </a:r>
                      <a:endParaRPr lang="en-US" sz="1400" dirty="0">
                        <a:solidFill>
                          <a:schemeClr val="bg1"/>
                        </a:solidFill>
                      </a:endParaRPr>
                    </a:p>
                  </a:txBody>
                  <a:tcPr anchor="ctr">
                    <a:solidFill>
                      <a:schemeClr val="accent4">
                        <a:lumMod val="90000"/>
                      </a:schemeClr>
                    </a:solidFill>
                  </a:tcPr>
                </a:tc>
                <a:extLst>
                  <a:ext uri="{0D108BD9-81ED-4DB2-BD59-A6C34878D82A}">
                    <a16:rowId xmlns:a16="http://schemas.microsoft.com/office/drawing/2014/main" xmlns="" val="10003"/>
                  </a:ext>
                </a:extLst>
              </a:tr>
              <a:tr h="497242">
                <a:tc rowSpan="3">
                  <a:txBody>
                    <a:bodyPr/>
                    <a:lstStyle/>
                    <a:p>
                      <a:pPr algn="ctr"/>
                      <a:r>
                        <a:rPr lang="en-US" sz="1400" b="1" dirty="0" smtClean="0">
                          <a:solidFill>
                            <a:schemeClr val="bg1"/>
                          </a:solidFill>
                        </a:rPr>
                        <a:t>CONNECTING</a:t>
                      </a:r>
                      <a:endParaRPr lang="en-US" sz="1400" b="1" dirty="0">
                        <a:solidFill>
                          <a:schemeClr val="bg1"/>
                        </a:solidFill>
                      </a:endParaRPr>
                    </a:p>
                  </a:txBody>
                  <a:tcPr vert="vert270" anchor="ctr">
                    <a:solidFill>
                      <a:schemeClr val="accent6">
                        <a:lumMod val="75000"/>
                      </a:schemeClr>
                    </a:solidFill>
                  </a:tcPr>
                </a:tc>
                <a:tc>
                  <a:txBody>
                    <a:bodyPr/>
                    <a:lstStyle/>
                    <a:p>
                      <a:r>
                        <a:rPr lang="en-US" sz="1400" dirty="0" smtClean="0">
                          <a:solidFill>
                            <a:schemeClr val="bg1"/>
                          </a:solidFill>
                        </a:rPr>
                        <a:t>Social Awareness &amp; Relationships</a:t>
                      </a:r>
                      <a:endParaRPr lang="en-US" sz="1400" dirty="0">
                        <a:solidFill>
                          <a:schemeClr val="bg1"/>
                        </a:solidFill>
                      </a:endParaRPr>
                    </a:p>
                  </a:txBody>
                  <a:tcPr anchor="ctr">
                    <a:solidFill>
                      <a:schemeClr val="accent6">
                        <a:lumMod val="75000"/>
                      </a:schemeClr>
                    </a:solidFill>
                  </a:tcPr>
                </a:tc>
                <a:extLst>
                  <a:ext uri="{0D108BD9-81ED-4DB2-BD59-A6C34878D82A}">
                    <a16:rowId xmlns:a16="http://schemas.microsoft.com/office/drawing/2014/main" xmlns="" val="10004"/>
                  </a:ext>
                </a:extLst>
              </a:tr>
              <a:tr h="417022">
                <a:tc vMerge="1">
                  <a:txBody>
                    <a:bodyPr/>
                    <a:lstStyle/>
                    <a:p>
                      <a:endParaRPr lang="en-US" sz="1400" dirty="0">
                        <a:solidFill>
                          <a:schemeClr val="bg1"/>
                        </a:solidFill>
                      </a:endParaRPr>
                    </a:p>
                  </a:txBody>
                  <a:tcPr anchor="ctr">
                    <a:solidFill>
                      <a:schemeClr val="accent6">
                        <a:lumMod val="75000"/>
                      </a:schemeClr>
                    </a:solidFill>
                  </a:tcPr>
                </a:tc>
                <a:tc>
                  <a:txBody>
                    <a:bodyPr/>
                    <a:lstStyle/>
                    <a:p>
                      <a:r>
                        <a:rPr lang="en-US" sz="1400" dirty="0" smtClean="0">
                          <a:solidFill>
                            <a:schemeClr val="bg1"/>
                          </a:solidFill>
                        </a:rPr>
                        <a:t>Communication</a:t>
                      </a:r>
                      <a:endParaRPr lang="en-US" sz="1400" dirty="0">
                        <a:solidFill>
                          <a:schemeClr val="bg1"/>
                        </a:solidFill>
                      </a:endParaRPr>
                    </a:p>
                  </a:txBody>
                  <a:tcPr anchor="ctr">
                    <a:solidFill>
                      <a:schemeClr val="accent6">
                        <a:lumMod val="75000"/>
                      </a:schemeClr>
                    </a:solidFill>
                  </a:tcPr>
                </a:tc>
                <a:extLst>
                  <a:ext uri="{0D108BD9-81ED-4DB2-BD59-A6C34878D82A}">
                    <a16:rowId xmlns:a16="http://schemas.microsoft.com/office/drawing/2014/main" xmlns="" val="10005"/>
                  </a:ext>
                </a:extLst>
              </a:tr>
              <a:tr h="456445">
                <a:tc vMerge="1">
                  <a:txBody>
                    <a:bodyPr/>
                    <a:lstStyle/>
                    <a:p>
                      <a:endParaRPr lang="en-US" sz="1400" dirty="0">
                        <a:solidFill>
                          <a:schemeClr val="bg1"/>
                        </a:solidFill>
                      </a:endParaRPr>
                    </a:p>
                  </a:txBody>
                  <a:tcPr anchor="ctr">
                    <a:solidFill>
                      <a:schemeClr val="accent6">
                        <a:lumMod val="75000"/>
                      </a:schemeClr>
                    </a:solidFill>
                  </a:tcPr>
                </a:tc>
                <a:tc>
                  <a:txBody>
                    <a:bodyPr/>
                    <a:lstStyle/>
                    <a:p>
                      <a:r>
                        <a:rPr lang="en-US" sz="1400" dirty="0" smtClean="0">
                          <a:solidFill>
                            <a:schemeClr val="bg1"/>
                          </a:solidFill>
                        </a:rPr>
                        <a:t>Teamwork</a:t>
                      </a:r>
                      <a:endParaRPr lang="en-US" sz="1400" dirty="0">
                        <a:solidFill>
                          <a:schemeClr val="bg1"/>
                        </a:solidFill>
                      </a:endParaRPr>
                    </a:p>
                  </a:txBody>
                  <a:tcPr anchor="ctr">
                    <a:solidFill>
                      <a:schemeClr val="accent6">
                        <a:lumMod val="75000"/>
                      </a:schemeClr>
                    </a:solidFill>
                  </a:tcPr>
                </a:tc>
                <a:extLst>
                  <a:ext uri="{0D108BD9-81ED-4DB2-BD59-A6C34878D82A}">
                    <a16:rowId xmlns:a16="http://schemas.microsoft.com/office/drawing/2014/main" xmlns="" val="10006"/>
                  </a:ext>
                </a:extLst>
              </a:tr>
              <a:tr h="385775">
                <a:tc rowSpan="3">
                  <a:txBody>
                    <a:bodyPr/>
                    <a:lstStyle/>
                    <a:p>
                      <a:pPr algn="ctr"/>
                      <a:r>
                        <a:rPr lang="en-US" sz="1400" b="1" dirty="0" smtClean="0">
                          <a:solidFill>
                            <a:schemeClr val="bg1"/>
                          </a:solidFill>
                        </a:rPr>
                        <a:t>THRIVING</a:t>
                      </a:r>
                      <a:endParaRPr lang="en-US" sz="1400" b="1" dirty="0">
                        <a:solidFill>
                          <a:schemeClr val="bg1"/>
                        </a:solidFill>
                      </a:endParaRPr>
                    </a:p>
                  </a:txBody>
                  <a:tcPr vert="vert270" anchor="ctr">
                    <a:solidFill>
                      <a:schemeClr val="accent5">
                        <a:lumMod val="75000"/>
                      </a:schemeClr>
                    </a:solidFill>
                  </a:tcPr>
                </a:tc>
                <a:tc>
                  <a:txBody>
                    <a:bodyPr/>
                    <a:lstStyle/>
                    <a:p>
                      <a:r>
                        <a:rPr lang="en-US" sz="1400" dirty="0" smtClean="0">
                          <a:solidFill>
                            <a:schemeClr val="bg1"/>
                          </a:solidFill>
                        </a:rPr>
                        <a:t>Growth Mindset</a:t>
                      </a:r>
                      <a:endParaRPr lang="en-US" sz="1400" dirty="0">
                        <a:solidFill>
                          <a:schemeClr val="bg1"/>
                        </a:solidFill>
                      </a:endParaRPr>
                    </a:p>
                  </a:txBody>
                  <a:tcPr anchor="ctr">
                    <a:solidFill>
                      <a:schemeClr val="accent5">
                        <a:lumMod val="75000"/>
                      </a:schemeClr>
                    </a:solidFill>
                  </a:tcPr>
                </a:tc>
                <a:extLst>
                  <a:ext uri="{0D108BD9-81ED-4DB2-BD59-A6C34878D82A}">
                    <a16:rowId xmlns:a16="http://schemas.microsoft.com/office/drawing/2014/main" xmlns="" val="10007"/>
                  </a:ext>
                </a:extLst>
              </a:tr>
              <a:tr h="385775">
                <a:tc vMerge="1">
                  <a:txBody>
                    <a:bodyPr/>
                    <a:lstStyle/>
                    <a:p>
                      <a:endParaRPr lang="en-US" sz="1400" dirty="0">
                        <a:solidFill>
                          <a:schemeClr val="bg1"/>
                        </a:solidFill>
                      </a:endParaRPr>
                    </a:p>
                  </a:txBody>
                  <a:tcPr anchor="ctr">
                    <a:solidFill>
                      <a:schemeClr val="accent5">
                        <a:lumMod val="75000"/>
                      </a:schemeClr>
                    </a:solidFill>
                  </a:tcPr>
                </a:tc>
                <a:tc>
                  <a:txBody>
                    <a:bodyPr/>
                    <a:lstStyle/>
                    <a:p>
                      <a:r>
                        <a:rPr lang="en-US" sz="1400" dirty="0" smtClean="0">
                          <a:solidFill>
                            <a:schemeClr val="bg1"/>
                          </a:solidFill>
                        </a:rPr>
                        <a:t>Efficacy</a:t>
                      </a:r>
                      <a:endParaRPr lang="en-US" sz="1400" dirty="0">
                        <a:solidFill>
                          <a:schemeClr val="bg1"/>
                        </a:solidFill>
                      </a:endParaRPr>
                    </a:p>
                  </a:txBody>
                  <a:tcPr anchor="ctr">
                    <a:solidFill>
                      <a:schemeClr val="accent5">
                        <a:lumMod val="75000"/>
                      </a:schemeClr>
                    </a:solidFill>
                  </a:tcPr>
                </a:tc>
                <a:extLst>
                  <a:ext uri="{0D108BD9-81ED-4DB2-BD59-A6C34878D82A}">
                    <a16:rowId xmlns:a16="http://schemas.microsoft.com/office/drawing/2014/main" xmlns="" val="10008"/>
                  </a:ext>
                </a:extLst>
              </a:tr>
              <a:tr h="385775">
                <a:tc vMerge="1">
                  <a:txBody>
                    <a:bodyPr/>
                    <a:lstStyle/>
                    <a:p>
                      <a:endParaRPr lang="en-US" sz="1400" dirty="0">
                        <a:solidFill>
                          <a:schemeClr val="bg1"/>
                        </a:solidFill>
                      </a:endParaRPr>
                    </a:p>
                  </a:txBody>
                  <a:tcPr anchor="ctr">
                    <a:solidFill>
                      <a:schemeClr val="accent5">
                        <a:lumMod val="75000"/>
                      </a:schemeClr>
                    </a:solidFill>
                  </a:tcPr>
                </a:tc>
                <a:tc>
                  <a:txBody>
                    <a:bodyPr/>
                    <a:lstStyle/>
                    <a:p>
                      <a:r>
                        <a:rPr lang="en-US" sz="1400" dirty="0" smtClean="0">
                          <a:solidFill>
                            <a:schemeClr val="bg1"/>
                          </a:solidFill>
                        </a:rPr>
                        <a:t>Self-Regulation</a:t>
                      </a:r>
                      <a:endParaRPr lang="en-US" sz="1400" dirty="0">
                        <a:solidFill>
                          <a:schemeClr val="bg1"/>
                        </a:solidFill>
                      </a:endParaRPr>
                    </a:p>
                  </a:txBody>
                  <a:tcPr anchor="ctr">
                    <a:solidFill>
                      <a:schemeClr val="accent5">
                        <a:lumMod val="75000"/>
                      </a:schemeClr>
                    </a:solidFill>
                  </a:tcPr>
                </a:tc>
                <a:extLst>
                  <a:ext uri="{0D108BD9-81ED-4DB2-BD59-A6C34878D82A}">
                    <a16:rowId xmlns:a16="http://schemas.microsoft.com/office/drawing/2014/main" xmlns="" val="10009"/>
                  </a:ext>
                </a:extLst>
              </a:tr>
            </a:tbl>
          </a:graphicData>
        </a:graphic>
      </p:graphicFrame>
      <p:cxnSp>
        <p:nvCxnSpPr>
          <p:cNvPr id="8" name="Straight Arrow Connector 7"/>
          <p:cNvCxnSpPr/>
          <p:nvPr/>
        </p:nvCxnSpPr>
        <p:spPr>
          <a:xfrm flipV="1">
            <a:off x="3475258" y="3329990"/>
            <a:ext cx="844062" cy="11723"/>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3" name="TextBox 2"/>
          <p:cNvSpPr txBox="1"/>
          <p:nvPr/>
        </p:nvSpPr>
        <p:spPr>
          <a:xfrm>
            <a:off x="451814" y="5867400"/>
            <a:ext cx="7139354" cy="110799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Update to reflect recent research and youth development work nationally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Align terminology of ACT Framework and measurement tools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Established shared definitions of skills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p:cNvPicPr>
            <a:picLocks noChangeAspect="1"/>
          </p:cNvPicPr>
          <p:nvPr/>
        </p:nvPicPr>
        <p:blipFill>
          <a:blip r:embed="rId4"/>
          <a:stretch>
            <a:fillRect/>
          </a:stretch>
        </p:blipFill>
        <p:spPr>
          <a:xfrm>
            <a:off x="7930660" y="2133600"/>
            <a:ext cx="306068" cy="306068"/>
          </a:xfrm>
          <a:prstGeom prst="rect">
            <a:avLst/>
          </a:prstGeom>
        </p:spPr>
      </p:pic>
      <p:pic>
        <p:nvPicPr>
          <p:cNvPr id="11" name="Picture 10"/>
          <p:cNvPicPr>
            <a:picLocks noChangeAspect="1"/>
          </p:cNvPicPr>
          <p:nvPr/>
        </p:nvPicPr>
        <p:blipFill>
          <a:blip r:embed="rId4"/>
          <a:stretch>
            <a:fillRect/>
          </a:stretch>
        </p:blipFill>
        <p:spPr>
          <a:xfrm>
            <a:off x="7937788" y="4607313"/>
            <a:ext cx="306068" cy="306068"/>
          </a:xfrm>
          <a:prstGeom prst="rect">
            <a:avLst/>
          </a:prstGeom>
        </p:spPr>
      </p:pic>
    </p:spTree>
    <p:extLst>
      <p:ext uri="{BB962C8B-B14F-4D97-AF65-F5344CB8AC3E}">
        <p14:creationId xmlns:p14="http://schemas.microsoft.com/office/powerpoint/2010/main" val="18012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122227"/>
            <a:ext cx="8229600" cy="815619"/>
          </a:xfrm>
        </p:spPr>
        <p:txBody>
          <a:bodyPr>
            <a:noAutofit/>
          </a:bodyPr>
          <a:lstStyle/>
          <a:p>
            <a:r>
              <a:rPr lang="en-US" sz="2800" dirty="0" smtClean="0"/>
              <a:t>Outcomes Associated with ACT Skills:</a:t>
            </a:r>
            <a:br>
              <a:rPr lang="en-US" sz="2800" dirty="0" smtClean="0"/>
            </a:br>
            <a:r>
              <a:rPr lang="en-US" sz="2000" dirty="0">
                <a:solidFill>
                  <a:srgbClr val="7030A0"/>
                </a:solidFill>
              </a:rPr>
              <a:t>Achievement (academics, life) </a:t>
            </a:r>
            <a:r>
              <a:rPr lang="en-US" sz="2000" dirty="0"/>
              <a:t>and </a:t>
            </a:r>
            <a:r>
              <a:rPr lang="en-US" sz="2000" dirty="0">
                <a:solidFill>
                  <a:schemeClr val="tx2"/>
                </a:solidFill>
              </a:rPr>
              <a:t>Behavioral (personal, social)</a:t>
            </a:r>
          </a:p>
        </p:txBody>
      </p:sp>
      <p:graphicFrame>
        <p:nvGraphicFramePr>
          <p:cNvPr id="5" name="Content Placeholder 3"/>
          <p:cNvGraphicFramePr>
            <a:graphicFrameLocks noGrp="1"/>
          </p:cNvGraphicFramePr>
          <p:nvPr>
            <p:ph idx="1"/>
            <p:extLst/>
          </p:nvPr>
        </p:nvGraphicFramePr>
        <p:xfrm>
          <a:off x="339969" y="1066800"/>
          <a:ext cx="8510953" cy="5261672"/>
        </p:xfrm>
        <a:graphic>
          <a:graphicData uri="http://schemas.openxmlformats.org/drawingml/2006/table">
            <a:tbl>
              <a:tblPr firstRow="1" bandRow="1">
                <a:tableStyleId>{5C22544A-7EE6-4342-B048-85BDC9FD1C3A}</a:tableStyleId>
              </a:tblPr>
              <a:tblGrid>
                <a:gridCol w="665305">
                  <a:extLst>
                    <a:ext uri="{9D8B030D-6E8A-4147-A177-3AD203B41FA5}">
                      <a16:colId xmlns:a16="http://schemas.microsoft.com/office/drawing/2014/main" xmlns="" val="20000"/>
                    </a:ext>
                  </a:extLst>
                </a:gridCol>
                <a:gridCol w="1978249">
                  <a:extLst>
                    <a:ext uri="{9D8B030D-6E8A-4147-A177-3AD203B41FA5}">
                      <a16:colId xmlns:a16="http://schemas.microsoft.com/office/drawing/2014/main" xmlns="" val="20001"/>
                    </a:ext>
                  </a:extLst>
                </a:gridCol>
                <a:gridCol w="5867399">
                  <a:extLst>
                    <a:ext uri="{9D8B030D-6E8A-4147-A177-3AD203B41FA5}">
                      <a16:colId xmlns:a16="http://schemas.microsoft.com/office/drawing/2014/main" xmlns="" val="20002"/>
                    </a:ext>
                  </a:extLst>
                </a:gridCol>
              </a:tblGrid>
              <a:tr h="385775">
                <a:tc gridSpan="2">
                  <a:txBody>
                    <a:bodyPr/>
                    <a:lstStyle/>
                    <a:p>
                      <a:pPr algn="ctr"/>
                      <a:r>
                        <a:rPr lang="en-US" sz="1400" dirty="0" smtClean="0"/>
                        <a:t>ACT Skills</a:t>
                      </a:r>
                      <a:r>
                        <a:rPr lang="en-US" sz="1400" baseline="0" dirty="0" smtClean="0"/>
                        <a:t> Framework</a:t>
                      </a:r>
                      <a:endParaRPr lang="en-US" sz="1400" dirty="0"/>
                    </a:p>
                  </a:txBody>
                  <a:tcPr anchor="ctr">
                    <a:solidFill>
                      <a:schemeClr val="tx2"/>
                    </a:solidFill>
                  </a:tcPr>
                </a:tc>
                <a:tc hMerge="1">
                  <a:txBody>
                    <a:bodyPr/>
                    <a:lstStyle/>
                    <a:p>
                      <a:endParaRPr lang="en-US" sz="1400" dirty="0"/>
                    </a:p>
                  </a:txBody>
                  <a:tcPr>
                    <a:solidFill>
                      <a:schemeClr val="tx2"/>
                    </a:solidFill>
                  </a:tcPr>
                </a:tc>
                <a:tc>
                  <a:txBody>
                    <a:bodyPr/>
                    <a:lstStyle/>
                    <a:p>
                      <a:pPr algn="ctr"/>
                      <a:r>
                        <a:rPr lang="en-US" sz="1400" dirty="0" smtClean="0"/>
                        <a:t>Associated Outcomes from Research Review</a:t>
                      </a:r>
                      <a:endParaRPr lang="en-US" sz="1400" dirty="0"/>
                    </a:p>
                  </a:txBody>
                  <a:tcPr anchor="ctr">
                    <a:solidFill>
                      <a:schemeClr val="tx2"/>
                    </a:solidFill>
                  </a:tcPr>
                </a:tc>
                <a:extLst>
                  <a:ext uri="{0D108BD9-81ED-4DB2-BD59-A6C34878D82A}">
                    <a16:rowId xmlns:a16="http://schemas.microsoft.com/office/drawing/2014/main" xmlns="" val="10000"/>
                  </a:ext>
                </a:extLst>
              </a:tr>
              <a:tr h="385775">
                <a:tc rowSpan="3">
                  <a:txBody>
                    <a:bodyPr/>
                    <a:lstStyle/>
                    <a:p>
                      <a:pPr algn="ctr"/>
                      <a:r>
                        <a:rPr lang="en-US" sz="1400" b="1" dirty="0" smtClean="0">
                          <a:solidFill>
                            <a:schemeClr val="bg1"/>
                          </a:solidFill>
                        </a:rPr>
                        <a:t>ACHIEVING</a:t>
                      </a:r>
                      <a:endParaRPr lang="en-US" sz="1400" b="1" dirty="0">
                        <a:solidFill>
                          <a:schemeClr val="bg1"/>
                        </a:solidFill>
                      </a:endParaRPr>
                    </a:p>
                  </a:txBody>
                  <a:tcPr vert="vert270" anchor="ctr">
                    <a:solidFill>
                      <a:schemeClr val="accent4">
                        <a:lumMod val="90000"/>
                      </a:schemeClr>
                    </a:solidFill>
                  </a:tcPr>
                </a:tc>
                <a:tc>
                  <a:txBody>
                    <a:bodyPr/>
                    <a:lstStyle/>
                    <a:p>
                      <a:r>
                        <a:rPr lang="en-US" sz="1400" dirty="0" smtClean="0">
                          <a:solidFill>
                            <a:schemeClr val="bg1"/>
                          </a:solidFill>
                        </a:rPr>
                        <a:t>Critical</a:t>
                      </a:r>
                      <a:r>
                        <a:rPr lang="en-US" sz="1400" baseline="0" dirty="0" smtClean="0">
                          <a:solidFill>
                            <a:schemeClr val="bg1"/>
                          </a:solidFill>
                        </a:rPr>
                        <a:t> Thinking</a:t>
                      </a:r>
                      <a:endParaRPr lang="en-US" sz="1400" dirty="0">
                        <a:solidFill>
                          <a:schemeClr val="bg1"/>
                        </a:solidFill>
                      </a:endParaRPr>
                    </a:p>
                  </a:txBody>
                  <a:tcPr anchor="ctr">
                    <a:solidFill>
                      <a:schemeClr val="accent4">
                        <a:lumMod val="90000"/>
                      </a:schemeClr>
                    </a:solidFill>
                  </a:tcPr>
                </a:tc>
                <a:tc>
                  <a:txBody>
                    <a:bodyPr/>
                    <a:lstStyle/>
                    <a:p>
                      <a:r>
                        <a:rPr lang="en-US" sz="1400" dirty="0" smtClean="0">
                          <a:solidFill>
                            <a:srgbClr val="7030A0"/>
                          </a:solidFill>
                        </a:rPr>
                        <a:t>College success and workforce readiness; Employee selection by management</a:t>
                      </a:r>
                      <a:endParaRPr lang="en-US" sz="1400" dirty="0">
                        <a:solidFill>
                          <a:srgbClr val="7030A0"/>
                        </a:solidFill>
                      </a:endParaRPr>
                    </a:p>
                  </a:txBody>
                  <a:tcPr anchor="ctr">
                    <a:solidFill>
                      <a:schemeClr val="bg1">
                        <a:lumMod val="75000"/>
                      </a:schemeClr>
                    </a:solidFill>
                  </a:tcPr>
                </a:tc>
                <a:extLst>
                  <a:ext uri="{0D108BD9-81ED-4DB2-BD59-A6C34878D82A}">
                    <a16:rowId xmlns:a16="http://schemas.microsoft.com/office/drawing/2014/main" xmlns="" val="10001"/>
                  </a:ext>
                </a:extLst>
              </a:tr>
              <a:tr h="385775">
                <a:tc vMerge="1">
                  <a:txBody>
                    <a:bodyPr/>
                    <a:lstStyle/>
                    <a:p>
                      <a:endParaRPr lang="en-US" sz="1400" dirty="0">
                        <a:solidFill>
                          <a:schemeClr val="bg1"/>
                        </a:solidFill>
                      </a:endParaRPr>
                    </a:p>
                  </a:txBody>
                  <a:tcPr anchor="ctr">
                    <a:solidFill>
                      <a:schemeClr val="accent4">
                        <a:lumMod val="90000"/>
                      </a:schemeClr>
                    </a:solidFill>
                  </a:tcPr>
                </a:tc>
                <a:tc>
                  <a:txBody>
                    <a:bodyPr/>
                    <a:lstStyle/>
                    <a:p>
                      <a:r>
                        <a:rPr lang="en-US" sz="1400" dirty="0" smtClean="0">
                          <a:solidFill>
                            <a:schemeClr val="bg1"/>
                          </a:solidFill>
                        </a:rPr>
                        <a:t>Creativity</a:t>
                      </a:r>
                      <a:endParaRPr lang="en-US" sz="1400" dirty="0">
                        <a:solidFill>
                          <a:schemeClr val="bg1"/>
                        </a:solidFill>
                      </a:endParaRPr>
                    </a:p>
                  </a:txBody>
                  <a:tcPr anchor="ctr">
                    <a:solidFill>
                      <a:schemeClr val="accent4">
                        <a:lumMod val="90000"/>
                      </a:schemeClr>
                    </a:solidFill>
                  </a:tcPr>
                </a:tc>
                <a:tc>
                  <a:txBody>
                    <a:bodyPr/>
                    <a:lstStyle/>
                    <a:p>
                      <a:r>
                        <a:rPr lang="en-US" sz="1400" dirty="0" smtClean="0">
                          <a:solidFill>
                            <a:srgbClr val="7030A0"/>
                          </a:solidFill>
                        </a:rPr>
                        <a:t>Improved</a:t>
                      </a:r>
                      <a:r>
                        <a:rPr lang="en-US" sz="1400" baseline="0" dirty="0" smtClean="0">
                          <a:solidFill>
                            <a:srgbClr val="7030A0"/>
                          </a:solidFill>
                        </a:rPr>
                        <a:t> academic achievement </a:t>
                      </a:r>
                      <a:endParaRPr lang="en-US" sz="1400" dirty="0">
                        <a:solidFill>
                          <a:srgbClr val="7030A0"/>
                        </a:solidFill>
                      </a:endParaRPr>
                    </a:p>
                  </a:txBody>
                  <a:tcPr anchor="ctr">
                    <a:solidFill>
                      <a:schemeClr val="bg1">
                        <a:lumMod val="75000"/>
                      </a:schemeClr>
                    </a:solidFill>
                  </a:tcPr>
                </a:tc>
                <a:extLst>
                  <a:ext uri="{0D108BD9-81ED-4DB2-BD59-A6C34878D82A}">
                    <a16:rowId xmlns:a16="http://schemas.microsoft.com/office/drawing/2014/main" xmlns="" val="10002"/>
                  </a:ext>
                </a:extLst>
              </a:tr>
              <a:tr h="385775">
                <a:tc vMerge="1">
                  <a:txBody>
                    <a:bodyPr/>
                    <a:lstStyle/>
                    <a:p>
                      <a:endParaRPr lang="en-US" sz="1400" dirty="0">
                        <a:solidFill>
                          <a:schemeClr val="bg1"/>
                        </a:solidFill>
                      </a:endParaRPr>
                    </a:p>
                  </a:txBody>
                  <a:tcPr anchor="ctr">
                    <a:solidFill>
                      <a:schemeClr val="accent4">
                        <a:lumMod val="90000"/>
                      </a:schemeClr>
                    </a:solidFill>
                  </a:tcPr>
                </a:tc>
                <a:tc>
                  <a:txBody>
                    <a:bodyPr/>
                    <a:lstStyle/>
                    <a:p>
                      <a:r>
                        <a:rPr lang="en-US" sz="1400" dirty="0" smtClean="0">
                          <a:solidFill>
                            <a:schemeClr val="bg1"/>
                          </a:solidFill>
                        </a:rPr>
                        <a:t>Perseverance</a:t>
                      </a:r>
                      <a:endParaRPr lang="en-US" sz="1400" dirty="0">
                        <a:solidFill>
                          <a:schemeClr val="bg1"/>
                        </a:solidFill>
                      </a:endParaRPr>
                    </a:p>
                  </a:txBody>
                  <a:tcPr anchor="ctr">
                    <a:solidFill>
                      <a:schemeClr val="accent4">
                        <a:lumMod val="90000"/>
                      </a:schemeClr>
                    </a:solidFill>
                  </a:tcPr>
                </a:tc>
                <a:tc>
                  <a:txBody>
                    <a:bodyPr/>
                    <a:lstStyle/>
                    <a:p>
                      <a:r>
                        <a:rPr lang="en-US" sz="1400" dirty="0" smtClean="0">
                          <a:solidFill>
                            <a:srgbClr val="7030A0"/>
                          </a:solidFill>
                        </a:rPr>
                        <a:t>High education attainment; Higher undergraduate GPAs; Fewer</a:t>
                      </a:r>
                      <a:r>
                        <a:rPr lang="en-US" sz="1400" baseline="0" dirty="0" smtClean="0">
                          <a:solidFill>
                            <a:srgbClr val="7030A0"/>
                          </a:solidFill>
                        </a:rPr>
                        <a:t> career changes; Work habits and task persistence; Math achievement</a:t>
                      </a:r>
                      <a:endParaRPr lang="en-US" sz="1400" dirty="0">
                        <a:solidFill>
                          <a:srgbClr val="7030A0"/>
                        </a:solidFill>
                      </a:endParaRPr>
                    </a:p>
                  </a:txBody>
                  <a:tcPr anchor="ctr">
                    <a:lnB w="12700" cap="flat" cmpd="sng" algn="ctr">
                      <a:solidFill>
                        <a:schemeClr val="tx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497242">
                <a:tc rowSpan="3">
                  <a:txBody>
                    <a:bodyPr/>
                    <a:lstStyle/>
                    <a:p>
                      <a:pPr algn="ctr"/>
                      <a:r>
                        <a:rPr lang="en-US" sz="1400" b="1" dirty="0" smtClean="0">
                          <a:solidFill>
                            <a:schemeClr val="bg1"/>
                          </a:solidFill>
                        </a:rPr>
                        <a:t>CONNECTING</a:t>
                      </a:r>
                      <a:endParaRPr lang="en-US" sz="1400" b="1" dirty="0">
                        <a:solidFill>
                          <a:schemeClr val="bg1"/>
                        </a:solidFill>
                      </a:endParaRPr>
                    </a:p>
                  </a:txBody>
                  <a:tcPr vert="vert270" anchor="ctr">
                    <a:solidFill>
                      <a:schemeClr val="accent6">
                        <a:lumMod val="75000"/>
                      </a:schemeClr>
                    </a:solidFill>
                  </a:tcPr>
                </a:tc>
                <a:tc>
                  <a:txBody>
                    <a:bodyPr/>
                    <a:lstStyle/>
                    <a:p>
                      <a:r>
                        <a:rPr lang="en-US" sz="1400" dirty="0" smtClean="0">
                          <a:solidFill>
                            <a:schemeClr val="bg1"/>
                          </a:solidFill>
                        </a:rPr>
                        <a:t>Social Awareness &amp; Relationships</a:t>
                      </a:r>
                      <a:endParaRPr lang="en-US" sz="1400" dirty="0">
                        <a:solidFill>
                          <a:schemeClr val="bg1"/>
                        </a:solidFill>
                      </a:endParaRPr>
                    </a:p>
                  </a:txBody>
                  <a:tcPr anchor="ct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rgbClr val="7030A0"/>
                          </a:solidFill>
                        </a:rPr>
                        <a:t>Improved academic test scores; Better job performance; Improved grades; </a:t>
                      </a:r>
                      <a:r>
                        <a:rPr lang="en-US" sz="1400" dirty="0" smtClean="0">
                          <a:solidFill>
                            <a:schemeClr val="tx2"/>
                          </a:solidFill>
                        </a:rPr>
                        <a:t>Healthier relationships;</a:t>
                      </a:r>
                      <a:r>
                        <a:rPr lang="en-US" sz="1400" baseline="0" dirty="0" smtClean="0">
                          <a:solidFill>
                            <a:schemeClr val="tx2"/>
                          </a:solidFill>
                        </a:rPr>
                        <a:t> Improved social skills; Improved self-efficacy, problem-solving</a:t>
                      </a:r>
                      <a:endParaRPr lang="en-US" sz="1400" dirty="0">
                        <a:solidFill>
                          <a:schemeClr val="tx2"/>
                        </a:solidFill>
                      </a:endParaRPr>
                    </a:p>
                  </a:txBody>
                  <a:tcPr anchor="ctr">
                    <a:lnT w="12700" cap="flat" cmpd="sng" algn="ctr">
                      <a:solidFill>
                        <a:schemeClr val="tx2"/>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xmlns="" val="10004"/>
                  </a:ext>
                </a:extLst>
              </a:tr>
              <a:tr h="417022">
                <a:tc vMerge="1">
                  <a:txBody>
                    <a:bodyPr/>
                    <a:lstStyle/>
                    <a:p>
                      <a:endParaRPr lang="en-US" sz="1400" dirty="0">
                        <a:solidFill>
                          <a:schemeClr val="bg1"/>
                        </a:solidFill>
                      </a:endParaRPr>
                    </a:p>
                  </a:txBody>
                  <a:tcPr anchor="ctr">
                    <a:solidFill>
                      <a:schemeClr val="accent6">
                        <a:lumMod val="75000"/>
                      </a:schemeClr>
                    </a:solidFill>
                  </a:tcPr>
                </a:tc>
                <a:tc>
                  <a:txBody>
                    <a:bodyPr/>
                    <a:lstStyle/>
                    <a:p>
                      <a:r>
                        <a:rPr lang="en-US" sz="1400" dirty="0" smtClean="0">
                          <a:solidFill>
                            <a:schemeClr val="bg1"/>
                          </a:solidFill>
                        </a:rPr>
                        <a:t>Communication</a:t>
                      </a:r>
                      <a:endParaRPr lang="en-US" sz="1400" dirty="0">
                        <a:solidFill>
                          <a:schemeClr val="bg1"/>
                        </a:solidFill>
                      </a:endParaRPr>
                    </a:p>
                  </a:txBody>
                  <a:tcPr anchor="ctr">
                    <a:solidFill>
                      <a:schemeClr val="accent6">
                        <a:lumMod val="75000"/>
                      </a:schemeClr>
                    </a:solidFill>
                  </a:tcPr>
                </a:tc>
                <a:tc>
                  <a:txBody>
                    <a:bodyPr/>
                    <a:lstStyle/>
                    <a:p>
                      <a:r>
                        <a:rPr lang="en-US" sz="1400" dirty="0" smtClean="0">
                          <a:solidFill>
                            <a:schemeClr val="tx2"/>
                          </a:solidFill>
                        </a:rPr>
                        <a:t>Healthier social relationships;</a:t>
                      </a:r>
                      <a:r>
                        <a:rPr lang="en-US" sz="1400" baseline="0" dirty="0" smtClean="0">
                          <a:solidFill>
                            <a:schemeClr val="tx2"/>
                          </a:solidFill>
                        </a:rPr>
                        <a:t> Improved self-efficacy</a:t>
                      </a:r>
                      <a:endParaRPr lang="en-US" sz="1400" dirty="0">
                        <a:solidFill>
                          <a:schemeClr val="tx2"/>
                        </a:solidFill>
                      </a:endParaRPr>
                    </a:p>
                  </a:txBody>
                  <a:tcPr anchor="ctr">
                    <a:solidFill>
                      <a:schemeClr val="bg1">
                        <a:lumMod val="75000"/>
                      </a:schemeClr>
                    </a:solidFill>
                  </a:tcPr>
                </a:tc>
                <a:extLst>
                  <a:ext uri="{0D108BD9-81ED-4DB2-BD59-A6C34878D82A}">
                    <a16:rowId xmlns:a16="http://schemas.microsoft.com/office/drawing/2014/main" xmlns="" val="10005"/>
                  </a:ext>
                </a:extLst>
              </a:tr>
              <a:tr h="456445">
                <a:tc vMerge="1">
                  <a:txBody>
                    <a:bodyPr/>
                    <a:lstStyle/>
                    <a:p>
                      <a:endParaRPr lang="en-US" sz="1400" dirty="0">
                        <a:solidFill>
                          <a:schemeClr val="bg1"/>
                        </a:solidFill>
                      </a:endParaRPr>
                    </a:p>
                  </a:txBody>
                  <a:tcPr anchor="ctr">
                    <a:solidFill>
                      <a:schemeClr val="accent6">
                        <a:lumMod val="75000"/>
                      </a:schemeClr>
                    </a:solidFill>
                  </a:tcPr>
                </a:tc>
                <a:tc>
                  <a:txBody>
                    <a:bodyPr/>
                    <a:lstStyle/>
                    <a:p>
                      <a:r>
                        <a:rPr lang="en-US" sz="1400" dirty="0" smtClean="0">
                          <a:solidFill>
                            <a:schemeClr val="bg1"/>
                          </a:solidFill>
                        </a:rPr>
                        <a:t>Teamwork</a:t>
                      </a:r>
                      <a:endParaRPr lang="en-US" sz="1400" dirty="0">
                        <a:solidFill>
                          <a:schemeClr val="bg1"/>
                        </a:solidFill>
                      </a:endParaRPr>
                    </a:p>
                  </a:txBody>
                  <a:tcPr anchor="ctr">
                    <a:solidFill>
                      <a:schemeClr val="accent6">
                        <a:lumMod val="75000"/>
                      </a:schemeClr>
                    </a:solidFill>
                  </a:tcPr>
                </a:tc>
                <a:tc>
                  <a:txBody>
                    <a:bodyPr/>
                    <a:lstStyle/>
                    <a:p>
                      <a:r>
                        <a:rPr lang="en-US" sz="1400" dirty="0" smtClean="0">
                          <a:solidFill>
                            <a:srgbClr val="7030A0"/>
                          </a:solidFill>
                        </a:rPr>
                        <a:t>Improved</a:t>
                      </a:r>
                      <a:r>
                        <a:rPr lang="en-US" sz="1400" baseline="0" dirty="0" smtClean="0">
                          <a:solidFill>
                            <a:srgbClr val="7030A0"/>
                          </a:solidFill>
                        </a:rPr>
                        <a:t> academic achievement; </a:t>
                      </a:r>
                      <a:r>
                        <a:rPr lang="en-US" sz="1400" baseline="0" dirty="0" smtClean="0">
                          <a:solidFill>
                            <a:schemeClr val="tx2"/>
                          </a:solidFill>
                        </a:rPr>
                        <a:t>Improved self-efficacy</a:t>
                      </a:r>
                      <a:endParaRPr lang="en-US" sz="1400" dirty="0">
                        <a:solidFill>
                          <a:srgbClr val="7030A0"/>
                        </a:solidFill>
                      </a:endParaRPr>
                    </a:p>
                  </a:txBody>
                  <a:tcPr anchor="ctr">
                    <a:lnB w="12700" cap="flat" cmpd="sng" algn="ctr">
                      <a:solidFill>
                        <a:schemeClr val="tx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6"/>
                  </a:ext>
                </a:extLst>
              </a:tr>
              <a:tr h="385775">
                <a:tc rowSpan="3">
                  <a:txBody>
                    <a:bodyPr/>
                    <a:lstStyle/>
                    <a:p>
                      <a:pPr algn="ctr"/>
                      <a:r>
                        <a:rPr lang="en-US" sz="1400" b="1" dirty="0" smtClean="0">
                          <a:solidFill>
                            <a:schemeClr val="bg1"/>
                          </a:solidFill>
                        </a:rPr>
                        <a:t>THRIVING</a:t>
                      </a:r>
                      <a:endParaRPr lang="en-US" sz="1400" b="1" dirty="0">
                        <a:solidFill>
                          <a:schemeClr val="bg1"/>
                        </a:solidFill>
                      </a:endParaRPr>
                    </a:p>
                  </a:txBody>
                  <a:tcPr vert="vert270" anchor="ctr">
                    <a:solidFill>
                      <a:schemeClr val="accent5">
                        <a:lumMod val="75000"/>
                      </a:schemeClr>
                    </a:solidFill>
                  </a:tcPr>
                </a:tc>
                <a:tc>
                  <a:txBody>
                    <a:bodyPr/>
                    <a:lstStyle/>
                    <a:p>
                      <a:r>
                        <a:rPr lang="en-US" sz="1400" dirty="0" smtClean="0">
                          <a:solidFill>
                            <a:schemeClr val="bg1"/>
                          </a:solidFill>
                        </a:rPr>
                        <a:t>Growth Mindset</a:t>
                      </a:r>
                      <a:endParaRPr lang="en-US" sz="1400" dirty="0">
                        <a:solidFill>
                          <a:schemeClr val="bg1"/>
                        </a:solidFill>
                      </a:endParaRPr>
                    </a:p>
                  </a:txBody>
                  <a:tcPr anchor="ctr">
                    <a:solidFill>
                      <a:schemeClr val="accent5">
                        <a:lumMod val="75000"/>
                      </a:schemeClr>
                    </a:solidFill>
                  </a:tcPr>
                </a:tc>
                <a:tc>
                  <a:txBody>
                    <a:bodyPr/>
                    <a:lstStyle/>
                    <a:p>
                      <a:r>
                        <a:rPr lang="en-US" sz="1400" dirty="0" smtClean="0">
                          <a:solidFill>
                            <a:srgbClr val="7030A0"/>
                          </a:solidFill>
                        </a:rPr>
                        <a:t>Improved performance</a:t>
                      </a:r>
                      <a:r>
                        <a:rPr lang="en-US" sz="1400" baseline="0" dirty="0" smtClean="0">
                          <a:solidFill>
                            <a:srgbClr val="7030A0"/>
                          </a:solidFill>
                        </a:rPr>
                        <a:t> and </a:t>
                      </a:r>
                      <a:r>
                        <a:rPr lang="en-US" sz="1400" dirty="0" smtClean="0">
                          <a:solidFill>
                            <a:srgbClr val="7030A0"/>
                          </a:solidFill>
                        </a:rPr>
                        <a:t>academic</a:t>
                      </a:r>
                      <a:r>
                        <a:rPr lang="en-US" sz="1400" baseline="0" dirty="0" smtClean="0">
                          <a:solidFill>
                            <a:srgbClr val="7030A0"/>
                          </a:solidFill>
                        </a:rPr>
                        <a:t> achievement;</a:t>
                      </a:r>
                      <a:r>
                        <a:rPr lang="en-US" sz="1400" baseline="0" dirty="0" smtClean="0">
                          <a:solidFill>
                            <a:schemeClr val="tx2"/>
                          </a:solidFill>
                        </a:rPr>
                        <a:t> Lower stress levels</a:t>
                      </a:r>
                      <a:endParaRPr lang="en-US" sz="1400" dirty="0">
                        <a:solidFill>
                          <a:schemeClr val="tx2"/>
                        </a:solidFill>
                      </a:endParaRPr>
                    </a:p>
                  </a:txBody>
                  <a:tcPr anchor="ctr">
                    <a:lnT w="12700" cap="flat" cmpd="sng" algn="ctr">
                      <a:solidFill>
                        <a:schemeClr val="tx2"/>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xmlns="" val="10007"/>
                  </a:ext>
                </a:extLst>
              </a:tr>
              <a:tr h="385775">
                <a:tc vMerge="1">
                  <a:txBody>
                    <a:bodyPr/>
                    <a:lstStyle/>
                    <a:p>
                      <a:endParaRPr lang="en-US" sz="1400" dirty="0">
                        <a:solidFill>
                          <a:schemeClr val="bg1"/>
                        </a:solidFill>
                      </a:endParaRPr>
                    </a:p>
                  </a:txBody>
                  <a:tcPr anchor="ctr">
                    <a:solidFill>
                      <a:schemeClr val="accent5">
                        <a:lumMod val="75000"/>
                      </a:schemeClr>
                    </a:solidFill>
                  </a:tcPr>
                </a:tc>
                <a:tc>
                  <a:txBody>
                    <a:bodyPr/>
                    <a:lstStyle/>
                    <a:p>
                      <a:r>
                        <a:rPr lang="en-US" sz="1400" dirty="0" smtClean="0">
                          <a:solidFill>
                            <a:schemeClr val="bg1"/>
                          </a:solidFill>
                        </a:rPr>
                        <a:t>Efficacy</a:t>
                      </a:r>
                      <a:endParaRPr lang="en-US" sz="1400" dirty="0">
                        <a:solidFill>
                          <a:schemeClr val="bg1"/>
                        </a:solidFill>
                      </a:endParaRPr>
                    </a:p>
                  </a:txBody>
                  <a:tcPr anchor="ctr">
                    <a:solidFill>
                      <a:schemeClr val="accent5">
                        <a:lumMod val="75000"/>
                      </a:schemeClr>
                    </a:solidFill>
                  </a:tcPr>
                </a:tc>
                <a:tc>
                  <a:txBody>
                    <a:bodyPr/>
                    <a:lstStyle/>
                    <a:p>
                      <a:r>
                        <a:rPr lang="en-US" sz="1400" dirty="0" smtClean="0">
                          <a:solidFill>
                            <a:srgbClr val="7030A0"/>
                          </a:solidFill>
                        </a:rPr>
                        <a:t>Improved academic achievement;</a:t>
                      </a:r>
                      <a:r>
                        <a:rPr lang="en-US" sz="1400" baseline="0" dirty="0" smtClean="0">
                          <a:solidFill>
                            <a:srgbClr val="7030A0"/>
                          </a:solidFill>
                        </a:rPr>
                        <a:t> Academic persistence; College GPA, persistence; Improved work performance;</a:t>
                      </a:r>
                      <a:r>
                        <a:rPr lang="en-US" sz="1400" baseline="0" dirty="0" smtClean="0">
                          <a:solidFill>
                            <a:schemeClr val="tx2"/>
                          </a:solidFill>
                        </a:rPr>
                        <a:t> Improved perseverance</a:t>
                      </a:r>
                      <a:endParaRPr lang="en-US" sz="1400" dirty="0">
                        <a:solidFill>
                          <a:schemeClr val="tx2"/>
                        </a:solidFill>
                      </a:endParaRPr>
                    </a:p>
                  </a:txBody>
                  <a:tcPr anchor="ctr">
                    <a:solidFill>
                      <a:schemeClr val="bg1">
                        <a:lumMod val="75000"/>
                      </a:schemeClr>
                    </a:solidFill>
                  </a:tcPr>
                </a:tc>
                <a:extLst>
                  <a:ext uri="{0D108BD9-81ED-4DB2-BD59-A6C34878D82A}">
                    <a16:rowId xmlns:a16="http://schemas.microsoft.com/office/drawing/2014/main" xmlns="" val="10008"/>
                  </a:ext>
                </a:extLst>
              </a:tr>
              <a:tr h="385775">
                <a:tc vMerge="1">
                  <a:txBody>
                    <a:bodyPr/>
                    <a:lstStyle/>
                    <a:p>
                      <a:endParaRPr lang="en-US" sz="1400" dirty="0">
                        <a:solidFill>
                          <a:schemeClr val="bg1"/>
                        </a:solidFill>
                      </a:endParaRPr>
                    </a:p>
                  </a:txBody>
                  <a:tcPr anchor="ctr">
                    <a:solidFill>
                      <a:schemeClr val="accent5">
                        <a:lumMod val="75000"/>
                      </a:schemeClr>
                    </a:solidFill>
                  </a:tcPr>
                </a:tc>
                <a:tc>
                  <a:txBody>
                    <a:bodyPr/>
                    <a:lstStyle/>
                    <a:p>
                      <a:r>
                        <a:rPr lang="en-US" sz="1400" dirty="0" smtClean="0">
                          <a:solidFill>
                            <a:schemeClr val="bg1"/>
                          </a:solidFill>
                        </a:rPr>
                        <a:t>Self-Regulation</a:t>
                      </a:r>
                      <a:endParaRPr lang="en-US" sz="1400" dirty="0">
                        <a:solidFill>
                          <a:schemeClr val="bg1"/>
                        </a:solidFill>
                      </a:endParaRPr>
                    </a:p>
                  </a:txBody>
                  <a:tcPr anchor="ct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7030A0"/>
                          </a:solidFill>
                        </a:rPr>
                        <a:t>Positive academic outcomes (grade promotion, test scores,</a:t>
                      </a:r>
                      <a:r>
                        <a:rPr lang="en-US" sz="1400" baseline="0" dirty="0" smtClean="0">
                          <a:solidFill>
                            <a:srgbClr val="7030A0"/>
                          </a:solidFill>
                        </a:rPr>
                        <a:t> course grades); College GPA and retention;</a:t>
                      </a:r>
                      <a:r>
                        <a:rPr lang="en-US" sz="1400" baseline="0" dirty="0" smtClean="0">
                          <a:solidFill>
                            <a:schemeClr val="tx2"/>
                          </a:solidFill>
                        </a:rPr>
                        <a:t> Positive social outcomes (better impulse control, more stable relationships, increased empathy and perspective taking, more constructive response to anger)</a:t>
                      </a:r>
                      <a:endParaRPr lang="en-US" sz="1400" dirty="0">
                        <a:solidFill>
                          <a:schemeClr val="tx2"/>
                        </a:solidFill>
                      </a:endParaRPr>
                    </a:p>
                  </a:txBody>
                  <a:tcPr anchor="ctr">
                    <a:solidFill>
                      <a:schemeClr val="bg1">
                        <a:lumMod val="7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14010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382000" cy="1143000"/>
          </a:xfrm>
        </p:spPr>
        <p:txBody>
          <a:bodyPr>
            <a:normAutofit/>
          </a:bodyPr>
          <a:lstStyle/>
          <a:p>
            <a:pPr algn="ctr"/>
            <a:r>
              <a:rPr lang="en-US" dirty="0" smtClean="0"/>
              <a:t>Measurement Results</a:t>
            </a:r>
            <a:endParaRPr lang="en-US" dirty="0"/>
          </a:p>
        </p:txBody>
      </p:sp>
    </p:spTree>
    <p:extLst>
      <p:ext uri="{BB962C8B-B14F-4D97-AF65-F5344CB8AC3E}">
        <p14:creationId xmlns:p14="http://schemas.microsoft.com/office/powerpoint/2010/main" val="2333259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Questions Are We Answering?</a:t>
            </a:r>
            <a:endParaRPr lang="en-US" dirty="0"/>
          </a:p>
        </p:txBody>
      </p:sp>
      <p:sp>
        <p:nvSpPr>
          <p:cNvPr id="3" name="Content Placeholder 2"/>
          <p:cNvSpPr>
            <a:spLocks noGrp="1"/>
          </p:cNvSpPr>
          <p:nvPr>
            <p:ph idx="1"/>
          </p:nvPr>
        </p:nvSpPr>
        <p:spPr>
          <a:xfrm>
            <a:off x="429630" y="1457227"/>
            <a:ext cx="8229600" cy="3817048"/>
          </a:xfrm>
        </p:spPr>
        <p:txBody>
          <a:bodyPr>
            <a:normAutofit/>
          </a:bodyPr>
          <a:lstStyle/>
          <a:p>
            <a:r>
              <a:rPr lang="en-US" dirty="0" smtClean="0">
                <a:solidFill>
                  <a:schemeClr val="tx2"/>
                </a:solidFill>
              </a:rPr>
              <a:t>Youth Social-Emotional Skills </a:t>
            </a:r>
          </a:p>
          <a:p>
            <a:pPr lvl="1"/>
            <a:r>
              <a:rPr lang="en-US" sz="1900" dirty="0" smtClean="0"/>
              <a:t>What percent of program participants demonstrated skills “usually/often” or “always” at the start of the program?</a:t>
            </a:r>
          </a:p>
          <a:p>
            <a:pPr lvl="2"/>
            <a:r>
              <a:rPr lang="en-US" sz="1700" dirty="0" smtClean="0"/>
              <a:t>Do these results vary across the educator and youth perspectives?</a:t>
            </a:r>
          </a:p>
          <a:p>
            <a:pPr lvl="2"/>
            <a:endParaRPr lang="en-US" sz="1700" dirty="0"/>
          </a:p>
          <a:p>
            <a:r>
              <a:rPr lang="en-US" dirty="0">
                <a:solidFill>
                  <a:schemeClr val="tx2"/>
                </a:solidFill>
              </a:rPr>
              <a:t>Program Practices</a:t>
            </a:r>
          </a:p>
          <a:p>
            <a:pPr lvl="1"/>
            <a:r>
              <a:rPr lang="en-US" sz="1900" dirty="0"/>
              <a:t>To what extent did </a:t>
            </a:r>
            <a:r>
              <a:rPr lang="en-US" sz="1900" dirty="0" smtClean="0"/>
              <a:t>programs </a:t>
            </a:r>
            <a:r>
              <a:rPr lang="en-US" sz="1900" dirty="0"/>
              <a:t>deliver practices that build ACT skills “most of the time”?</a:t>
            </a:r>
          </a:p>
          <a:p>
            <a:pPr marL="914400" lvl="2" indent="0">
              <a:buNone/>
            </a:pPr>
            <a:endParaRPr lang="en-US" sz="1700" dirty="0"/>
          </a:p>
        </p:txBody>
      </p:sp>
      <p:sp>
        <p:nvSpPr>
          <p:cNvPr id="4" name="Rectangle 3"/>
          <p:cNvSpPr/>
          <p:nvPr/>
        </p:nvSpPr>
        <p:spPr>
          <a:xfrm>
            <a:off x="247249" y="6287989"/>
            <a:ext cx="364763" cy="228600"/>
          </a:xfrm>
          <a:prstGeom prst="rect">
            <a:avLst/>
          </a:prstGeom>
          <a:solidFill>
            <a:schemeClr val="bg1"/>
          </a:solidFill>
          <a:ln>
            <a:solidFill>
              <a:srgbClr val="397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247249" y="5906989"/>
            <a:ext cx="364763" cy="228600"/>
          </a:xfrm>
          <a:prstGeom prst="rect">
            <a:avLst/>
          </a:prstGeom>
          <a:solidFill>
            <a:srgbClr val="397BA5"/>
          </a:solidFill>
          <a:ln>
            <a:solidFill>
              <a:srgbClr val="397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p:cNvSpPr/>
          <p:nvPr/>
        </p:nvSpPr>
        <p:spPr>
          <a:xfrm>
            <a:off x="699539" y="6287989"/>
            <a:ext cx="364763" cy="228600"/>
          </a:xfrm>
          <a:prstGeom prst="rect">
            <a:avLst/>
          </a:prstGeom>
          <a:solidFill>
            <a:schemeClr val="bg1"/>
          </a:solidFill>
          <a:ln>
            <a:solidFill>
              <a:srgbClr val="488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p:cNvSpPr/>
          <p:nvPr/>
        </p:nvSpPr>
        <p:spPr>
          <a:xfrm>
            <a:off x="699539" y="5906989"/>
            <a:ext cx="364763" cy="228600"/>
          </a:xfrm>
          <a:prstGeom prst="rect">
            <a:avLst/>
          </a:prstGeom>
          <a:solidFill>
            <a:srgbClr val="488323"/>
          </a:solidFill>
          <a:ln>
            <a:solidFill>
              <a:srgbClr val="488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p:cNvSpPr/>
          <p:nvPr/>
        </p:nvSpPr>
        <p:spPr>
          <a:xfrm>
            <a:off x="1151829" y="6287989"/>
            <a:ext cx="364763" cy="228600"/>
          </a:xfrm>
          <a:prstGeom prst="rect">
            <a:avLst/>
          </a:prstGeom>
          <a:solidFill>
            <a:schemeClr val="bg1"/>
          </a:solidFill>
          <a:ln>
            <a:solidFill>
              <a:srgbClr val="DB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p:cNvSpPr/>
          <p:nvPr/>
        </p:nvSpPr>
        <p:spPr>
          <a:xfrm>
            <a:off x="1151829" y="5906989"/>
            <a:ext cx="364763" cy="228600"/>
          </a:xfrm>
          <a:prstGeom prst="rect">
            <a:avLst/>
          </a:prstGeom>
          <a:solidFill>
            <a:srgbClr val="DB4300"/>
          </a:solidFill>
          <a:ln>
            <a:solidFill>
              <a:srgbClr val="DB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p:cNvSpPr txBox="1"/>
          <p:nvPr/>
        </p:nvSpPr>
        <p:spPr>
          <a:xfrm>
            <a:off x="1600200" y="5867400"/>
            <a:ext cx="68498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Adult rating (observer if program practice data; teacher/staff if youth skill data)</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p:cNvSpPr txBox="1"/>
          <p:nvPr/>
        </p:nvSpPr>
        <p:spPr>
          <a:xfrm>
            <a:off x="1600200" y="6248400"/>
            <a:ext cx="6172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Youth rating (of either program practice or self-report on skills)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p:cNvSpPr txBox="1"/>
          <p:nvPr/>
        </p:nvSpPr>
        <p:spPr>
          <a:xfrm>
            <a:off x="123624" y="5486400"/>
            <a:ext cx="2953151"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B3F6B"/>
                </a:solidFill>
                <a:effectLst/>
                <a:uLnTx/>
                <a:uFillTx/>
                <a:latin typeface="Arial"/>
                <a:ea typeface="+mn-ea"/>
                <a:cs typeface="+mn-cs"/>
              </a:rPr>
              <a:t>Presentation Legend</a:t>
            </a:r>
            <a:endParaRPr kumimoji="0" lang="en-US" sz="1800" b="0" i="0" u="none" strike="noStrike" kern="1200" cap="none" spc="0" normalizeH="0" baseline="0" noProof="0" dirty="0">
              <a:ln>
                <a:noFill/>
              </a:ln>
              <a:solidFill>
                <a:srgbClr val="1B3F6B"/>
              </a:solidFill>
              <a:effectLst/>
              <a:uLnTx/>
              <a:uFillTx/>
              <a:latin typeface="Arial"/>
              <a:ea typeface="+mn-ea"/>
              <a:cs typeface="+mn-cs"/>
            </a:endParaRPr>
          </a:p>
        </p:txBody>
      </p:sp>
    </p:spTree>
    <p:extLst>
      <p:ext uri="{BB962C8B-B14F-4D97-AF65-F5344CB8AC3E}">
        <p14:creationId xmlns:p14="http://schemas.microsoft.com/office/powerpoint/2010/main" val="261138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10" y="19330"/>
            <a:ext cx="5024290" cy="1143000"/>
          </a:xfrm>
        </p:spPr>
        <p:txBody>
          <a:bodyPr>
            <a:normAutofit/>
          </a:bodyPr>
          <a:lstStyle/>
          <a:p>
            <a:r>
              <a:rPr lang="en-US" dirty="0" smtClean="0">
                <a:solidFill>
                  <a:schemeClr val="tx2"/>
                </a:solidFill>
              </a:rPr>
              <a:t>Achieve: </a:t>
            </a:r>
            <a:r>
              <a:rPr lang="en-US" sz="2400" dirty="0" smtClean="0">
                <a:solidFill>
                  <a:schemeClr val="tx2"/>
                </a:solidFill>
              </a:rPr>
              <a:t>Youth Skill Baseline</a:t>
            </a:r>
            <a:endParaRPr lang="en-US" dirty="0">
              <a:solidFill>
                <a:schemeClr val="tx2"/>
              </a:solidFill>
            </a:endParaRPr>
          </a:p>
        </p:txBody>
      </p:sp>
      <p:pic>
        <p:nvPicPr>
          <p:cNvPr id="5" name="Picture 4"/>
          <p:cNvPicPr>
            <a:picLocks noChangeAspect="1"/>
          </p:cNvPicPr>
          <p:nvPr/>
        </p:nvPicPr>
        <p:blipFill rotWithShape="1">
          <a:blip r:embed="rId3"/>
          <a:srcRect t="24223" r="33234"/>
          <a:stretch/>
        </p:blipFill>
        <p:spPr>
          <a:xfrm>
            <a:off x="6848547" y="5666096"/>
            <a:ext cx="2263146" cy="1191904"/>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4017216319"/>
              </p:ext>
            </p:extLst>
          </p:nvPr>
        </p:nvGraphicFramePr>
        <p:xfrm>
          <a:off x="1524000" y="838200"/>
          <a:ext cx="5637574"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062310" y="5815020"/>
            <a:ext cx="228600" cy="152400"/>
          </a:xfrm>
          <a:prstGeom prst="rect">
            <a:avLst/>
          </a:prstGeom>
          <a:solidFill>
            <a:schemeClr val="bg1"/>
          </a:solidFill>
          <a:ln>
            <a:solidFill>
              <a:srgbClr val="397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2062310" y="5554103"/>
            <a:ext cx="228600" cy="152400"/>
          </a:xfrm>
          <a:prstGeom prst="rect">
            <a:avLst/>
          </a:prstGeom>
          <a:solidFill>
            <a:srgbClr val="397BA5"/>
          </a:solidFill>
          <a:ln>
            <a:solidFill>
              <a:srgbClr val="397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p:cNvSpPr txBox="1"/>
          <p:nvPr/>
        </p:nvSpPr>
        <p:spPr>
          <a:xfrm>
            <a:off x="2297188" y="5482638"/>
            <a:ext cx="46624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Staff/Teacher Rating</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of Youth Skills (n=614</a:t>
            </a:r>
            <a:r>
              <a:rPr kumimoji="0" lang="en-US" sz="1200" b="0" i="0" u="none" strike="noStrike" kern="1200" cap="none" spc="0" normalizeH="0" noProof="0" dirty="0" smtClean="0">
                <a:ln>
                  <a:noFill/>
                </a:ln>
                <a:solidFill>
                  <a:prstClr val="black"/>
                </a:solidFill>
                <a:effectLst/>
                <a:uLnTx/>
                <a:uFillTx/>
                <a:latin typeface="Arial"/>
                <a:ea typeface="+mn-ea"/>
                <a:cs typeface="+mn-cs"/>
              </a:rPr>
              <a:t> students, 17 </a:t>
            </a:r>
            <a:r>
              <a:rPr kumimoji="0" lang="en-US" sz="1200" b="0" i="0" u="none" strike="noStrike" kern="1200" cap="none" spc="0" normalizeH="0" noProof="0" dirty="0" err="1" smtClean="0">
                <a:ln>
                  <a:noFill/>
                </a:ln>
                <a:solidFill>
                  <a:prstClr val="black"/>
                </a:solidFill>
                <a:effectLst/>
                <a:uLnTx/>
                <a:uFillTx/>
                <a:latin typeface="Arial"/>
                <a:ea typeface="+mn-ea"/>
                <a:cs typeface="+mn-cs"/>
              </a:rPr>
              <a:t>progs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p:cNvSpPr txBox="1"/>
          <p:nvPr/>
        </p:nvSpPr>
        <p:spPr>
          <a:xfrm>
            <a:off x="2309745" y="5741478"/>
            <a:ext cx="41741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Youth Self-Rating of Skills (n=156 students, 8 </a:t>
            </a:r>
            <a:r>
              <a:rPr kumimoji="0" lang="en-US" sz="1200" b="0" i="0" u="none" strike="noStrike" kern="1200" cap="none" spc="0" normalizeH="0" baseline="0" noProof="0" dirty="0" err="1" smtClean="0">
                <a:ln>
                  <a:noFill/>
                </a:ln>
                <a:solidFill>
                  <a:prstClr val="black"/>
                </a:solidFill>
                <a:effectLst/>
                <a:uLnTx/>
                <a:uFillTx/>
                <a:latin typeface="Arial"/>
                <a:ea typeface="+mn-ea"/>
                <a:cs typeface="+mn-cs"/>
              </a:rPr>
              <a:t>progs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6310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P spid="11"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8857" b="29571"/>
          <a:stretch/>
        </p:blipFill>
        <p:spPr>
          <a:xfrm>
            <a:off x="5930031" y="5631951"/>
            <a:ext cx="3213969" cy="1226049"/>
          </a:xfrm>
          <a:prstGeom prst="rect">
            <a:avLst/>
          </a:prstGeom>
        </p:spPr>
      </p:pic>
      <p:graphicFrame>
        <p:nvGraphicFramePr>
          <p:cNvPr id="5" name="Content Placeholder 8"/>
          <p:cNvGraphicFramePr>
            <a:graphicFrameLocks noGrp="1"/>
          </p:cNvGraphicFramePr>
          <p:nvPr>
            <p:ph idx="1"/>
            <p:extLst>
              <p:ext uri="{D42A27DB-BD31-4B8C-83A1-F6EECF244321}">
                <p14:modId xmlns:p14="http://schemas.microsoft.com/office/powerpoint/2010/main" val="3228288167"/>
              </p:ext>
            </p:extLst>
          </p:nvPr>
        </p:nvGraphicFramePr>
        <p:xfrm>
          <a:off x="734292" y="685800"/>
          <a:ext cx="6871853" cy="464403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812928" y="5674776"/>
            <a:ext cx="228600" cy="152400"/>
          </a:xfrm>
          <a:prstGeom prst="rect">
            <a:avLst/>
          </a:prstGeom>
          <a:solidFill>
            <a:schemeClr val="bg1"/>
          </a:solidFill>
          <a:ln>
            <a:solidFill>
              <a:srgbClr val="488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p:cNvSpPr/>
          <p:nvPr/>
        </p:nvSpPr>
        <p:spPr>
          <a:xfrm>
            <a:off x="1812928" y="5413859"/>
            <a:ext cx="228600" cy="152400"/>
          </a:xfrm>
          <a:prstGeom prst="rect">
            <a:avLst/>
          </a:prstGeom>
          <a:solidFill>
            <a:srgbClr val="488323"/>
          </a:solidFill>
          <a:ln>
            <a:solidFill>
              <a:srgbClr val="488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p:cNvSpPr txBox="1"/>
          <p:nvPr/>
        </p:nvSpPr>
        <p:spPr>
          <a:xfrm>
            <a:off x="2047806" y="5342394"/>
            <a:ext cx="4662414" cy="276999"/>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Staff/Teacher Rating</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of Youth Skills </a:t>
            </a:r>
            <a:r>
              <a:rPr lang="en-US" sz="1200" dirty="0">
                <a:solidFill>
                  <a:prstClr val="black"/>
                </a:solidFill>
              </a:rPr>
              <a:t>(n=614 students, 17 </a:t>
            </a:r>
            <a:r>
              <a:rPr lang="en-US" sz="1200" dirty="0" err="1">
                <a:solidFill>
                  <a:prstClr val="black"/>
                </a:solidFill>
              </a:rPr>
              <a:t>progs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p:cNvSpPr txBox="1"/>
          <p:nvPr/>
        </p:nvSpPr>
        <p:spPr>
          <a:xfrm>
            <a:off x="2060363" y="5601234"/>
            <a:ext cx="3924800" cy="276999"/>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Youth Self-Rating of </a:t>
            </a:r>
            <a:r>
              <a:rPr lang="en-US" sz="1200" dirty="0">
                <a:solidFill>
                  <a:prstClr val="black"/>
                </a:solidFill>
              </a:rPr>
              <a:t>Skills (n=156 students, 8 </a:t>
            </a:r>
            <a:r>
              <a:rPr lang="en-US" sz="1200" dirty="0" err="1">
                <a:solidFill>
                  <a:prstClr val="black"/>
                </a:solidFill>
              </a:rPr>
              <a:t>progs</a:t>
            </a:r>
            <a:r>
              <a:rPr lang="en-US" sz="1200" dirty="0">
                <a:solidFill>
                  <a:prstClr val="black"/>
                </a:solidFill>
              </a:rPr>
              <a:t>)</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itle 1"/>
          <p:cNvSpPr txBox="1">
            <a:spLocks/>
          </p:cNvSpPr>
          <p:nvPr/>
        </p:nvSpPr>
        <p:spPr>
          <a:xfrm>
            <a:off x="233510" y="19330"/>
            <a:ext cx="507674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accent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B3F6B"/>
                </a:solidFill>
                <a:effectLst/>
                <a:uLnTx/>
                <a:uFillTx/>
                <a:latin typeface="Arial" panose="020B0604020202020204" pitchFamily="34" charset="0"/>
                <a:ea typeface="+mj-ea"/>
                <a:cs typeface="Arial" panose="020B0604020202020204" pitchFamily="34" charset="0"/>
              </a:rPr>
              <a:t>Connect: </a:t>
            </a:r>
            <a:r>
              <a:rPr kumimoji="0" lang="en-US" sz="2400" b="0" i="0" u="none" strike="noStrike" kern="1200" cap="none" spc="0" normalizeH="0" baseline="0" noProof="0" dirty="0" smtClean="0">
                <a:ln>
                  <a:noFill/>
                </a:ln>
                <a:solidFill>
                  <a:srgbClr val="1B3F6B"/>
                </a:solidFill>
                <a:effectLst/>
                <a:uLnTx/>
                <a:uFillTx/>
                <a:latin typeface="Arial" panose="020B0604020202020204" pitchFamily="34" charset="0"/>
                <a:ea typeface="+mj-ea"/>
                <a:cs typeface="Arial" panose="020B0604020202020204" pitchFamily="34" charset="0"/>
              </a:rPr>
              <a:t>Youth Skill Baseline</a:t>
            </a:r>
            <a:endParaRPr kumimoji="0" lang="en-US" sz="2400" b="0" i="0" u="none" strike="noStrike" kern="1200" cap="none" spc="0" normalizeH="0" baseline="0" noProof="0" dirty="0">
              <a:ln>
                <a:noFill/>
              </a:ln>
              <a:solidFill>
                <a:srgbClr val="1B3F6B"/>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9987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72286" r="30437"/>
          <a:stretch/>
        </p:blipFill>
        <p:spPr>
          <a:xfrm>
            <a:off x="6748849" y="5706503"/>
            <a:ext cx="2362200" cy="1137082"/>
          </a:xfrm>
          <a:prstGeom prst="rect">
            <a:avLst/>
          </a:prstGeom>
        </p:spPr>
      </p:pic>
      <p:graphicFrame>
        <p:nvGraphicFramePr>
          <p:cNvPr id="5" name="Content Placeholder 8"/>
          <p:cNvGraphicFramePr>
            <a:graphicFrameLocks noGrp="1"/>
          </p:cNvGraphicFramePr>
          <p:nvPr>
            <p:ph idx="1"/>
            <p:extLst>
              <p:ext uri="{D42A27DB-BD31-4B8C-83A1-F6EECF244321}">
                <p14:modId xmlns:p14="http://schemas.microsoft.com/office/powerpoint/2010/main" val="1121026432"/>
              </p:ext>
            </p:extLst>
          </p:nvPr>
        </p:nvGraphicFramePr>
        <p:xfrm>
          <a:off x="1828800" y="838200"/>
          <a:ext cx="4191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42419" y="5696545"/>
            <a:ext cx="228600" cy="152400"/>
          </a:xfrm>
          <a:prstGeom prst="rect">
            <a:avLst/>
          </a:prstGeom>
          <a:solidFill>
            <a:schemeClr val="bg1"/>
          </a:solidFill>
          <a:ln>
            <a:solidFill>
              <a:srgbClr val="DB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p:cNvSpPr/>
          <p:nvPr/>
        </p:nvSpPr>
        <p:spPr>
          <a:xfrm>
            <a:off x="2242419" y="5435628"/>
            <a:ext cx="228600" cy="152400"/>
          </a:xfrm>
          <a:prstGeom prst="rect">
            <a:avLst/>
          </a:prstGeom>
          <a:solidFill>
            <a:srgbClr val="DB4300"/>
          </a:solidFill>
          <a:ln>
            <a:solidFill>
              <a:srgbClr val="DB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2477297" y="5364163"/>
            <a:ext cx="4662414" cy="276999"/>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Staff/Teacher Rating</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of Youth Skills </a:t>
            </a:r>
            <a:r>
              <a:rPr lang="en-US" sz="1200" b="1" dirty="0" smtClean="0">
                <a:solidFill>
                  <a:prstClr val="black"/>
                </a:solidFill>
                <a:latin typeface="Arial"/>
              </a:rPr>
              <a:t>(</a:t>
            </a:r>
            <a:r>
              <a:rPr lang="en-US" sz="1200" dirty="0">
                <a:solidFill>
                  <a:prstClr val="black"/>
                </a:solidFill>
              </a:rPr>
              <a:t>n=614 students, 17 </a:t>
            </a:r>
            <a:r>
              <a:rPr lang="en-US" sz="1200" dirty="0" err="1">
                <a:solidFill>
                  <a:prstClr val="black"/>
                </a:solidFill>
              </a:rPr>
              <a:t>progs</a:t>
            </a:r>
            <a:r>
              <a:rPr kumimoji="0" lang="en-US" sz="1200" b="1" i="0" u="none" strike="noStrike" kern="1200" cap="none" spc="0" normalizeH="0" baseline="0" noProof="0" dirty="0" smtClean="0">
                <a:ln>
                  <a:noFill/>
                </a:ln>
                <a:solidFill>
                  <a:prstClr val="black"/>
                </a:solidFill>
                <a:effectLst/>
                <a:uLnTx/>
                <a:uFillTx/>
                <a:latin typeface="Arial"/>
              </a:rPr>
              <a:t>)</a:t>
            </a:r>
            <a:endParaRPr kumimoji="0" lang="en-US" sz="1600" b="1" i="0" u="none" strike="noStrike" kern="1200" cap="none" spc="0" normalizeH="0" baseline="0" noProof="0" dirty="0">
              <a:ln>
                <a:noFill/>
              </a:ln>
              <a:solidFill>
                <a:prstClr val="black"/>
              </a:solidFill>
              <a:effectLst/>
              <a:uLnTx/>
              <a:uFillTx/>
              <a:latin typeface="Arial"/>
            </a:endParaRPr>
          </a:p>
        </p:txBody>
      </p:sp>
      <p:sp>
        <p:nvSpPr>
          <p:cNvPr id="10" name="TextBox 9"/>
          <p:cNvSpPr txBox="1"/>
          <p:nvPr/>
        </p:nvSpPr>
        <p:spPr>
          <a:xfrm>
            <a:off x="2489854" y="5623003"/>
            <a:ext cx="4128026" cy="276999"/>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Youth Self-Rating of </a:t>
            </a:r>
            <a:r>
              <a:rPr lang="en-US" sz="1200" dirty="0">
                <a:solidFill>
                  <a:prstClr val="black"/>
                </a:solidFill>
              </a:rPr>
              <a:t>Skills (n=156 students, 8 </a:t>
            </a:r>
            <a:r>
              <a:rPr lang="en-US" sz="1200" dirty="0" err="1">
                <a:solidFill>
                  <a:prstClr val="black"/>
                </a:solidFill>
              </a:rPr>
              <a:t>progs</a:t>
            </a:r>
            <a:r>
              <a:rPr lang="en-US" sz="1200" dirty="0">
                <a:solidFill>
                  <a:prstClr val="black"/>
                </a:solidFill>
              </a:rPr>
              <a:t>)</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itle 1"/>
          <p:cNvSpPr txBox="1">
            <a:spLocks/>
          </p:cNvSpPr>
          <p:nvPr/>
        </p:nvSpPr>
        <p:spPr>
          <a:xfrm>
            <a:off x="233510" y="19330"/>
            <a:ext cx="507674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accent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B3F6B"/>
                </a:solidFill>
                <a:effectLst/>
                <a:uLnTx/>
                <a:uFillTx/>
                <a:latin typeface="Arial" panose="020B0604020202020204" pitchFamily="34" charset="0"/>
                <a:ea typeface="+mj-ea"/>
                <a:cs typeface="Arial" panose="020B0604020202020204" pitchFamily="34" charset="0"/>
              </a:rPr>
              <a:t>Thrive: </a:t>
            </a:r>
            <a:r>
              <a:rPr kumimoji="0" lang="en-US" sz="2400" b="0" i="0" u="none" strike="noStrike" kern="1200" cap="none" spc="0" normalizeH="0" baseline="0" noProof="0" dirty="0" smtClean="0">
                <a:ln>
                  <a:noFill/>
                </a:ln>
                <a:solidFill>
                  <a:srgbClr val="1B3F6B"/>
                </a:solidFill>
                <a:effectLst/>
                <a:uLnTx/>
                <a:uFillTx/>
                <a:latin typeface="Arial" panose="020B0604020202020204" pitchFamily="34" charset="0"/>
                <a:ea typeface="+mj-ea"/>
                <a:cs typeface="Arial" panose="020B0604020202020204" pitchFamily="34" charset="0"/>
              </a:rPr>
              <a:t>Youth Skill Baseline</a:t>
            </a:r>
            <a:endParaRPr kumimoji="0" lang="en-US" sz="2400" b="0" i="0" u="none" strike="noStrike" kern="1200" cap="none" spc="0" normalizeH="0" baseline="0" noProof="0" dirty="0">
              <a:ln>
                <a:noFill/>
              </a:ln>
              <a:solidFill>
                <a:srgbClr val="1B3F6B"/>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779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5276483"/>
              </p:ext>
            </p:extLst>
          </p:nvPr>
        </p:nvGraphicFramePr>
        <p:xfrm>
          <a:off x="693595" y="1280173"/>
          <a:ext cx="8229600" cy="539288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H="1">
            <a:off x="1757362" y="4701393"/>
            <a:ext cx="1181968" cy="116169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659269" y="4688391"/>
            <a:ext cx="1213139" cy="127599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22258" y="1317679"/>
            <a:ext cx="14308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397BA5"/>
                </a:solidFill>
                <a:effectLst/>
                <a:uLnTx/>
                <a:uFillTx/>
                <a:latin typeface="Arial"/>
                <a:ea typeface="+mn-ea"/>
                <a:cs typeface="+mn-cs"/>
              </a:rPr>
              <a:t>Achieve Practices</a:t>
            </a:r>
            <a:endParaRPr kumimoji="0" lang="en-US" sz="1400" b="1" i="0" u="none" strike="noStrike" kern="1200" cap="none" spc="0" normalizeH="0" baseline="0" noProof="0" dirty="0">
              <a:ln>
                <a:noFill/>
              </a:ln>
              <a:solidFill>
                <a:srgbClr val="397BA5"/>
              </a:solidFill>
              <a:effectLst/>
              <a:uLnTx/>
              <a:uFillTx/>
              <a:latin typeface="Arial"/>
              <a:ea typeface="+mn-ea"/>
              <a:cs typeface="+mn-cs"/>
            </a:endParaRPr>
          </a:p>
        </p:txBody>
      </p:sp>
      <p:sp>
        <p:nvSpPr>
          <p:cNvPr id="15" name="TextBox 14"/>
          <p:cNvSpPr txBox="1"/>
          <p:nvPr/>
        </p:nvSpPr>
        <p:spPr>
          <a:xfrm>
            <a:off x="3734900" y="1317679"/>
            <a:ext cx="12188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488323"/>
                </a:solidFill>
                <a:effectLst/>
                <a:uLnTx/>
                <a:uFillTx/>
                <a:latin typeface="Arial"/>
                <a:ea typeface="+mn-ea"/>
                <a:cs typeface="+mn-cs"/>
              </a:rPr>
              <a:t>Connect Practices</a:t>
            </a:r>
            <a:endParaRPr kumimoji="0" lang="en-US" sz="1400" b="1" i="0" u="none" strike="noStrike" kern="1200" cap="none" spc="0" normalizeH="0" baseline="0" noProof="0" dirty="0">
              <a:ln>
                <a:noFill/>
              </a:ln>
              <a:solidFill>
                <a:srgbClr val="488323"/>
              </a:solidFill>
              <a:effectLst/>
              <a:uLnTx/>
              <a:uFillTx/>
              <a:latin typeface="Arial"/>
              <a:ea typeface="+mn-ea"/>
              <a:cs typeface="+mn-cs"/>
            </a:endParaRPr>
          </a:p>
        </p:txBody>
      </p:sp>
      <p:sp>
        <p:nvSpPr>
          <p:cNvPr id="22" name="Title 1"/>
          <p:cNvSpPr>
            <a:spLocks noGrp="1"/>
          </p:cNvSpPr>
          <p:nvPr>
            <p:ph type="title"/>
          </p:nvPr>
        </p:nvSpPr>
        <p:spPr>
          <a:xfrm>
            <a:off x="261504" y="84691"/>
            <a:ext cx="8882495" cy="902439"/>
          </a:xfrm>
        </p:spPr>
        <p:txBody>
          <a:bodyPr>
            <a:noAutofit/>
          </a:bodyPr>
          <a:lstStyle/>
          <a:p>
            <a:r>
              <a:rPr lang="en-US" sz="2400" dirty="0" smtClean="0">
                <a:solidFill>
                  <a:schemeClr val="tx2"/>
                </a:solidFill>
              </a:rPr>
              <a:t>Intentional Program Practice Builds ACT Skills</a:t>
            </a:r>
            <a:endParaRPr lang="en-US" sz="2400" dirty="0">
              <a:solidFill>
                <a:schemeClr val="tx2"/>
              </a:solidFill>
            </a:endParaRPr>
          </a:p>
        </p:txBody>
      </p:sp>
      <p:sp>
        <p:nvSpPr>
          <p:cNvPr id="2" name="Rectangle 1"/>
          <p:cNvSpPr/>
          <p:nvPr/>
        </p:nvSpPr>
        <p:spPr>
          <a:xfrm>
            <a:off x="-93519" y="1729506"/>
            <a:ext cx="1515777" cy="304698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a:ea typeface="+mn-ea"/>
                <a:cs typeface="+mn-cs"/>
              </a:rPr>
              <a:t>Almost Always</a:t>
            </a: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a:ea typeface="+mn-ea"/>
                <a:cs typeface="+mn-cs"/>
              </a:rPr>
              <a:t>Most of the Time</a:t>
            </a: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a:ea typeface="+mn-ea"/>
                <a:cs typeface="+mn-cs"/>
              </a:rPr>
              <a:t>Sometimes</a:t>
            </a: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a:ea typeface="+mn-ea"/>
                <a:cs typeface="+mn-cs"/>
              </a:rPr>
              <a:t>Never</a:t>
            </a:r>
          </a:p>
        </p:txBody>
      </p:sp>
      <p:sp>
        <p:nvSpPr>
          <p:cNvPr id="10" name="TextBox 9"/>
          <p:cNvSpPr txBox="1"/>
          <p:nvPr/>
        </p:nvSpPr>
        <p:spPr>
          <a:xfrm>
            <a:off x="6934200" y="1316817"/>
            <a:ext cx="13612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lumMod val="50000"/>
                  </a:prstClr>
                </a:solidFill>
                <a:effectLst/>
                <a:uLnTx/>
                <a:uFillTx/>
                <a:latin typeface="Arial"/>
                <a:ea typeface="+mn-ea"/>
                <a:cs typeface="+mn-cs"/>
              </a:rPr>
              <a:t>Cross-cutting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lumMod val="50000"/>
                  </a:prstClr>
                </a:solidFill>
                <a:effectLst/>
                <a:uLnTx/>
                <a:uFillTx/>
                <a:latin typeface="Arial"/>
                <a:ea typeface="+mn-ea"/>
                <a:cs typeface="+mn-cs"/>
              </a:rPr>
              <a:t>Practices</a:t>
            </a:r>
            <a:endParaRPr kumimoji="0" lang="en-US" sz="1400" b="1"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6" name="TextBox 15"/>
          <p:cNvSpPr txBox="1"/>
          <p:nvPr/>
        </p:nvSpPr>
        <p:spPr>
          <a:xfrm>
            <a:off x="0" y="6557112"/>
            <a:ext cx="79295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Frequency with which program practices that develop certain social-emotional skills occur; APT and </a:t>
            </a:r>
            <a:r>
              <a:rPr kumimoji="0" lang="en-US" sz="1200" b="0" i="0" u="none" strike="noStrike" kern="1200" cap="none" spc="0" normalizeH="0" baseline="0" noProof="0" dirty="0" err="1" smtClean="0">
                <a:ln>
                  <a:noFill/>
                </a:ln>
                <a:solidFill>
                  <a:prstClr val="black"/>
                </a:solidFill>
                <a:effectLst/>
                <a:uLnTx/>
                <a:uFillTx/>
                <a:latin typeface="Arial"/>
                <a:ea typeface="+mn-ea"/>
                <a:cs typeface="+mn-cs"/>
              </a:rPr>
              <a:t>DoS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data.</a:t>
            </a:r>
          </a:p>
        </p:txBody>
      </p:sp>
      <p:cxnSp>
        <p:nvCxnSpPr>
          <p:cNvPr id="17" name="Straight Connector 16"/>
          <p:cNvCxnSpPr/>
          <p:nvPr/>
        </p:nvCxnSpPr>
        <p:spPr>
          <a:xfrm flipH="1">
            <a:off x="5379694" y="4688391"/>
            <a:ext cx="1213139" cy="127599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78808" y="1317679"/>
            <a:ext cx="12288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DB4300"/>
                </a:solidFill>
                <a:effectLst/>
                <a:uLnTx/>
                <a:uFillTx/>
                <a:latin typeface="Arial"/>
                <a:ea typeface="+mn-ea"/>
                <a:cs typeface="+mn-cs"/>
              </a:rPr>
              <a:t>Thrive Practices</a:t>
            </a:r>
            <a:endParaRPr kumimoji="0" lang="en-US" sz="1400" b="1" i="0" u="none" strike="noStrike" kern="1200" cap="none" spc="0" normalizeH="0" baseline="0" noProof="0" dirty="0">
              <a:ln>
                <a:noFill/>
              </a:ln>
              <a:solidFill>
                <a:srgbClr val="DB4300"/>
              </a:solidFill>
              <a:effectLst/>
              <a:uLnTx/>
              <a:uFillTx/>
              <a:latin typeface="Arial"/>
              <a:ea typeface="+mn-ea"/>
              <a:cs typeface="+mn-cs"/>
            </a:endParaRPr>
          </a:p>
        </p:txBody>
      </p:sp>
      <p:sp>
        <p:nvSpPr>
          <p:cNvPr id="19" name="TextBox 18"/>
          <p:cNvSpPr txBox="1"/>
          <p:nvPr/>
        </p:nvSpPr>
        <p:spPr>
          <a:xfrm>
            <a:off x="1254724" y="6156127"/>
            <a:ext cx="46176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Observer Rating, AQP &amp; </a:t>
            </a:r>
            <a:r>
              <a:rPr kumimoji="0" lang="en-US" sz="1200" b="0" i="0" u="none" strike="noStrike" kern="1200" cap="none" spc="0" normalizeH="0" baseline="0" noProof="0" dirty="0" err="1" smtClean="0">
                <a:ln>
                  <a:noFill/>
                </a:ln>
                <a:solidFill>
                  <a:prstClr val="black"/>
                </a:solidFill>
                <a:effectLst/>
                <a:uLnTx/>
                <a:uFillTx/>
                <a:latin typeface="Arial"/>
                <a:ea typeface="+mn-ea"/>
                <a:cs typeface="+mn-cs"/>
              </a:rPr>
              <a:t>BoSTEM</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Fall 2016 (n=</a:t>
            </a:r>
            <a:r>
              <a:rPr kumimoji="0" lang="en-US" sz="1200" b="0" i="0" u="none" strike="noStrike" kern="1200" cap="none" spc="0" normalizeH="0" noProof="0" dirty="0" smtClean="0">
                <a:ln>
                  <a:noFill/>
                </a:ln>
                <a:solidFill>
                  <a:prstClr val="black"/>
                </a:solidFill>
                <a:effectLst/>
                <a:uLnTx/>
                <a:uFillTx/>
                <a:latin typeface="Arial"/>
                <a:ea typeface="+mn-ea"/>
                <a:cs typeface="+mn-cs"/>
              </a:rPr>
              <a:t> 41</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a:rPr>
              <a:t> </a:t>
            </a:r>
            <a:r>
              <a:rPr lang="en-US" sz="1200" dirty="0" smtClean="0">
                <a:solidFill>
                  <a:prstClr val="black"/>
                </a:solidFill>
                <a:latin typeface="Arial"/>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*AQP programs only</a:t>
            </a:r>
            <a:r>
              <a:rPr kumimoji="0" lang="en-US" sz="1200" b="0" i="0" u="none" strike="noStrike" kern="1200" cap="none" spc="0" normalizeH="0" noProof="0" dirty="0" smtClean="0">
                <a:ln>
                  <a:noFill/>
                </a:ln>
                <a:solidFill>
                  <a:prstClr val="black"/>
                </a:solidFill>
                <a:effectLst/>
                <a:uLnTx/>
                <a:uFillTx/>
                <a:latin typeface="Arial"/>
                <a:ea typeface="+mn-ea"/>
                <a:cs typeface="+mn-cs"/>
              </a:rPr>
              <a:t> (n=29)</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5"/>
          <p:cNvSpPr/>
          <p:nvPr/>
        </p:nvSpPr>
        <p:spPr>
          <a:xfrm>
            <a:off x="720366" y="6213316"/>
            <a:ext cx="228600" cy="152400"/>
          </a:xfrm>
          <a:prstGeom prst="rect">
            <a:avLst/>
          </a:prstGeom>
          <a:solidFill>
            <a:srgbClr val="DB4300"/>
          </a:solidFill>
          <a:ln>
            <a:solidFill>
              <a:srgbClr val="DB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26"/>
          <p:cNvSpPr/>
          <p:nvPr/>
        </p:nvSpPr>
        <p:spPr>
          <a:xfrm>
            <a:off x="412103" y="6212399"/>
            <a:ext cx="228600" cy="152400"/>
          </a:xfrm>
          <a:prstGeom prst="rect">
            <a:avLst/>
          </a:prstGeom>
          <a:solidFill>
            <a:srgbClr val="488323"/>
          </a:solidFill>
          <a:ln>
            <a:solidFill>
              <a:srgbClr val="488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Rectangle 27"/>
          <p:cNvSpPr/>
          <p:nvPr/>
        </p:nvSpPr>
        <p:spPr>
          <a:xfrm>
            <a:off x="94817" y="6207844"/>
            <a:ext cx="264394" cy="155828"/>
          </a:xfrm>
          <a:prstGeom prst="rect">
            <a:avLst/>
          </a:prstGeom>
          <a:solidFill>
            <a:srgbClr val="397BA5"/>
          </a:solidFill>
          <a:ln>
            <a:solidFill>
              <a:srgbClr val="397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Rectangle 28"/>
          <p:cNvSpPr/>
          <p:nvPr/>
        </p:nvSpPr>
        <p:spPr>
          <a:xfrm>
            <a:off x="1026126" y="6211272"/>
            <a:ext cx="228600" cy="152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545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4" grpId="0"/>
      <p:bldP spid="15" grpId="0"/>
      <p:bldP spid="2" grpId="0"/>
      <p:bldP spid="10" grpId="0"/>
      <p:bldP spid="16" grpId="0"/>
      <p:bldP spid="18" grpId="0"/>
      <p:bldP spid="19" grpId="0"/>
      <p:bldP spid="26"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8556137"/>
              </p:ext>
            </p:extLst>
          </p:nvPr>
        </p:nvGraphicFramePr>
        <p:xfrm>
          <a:off x="100957" y="1143357"/>
          <a:ext cx="8676765" cy="539288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H="1">
            <a:off x="1687210" y="4565501"/>
            <a:ext cx="1181968" cy="116169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540832" y="4565501"/>
            <a:ext cx="1213139" cy="127599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38107" y="1100482"/>
            <a:ext cx="1974272" cy="523220"/>
          </a:xfrm>
          <a:prstGeom prst="rect">
            <a:avLst/>
          </a:prstGeom>
          <a:noFill/>
        </p:spPr>
        <p:txBody>
          <a:bodyPr wrap="square" rtlCol="0">
            <a:spAutoFit/>
          </a:bodyPr>
          <a:lstStyle/>
          <a:p>
            <a:pPr algn="ctr"/>
            <a:r>
              <a:rPr lang="en-US" sz="1400" b="1" dirty="0" smtClean="0">
                <a:solidFill>
                  <a:srgbClr val="397BA5"/>
                </a:solidFill>
              </a:rPr>
              <a:t>Practices Building “Achieve” Skills</a:t>
            </a:r>
            <a:endParaRPr lang="en-US" sz="1400" b="1" dirty="0">
              <a:solidFill>
                <a:srgbClr val="397BA5"/>
              </a:solidFill>
            </a:endParaRPr>
          </a:p>
        </p:txBody>
      </p:sp>
      <p:sp>
        <p:nvSpPr>
          <p:cNvPr id="15" name="TextBox 14"/>
          <p:cNvSpPr txBox="1"/>
          <p:nvPr/>
        </p:nvSpPr>
        <p:spPr>
          <a:xfrm>
            <a:off x="3362401" y="1090214"/>
            <a:ext cx="1846985" cy="523220"/>
          </a:xfrm>
          <a:prstGeom prst="rect">
            <a:avLst/>
          </a:prstGeom>
          <a:noFill/>
        </p:spPr>
        <p:txBody>
          <a:bodyPr wrap="square" rtlCol="0">
            <a:spAutoFit/>
          </a:bodyPr>
          <a:lstStyle/>
          <a:p>
            <a:pPr algn="ctr"/>
            <a:r>
              <a:rPr lang="en-US" sz="1400" b="1" dirty="0" smtClean="0">
                <a:solidFill>
                  <a:srgbClr val="488323"/>
                </a:solidFill>
              </a:rPr>
              <a:t>Practices Building “Connect” Skills</a:t>
            </a:r>
            <a:endParaRPr lang="en-US" sz="1400" b="1" dirty="0">
              <a:solidFill>
                <a:srgbClr val="488323"/>
              </a:solidFill>
            </a:endParaRPr>
          </a:p>
        </p:txBody>
      </p:sp>
      <p:sp>
        <p:nvSpPr>
          <p:cNvPr id="22" name="Title 1"/>
          <p:cNvSpPr>
            <a:spLocks noGrp="1"/>
          </p:cNvSpPr>
          <p:nvPr>
            <p:ph type="title"/>
          </p:nvPr>
        </p:nvSpPr>
        <p:spPr>
          <a:xfrm>
            <a:off x="116032" y="107146"/>
            <a:ext cx="8882495" cy="902439"/>
          </a:xfrm>
        </p:spPr>
        <p:txBody>
          <a:bodyPr>
            <a:noAutofit/>
          </a:bodyPr>
          <a:lstStyle/>
          <a:p>
            <a:r>
              <a:rPr lang="en-US" sz="2400" dirty="0" smtClean="0"/>
              <a:t>The percent of programs meeting the benchmark in practices that build ACT skills varies across specific skills</a:t>
            </a:r>
            <a:endParaRPr lang="en-US" sz="2400" dirty="0"/>
          </a:p>
        </p:txBody>
      </p:sp>
      <p:sp>
        <p:nvSpPr>
          <p:cNvPr id="10" name="TextBox 9"/>
          <p:cNvSpPr txBox="1"/>
          <p:nvPr/>
        </p:nvSpPr>
        <p:spPr>
          <a:xfrm>
            <a:off x="7255099" y="1090214"/>
            <a:ext cx="1361209" cy="523220"/>
          </a:xfrm>
          <a:prstGeom prst="rect">
            <a:avLst/>
          </a:prstGeom>
          <a:noFill/>
        </p:spPr>
        <p:txBody>
          <a:bodyPr wrap="square" rtlCol="0">
            <a:spAutoFit/>
          </a:bodyPr>
          <a:lstStyle/>
          <a:p>
            <a:pPr algn="ctr"/>
            <a:r>
              <a:rPr lang="en-US" sz="1400" b="1" dirty="0" smtClean="0">
                <a:solidFill>
                  <a:schemeClr val="bg1">
                    <a:lumMod val="50000"/>
                  </a:schemeClr>
                </a:solidFill>
              </a:rPr>
              <a:t>Cross-cutting </a:t>
            </a:r>
          </a:p>
          <a:p>
            <a:pPr algn="ctr"/>
            <a:r>
              <a:rPr lang="en-US" sz="1400" b="1" dirty="0" smtClean="0">
                <a:solidFill>
                  <a:schemeClr val="bg1">
                    <a:lumMod val="50000"/>
                  </a:schemeClr>
                </a:solidFill>
              </a:rPr>
              <a:t>Practices</a:t>
            </a:r>
            <a:endParaRPr lang="en-US" sz="1400" b="1" dirty="0">
              <a:solidFill>
                <a:schemeClr val="bg1">
                  <a:lumMod val="50000"/>
                </a:schemeClr>
              </a:solidFill>
            </a:endParaRPr>
          </a:p>
        </p:txBody>
      </p:sp>
      <p:cxnSp>
        <p:nvCxnSpPr>
          <p:cNvPr id="17" name="Straight Connector 16"/>
          <p:cNvCxnSpPr/>
          <p:nvPr/>
        </p:nvCxnSpPr>
        <p:spPr>
          <a:xfrm flipH="1">
            <a:off x="5257804" y="4565501"/>
            <a:ext cx="1213139" cy="127599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59408" y="1100482"/>
            <a:ext cx="1745669" cy="523220"/>
          </a:xfrm>
          <a:prstGeom prst="rect">
            <a:avLst/>
          </a:prstGeom>
          <a:noFill/>
        </p:spPr>
        <p:txBody>
          <a:bodyPr wrap="square" rtlCol="0">
            <a:spAutoFit/>
          </a:bodyPr>
          <a:lstStyle/>
          <a:p>
            <a:pPr algn="ctr"/>
            <a:r>
              <a:rPr lang="en-US" sz="1400" b="1" dirty="0" smtClean="0">
                <a:solidFill>
                  <a:srgbClr val="DB4300"/>
                </a:solidFill>
              </a:rPr>
              <a:t>Practices Building “Thrive” Skills</a:t>
            </a:r>
            <a:endParaRPr lang="en-US" sz="1400" b="1" dirty="0">
              <a:solidFill>
                <a:srgbClr val="DB4300"/>
              </a:solidFill>
            </a:endParaRPr>
          </a:p>
        </p:txBody>
      </p:sp>
      <p:sp>
        <p:nvSpPr>
          <p:cNvPr id="12" name="TextBox 11"/>
          <p:cNvSpPr txBox="1"/>
          <p:nvPr/>
        </p:nvSpPr>
        <p:spPr>
          <a:xfrm>
            <a:off x="6141" y="6541090"/>
            <a:ext cx="7929563" cy="276999"/>
          </a:xfrm>
          <a:prstGeom prst="rect">
            <a:avLst/>
          </a:prstGeom>
          <a:noFill/>
        </p:spPr>
        <p:txBody>
          <a:bodyPr wrap="square" rtlCol="0">
            <a:spAutoFit/>
          </a:bodyPr>
          <a:lstStyle/>
          <a:p>
            <a:pPr lvl="0">
              <a:defRPr/>
            </a:pPr>
            <a:r>
              <a:rPr lang="en-US" sz="1200" dirty="0">
                <a:solidFill>
                  <a:prstClr val="black"/>
                </a:solidFill>
              </a:rPr>
              <a:t>Percent of programs meeting the benchmark for desired frequency of program practice</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APT and </a:t>
            </a:r>
            <a:r>
              <a:rPr kumimoji="0" lang="en-US" sz="1200" b="0" i="0" u="none" strike="noStrike" kern="1200" cap="none" spc="0" normalizeH="0" baseline="0" noProof="0" dirty="0" err="1" smtClean="0">
                <a:ln>
                  <a:noFill/>
                </a:ln>
                <a:solidFill>
                  <a:prstClr val="black"/>
                </a:solidFill>
                <a:effectLst/>
                <a:uLnTx/>
                <a:uFillTx/>
                <a:latin typeface="Arial"/>
                <a:ea typeface="+mn-ea"/>
                <a:cs typeface="+mn-cs"/>
              </a:rPr>
              <a:t>DoS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data.</a:t>
            </a:r>
          </a:p>
        </p:txBody>
      </p:sp>
      <p:sp>
        <p:nvSpPr>
          <p:cNvPr id="13" name="TextBox 12"/>
          <p:cNvSpPr txBox="1"/>
          <p:nvPr/>
        </p:nvSpPr>
        <p:spPr>
          <a:xfrm>
            <a:off x="1260865" y="6140105"/>
            <a:ext cx="46176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Observer Rating, AQP &amp; </a:t>
            </a:r>
            <a:r>
              <a:rPr kumimoji="0" lang="en-US" sz="1200" b="0" i="0" u="none" strike="noStrike" kern="1200" cap="none" spc="0" normalizeH="0" baseline="0" noProof="0" dirty="0" err="1" smtClean="0">
                <a:ln>
                  <a:noFill/>
                </a:ln>
                <a:solidFill>
                  <a:prstClr val="black"/>
                </a:solidFill>
                <a:effectLst/>
                <a:uLnTx/>
                <a:uFillTx/>
                <a:latin typeface="Arial"/>
                <a:ea typeface="+mn-ea"/>
                <a:cs typeface="+mn-cs"/>
              </a:rPr>
              <a:t>BoSTEM</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Fall 2016 (n=</a:t>
            </a:r>
            <a:r>
              <a:rPr kumimoji="0" lang="en-US" sz="1200" b="0" i="0" u="none" strike="noStrike" kern="1200" cap="none" spc="0" normalizeH="0" noProof="0" dirty="0" smtClean="0">
                <a:ln>
                  <a:noFill/>
                </a:ln>
                <a:solidFill>
                  <a:prstClr val="black"/>
                </a:solidFill>
                <a:effectLst/>
                <a:uLnTx/>
                <a:uFillTx/>
                <a:latin typeface="Arial"/>
                <a:ea typeface="+mn-ea"/>
                <a:cs typeface="+mn-cs"/>
              </a:rPr>
              <a:t> 41</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a:rPr>
              <a:t> </a:t>
            </a:r>
            <a:r>
              <a:rPr lang="en-US" sz="1200" dirty="0" smtClean="0">
                <a:solidFill>
                  <a:prstClr val="black"/>
                </a:solidFill>
                <a:latin typeface="Arial"/>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*AQP programs only</a:t>
            </a:r>
            <a:r>
              <a:rPr kumimoji="0" lang="en-US" sz="1200" b="0" i="0" u="none" strike="noStrike" kern="1200" cap="none" spc="0" normalizeH="0" noProof="0" dirty="0" smtClean="0">
                <a:ln>
                  <a:noFill/>
                </a:ln>
                <a:solidFill>
                  <a:prstClr val="black"/>
                </a:solidFill>
                <a:effectLst/>
                <a:uLnTx/>
                <a:uFillTx/>
                <a:latin typeface="Arial"/>
                <a:ea typeface="+mn-ea"/>
                <a:cs typeface="+mn-cs"/>
              </a:rPr>
              <a:t> (n=29)</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18"/>
          <p:cNvSpPr/>
          <p:nvPr/>
        </p:nvSpPr>
        <p:spPr>
          <a:xfrm>
            <a:off x="726507" y="6197294"/>
            <a:ext cx="228600" cy="152400"/>
          </a:xfrm>
          <a:prstGeom prst="rect">
            <a:avLst/>
          </a:prstGeom>
          <a:solidFill>
            <a:srgbClr val="DB4300"/>
          </a:solidFill>
          <a:ln>
            <a:solidFill>
              <a:srgbClr val="DB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p:cNvSpPr/>
          <p:nvPr/>
        </p:nvSpPr>
        <p:spPr>
          <a:xfrm>
            <a:off x="418244" y="6196377"/>
            <a:ext cx="228600" cy="152400"/>
          </a:xfrm>
          <a:prstGeom prst="rect">
            <a:avLst/>
          </a:prstGeom>
          <a:solidFill>
            <a:srgbClr val="488323"/>
          </a:solidFill>
          <a:ln>
            <a:solidFill>
              <a:srgbClr val="488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p:cNvSpPr/>
          <p:nvPr/>
        </p:nvSpPr>
        <p:spPr>
          <a:xfrm>
            <a:off x="100957" y="6191822"/>
            <a:ext cx="252333" cy="155828"/>
          </a:xfrm>
          <a:prstGeom prst="rect">
            <a:avLst/>
          </a:prstGeom>
          <a:solidFill>
            <a:srgbClr val="397BA5"/>
          </a:solidFill>
          <a:ln>
            <a:solidFill>
              <a:srgbClr val="397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Rectangle 22"/>
          <p:cNvSpPr/>
          <p:nvPr/>
        </p:nvSpPr>
        <p:spPr>
          <a:xfrm>
            <a:off x="1032267" y="6195250"/>
            <a:ext cx="228600" cy="152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68124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Year Initiatives Growth Over Time</a:t>
            </a:r>
            <a:endParaRPr lang="en-US" dirty="0"/>
          </a:p>
        </p:txBody>
      </p:sp>
      <p:graphicFrame>
        <p:nvGraphicFramePr>
          <p:cNvPr id="5" name="Chart 4"/>
          <p:cNvGraphicFramePr/>
          <p:nvPr>
            <p:extLst>
              <p:ext uri="{D42A27DB-BD31-4B8C-83A1-F6EECF244321}">
                <p14:modId xmlns:p14="http://schemas.microsoft.com/office/powerpoint/2010/main" val="3131880984"/>
              </p:ext>
            </p:extLst>
          </p:nvPr>
        </p:nvGraphicFramePr>
        <p:xfrm>
          <a:off x="457200" y="1417638"/>
          <a:ext cx="7160800" cy="51261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6759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7998018"/>
              </p:ext>
            </p:extLst>
          </p:nvPr>
        </p:nvGraphicFramePr>
        <p:xfrm>
          <a:off x="116032" y="1307425"/>
          <a:ext cx="8655549" cy="539288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H="1">
            <a:off x="1780674" y="4729569"/>
            <a:ext cx="1082363" cy="106523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652211" y="4729569"/>
            <a:ext cx="1095620" cy="11592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49710" y="1109351"/>
            <a:ext cx="1974272" cy="523220"/>
          </a:xfrm>
          <a:prstGeom prst="rect">
            <a:avLst/>
          </a:prstGeom>
          <a:noFill/>
        </p:spPr>
        <p:txBody>
          <a:bodyPr wrap="square" rtlCol="0">
            <a:spAutoFit/>
          </a:bodyPr>
          <a:lstStyle/>
          <a:p>
            <a:pPr algn="ctr"/>
            <a:r>
              <a:rPr lang="en-US" sz="1400" b="1" dirty="0" smtClean="0">
                <a:solidFill>
                  <a:srgbClr val="397BA5"/>
                </a:solidFill>
              </a:rPr>
              <a:t>Practices Building “Achieve” Skills</a:t>
            </a:r>
            <a:endParaRPr lang="en-US" sz="1400" b="1" dirty="0">
              <a:solidFill>
                <a:srgbClr val="397BA5"/>
              </a:solidFill>
            </a:endParaRPr>
          </a:p>
        </p:txBody>
      </p:sp>
      <p:sp>
        <p:nvSpPr>
          <p:cNvPr id="15" name="TextBox 14"/>
          <p:cNvSpPr txBox="1"/>
          <p:nvPr/>
        </p:nvSpPr>
        <p:spPr>
          <a:xfrm>
            <a:off x="3174004" y="1099083"/>
            <a:ext cx="1846985" cy="523220"/>
          </a:xfrm>
          <a:prstGeom prst="rect">
            <a:avLst/>
          </a:prstGeom>
          <a:noFill/>
        </p:spPr>
        <p:txBody>
          <a:bodyPr wrap="square" rtlCol="0">
            <a:spAutoFit/>
          </a:bodyPr>
          <a:lstStyle/>
          <a:p>
            <a:pPr algn="ctr"/>
            <a:r>
              <a:rPr lang="en-US" sz="1400" b="1" dirty="0" smtClean="0">
                <a:solidFill>
                  <a:srgbClr val="488323"/>
                </a:solidFill>
              </a:rPr>
              <a:t>Practices Building “Connect” Skills</a:t>
            </a:r>
            <a:endParaRPr lang="en-US" sz="1400" b="1" dirty="0">
              <a:solidFill>
                <a:srgbClr val="488323"/>
              </a:solidFill>
            </a:endParaRPr>
          </a:p>
        </p:txBody>
      </p:sp>
      <p:sp>
        <p:nvSpPr>
          <p:cNvPr id="22" name="Title 1"/>
          <p:cNvSpPr>
            <a:spLocks noGrp="1"/>
          </p:cNvSpPr>
          <p:nvPr>
            <p:ph type="title"/>
          </p:nvPr>
        </p:nvSpPr>
        <p:spPr>
          <a:xfrm>
            <a:off x="116032" y="107146"/>
            <a:ext cx="8882495" cy="902439"/>
          </a:xfrm>
        </p:spPr>
        <p:txBody>
          <a:bodyPr>
            <a:noAutofit/>
          </a:bodyPr>
          <a:lstStyle/>
          <a:p>
            <a:r>
              <a:rPr lang="en-US" sz="2000" dirty="0" smtClean="0"/>
              <a:t>More programs meeting benchmark for critical thinking and leadership/choice in 2016, with declines in perseverance, teamwork, and engaging activities</a:t>
            </a:r>
            <a:endParaRPr lang="en-US" sz="2000" dirty="0"/>
          </a:p>
        </p:txBody>
      </p:sp>
      <p:sp>
        <p:nvSpPr>
          <p:cNvPr id="10" name="TextBox 9"/>
          <p:cNvSpPr txBox="1"/>
          <p:nvPr/>
        </p:nvSpPr>
        <p:spPr>
          <a:xfrm>
            <a:off x="7066702" y="1099083"/>
            <a:ext cx="1361209" cy="523220"/>
          </a:xfrm>
          <a:prstGeom prst="rect">
            <a:avLst/>
          </a:prstGeom>
          <a:noFill/>
        </p:spPr>
        <p:txBody>
          <a:bodyPr wrap="square" rtlCol="0">
            <a:spAutoFit/>
          </a:bodyPr>
          <a:lstStyle/>
          <a:p>
            <a:pPr algn="ctr"/>
            <a:r>
              <a:rPr lang="en-US" sz="1400" b="1" dirty="0" smtClean="0">
                <a:solidFill>
                  <a:schemeClr val="bg1">
                    <a:lumMod val="50000"/>
                  </a:schemeClr>
                </a:solidFill>
              </a:rPr>
              <a:t>Cross-cutting </a:t>
            </a:r>
          </a:p>
          <a:p>
            <a:pPr algn="ctr"/>
            <a:r>
              <a:rPr lang="en-US" sz="1400" b="1" dirty="0" smtClean="0">
                <a:solidFill>
                  <a:schemeClr val="bg1">
                    <a:lumMod val="50000"/>
                  </a:schemeClr>
                </a:solidFill>
              </a:rPr>
              <a:t>Practices</a:t>
            </a:r>
            <a:endParaRPr lang="en-US" sz="1400" b="1" dirty="0">
              <a:solidFill>
                <a:schemeClr val="bg1">
                  <a:lumMod val="50000"/>
                </a:schemeClr>
              </a:solidFill>
            </a:endParaRPr>
          </a:p>
        </p:txBody>
      </p:sp>
      <p:cxnSp>
        <p:nvCxnSpPr>
          <p:cNvPr id="17" name="Straight Connector 16"/>
          <p:cNvCxnSpPr/>
          <p:nvPr/>
        </p:nvCxnSpPr>
        <p:spPr>
          <a:xfrm flipH="1">
            <a:off x="5406189" y="4729569"/>
            <a:ext cx="1058615" cy="11592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71011" y="1109351"/>
            <a:ext cx="1745669" cy="523220"/>
          </a:xfrm>
          <a:prstGeom prst="rect">
            <a:avLst/>
          </a:prstGeom>
          <a:noFill/>
        </p:spPr>
        <p:txBody>
          <a:bodyPr wrap="square" rtlCol="0">
            <a:spAutoFit/>
          </a:bodyPr>
          <a:lstStyle/>
          <a:p>
            <a:pPr algn="ctr"/>
            <a:r>
              <a:rPr lang="en-US" sz="1400" b="1" dirty="0" smtClean="0">
                <a:solidFill>
                  <a:srgbClr val="DB4300"/>
                </a:solidFill>
              </a:rPr>
              <a:t>Practices Building “Thrive” Skills</a:t>
            </a:r>
            <a:endParaRPr lang="en-US" sz="1400" b="1" dirty="0">
              <a:solidFill>
                <a:srgbClr val="DB4300"/>
              </a:solidFill>
            </a:endParaRPr>
          </a:p>
        </p:txBody>
      </p:sp>
      <p:sp>
        <p:nvSpPr>
          <p:cNvPr id="12" name="TextBox 11"/>
          <p:cNvSpPr txBox="1"/>
          <p:nvPr/>
        </p:nvSpPr>
        <p:spPr>
          <a:xfrm>
            <a:off x="23584" y="6576143"/>
            <a:ext cx="7929563" cy="276999"/>
          </a:xfrm>
          <a:prstGeom prst="rect">
            <a:avLst/>
          </a:prstGeom>
          <a:noFill/>
        </p:spPr>
        <p:txBody>
          <a:bodyPr wrap="square" rtlCol="0">
            <a:spAutoFit/>
          </a:bodyPr>
          <a:lstStyle/>
          <a:p>
            <a:pPr lvl="0">
              <a:defRPr/>
            </a:pPr>
            <a:r>
              <a:rPr lang="en-US" sz="1200" dirty="0">
                <a:solidFill>
                  <a:prstClr val="black"/>
                </a:solidFill>
              </a:rPr>
              <a:t>Percent of programs meeting the benchmark for desired frequency of program practice</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APT and </a:t>
            </a:r>
            <a:r>
              <a:rPr kumimoji="0" lang="en-US" sz="1200" b="0" i="0" u="none" strike="noStrike" kern="1200" cap="none" spc="0" normalizeH="0" baseline="0" noProof="0" dirty="0" err="1" smtClean="0">
                <a:ln>
                  <a:noFill/>
                </a:ln>
                <a:solidFill>
                  <a:prstClr val="black"/>
                </a:solidFill>
                <a:effectLst/>
                <a:uLnTx/>
                <a:uFillTx/>
                <a:latin typeface="Arial"/>
                <a:ea typeface="+mn-ea"/>
                <a:cs typeface="+mn-cs"/>
              </a:rPr>
              <a:t>DoS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data.</a:t>
            </a:r>
          </a:p>
        </p:txBody>
      </p:sp>
      <p:sp>
        <p:nvSpPr>
          <p:cNvPr id="13" name="TextBox 12"/>
          <p:cNvSpPr txBox="1"/>
          <p:nvPr/>
        </p:nvSpPr>
        <p:spPr>
          <a:xfrm>
            <a:off x="1278308" y="6175158"/>
            <a:ext cx="46176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Observer Rating, AQP &amp; </a:t>
            </a:r>
            <a:r>
              <a:rPr kumimoji="0" lang="en-US" sz="1200" b="0" i="0" u="none" strike="noStrike" kern="1200" cap="none" spc="0" normalizeH="0" baseline="0" noProof="0" dirty="0" err="1" smtClean="0">
                <a:ln>
                  <a:noFill/>
                </a:ln>
                <a:solidFill>
                  <a:prstClr val="black"/>
                </a:solidFill>
                <a:effectLst/>
                <a:uLnTx/>
                <a:uFillTx/>
                <a:latin typeface="Arial"/>
                <a:ea typeface="+mn-ea"/>
                <a:cs typeface="+mn-cs"/>
              </a:rPr>
              <a:t>BoSTEM</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Fall 2016 (n=</a:t>
            </a:r>
            <a:r>
              <a:rPr kumimoji="0" lang="en-US" sz="1200" b="0" i="0" u="none" strike="noStrike" kern="1200" cap="none" spc="0" normalizeH="0" noProof="0" dirty="0" smtClean="0">
                <a:ln>
                  <a:noFill/>
                </a:ln>
                <a:solidFill>
                  <a:prstClr val="black"/>
                </a:solidFill>
                <a:effectLst/>
                <a:uLnTx/>
                <a:uFillTx/>
                <a:latin typeface="Arial"/>
                <a:ea typeface="+mn-ea"/>
                <a:cs typeface="+mn-cs"/>
              </a:rPr>
              <a:t> 41</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a:rPr>
              <a:t> </a:t>
            </a:r>
            <a:r>
              <a:rPr lang="en-US" sz="1200" dirty="0" smtClean="0">
                <a:solidFill>
                  <a:prstClr val="black"/>
                </a:solidFill>
                <a:latin typeface="Arial"/>
              </a:rPr>
              <a:t>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*AQP programs only</a:t>
            </a:r>
            <a:r>
              <a:rPr kumimoji="0" lang="en-US" sz="1200" b="0" i="0" u="none" strike="noStrike" kern="1200" cap="none" spc="0" normalizeH="0" noProof="0" dirty="0" smtClean="0">
                <a:ln>
                  <a:noFill/>
                </a:ln>
                <a:solidFill>
                  <a:prstClr val="black"/>
                </a:solidFill>
                <a:effectLst/>
                <a:uLnTx/>
                <a:uFillTx/>
                <a:latin typeface="Arial"/>
                <a:ea typeface="+mn-ea"/>
                <a:cs typeface="+mn-cs"/>
              </a:rPr>
              <a:t> (n=29)</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18"/>
          <p:cNvSpPr/>
          <p:nvPr/>
        </p:nvSpPr>
        <p:spPr>
          <a:xfrm>
            <a:off x="743950" y="6232347"/>
            <a:ext cx="228600" cy="152400"/>
          </a:xfrm>
          <a:prstGeom prst="rect">
            <a:avLst/>
          </a:prstGeom>
          <a:solidFill>
            <a:srgbClr val="DB4300"/>
          </a:solidFill>
          <a:ln>
            <a:solidFill>
              <a:srgbClr val="DB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p:cNvSpPr/>
          <p:nvPr/>
        </p:nvSpPr>
        <p:spPr>
          <a:xfrm>
            <a:off x="435687" y="6231430"/>
            <a:ext cx="228600" cy="152400"/>
          </a:xfrm>
          <a:prstGeom prst="rect">
            <a:avLst/>
          </a:prstGeom>
          <a:solidFill>
            <a:srgbClr val="488323"/>
          </a:solidFill>
          <a:ln>
            <a:solidFill>
              <a:srgbClr val="488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p:cNvSpPr/>
          <p:nvPr/>
        </p:nvSpPr>
        <p:spPr>
          <a:xfrm>
            <a:off x="118400" y="6226875"/>
            <a:ext cx="252333" cy="155828"/>
          </a:xfrm>
          <a:prstGeom prst="rect">
            <a:avLst/>
          </a:prstGeom>
          <a:solidFill>
            <a:srgbClr val="397BA5"/>
          </a:solidFill>
          <a:ln>
            <a:solidFill>
              <a:srgbClr val="397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Rectangle 22"/>
          <p:cNvSpPr/>
          <p:nvPr/>
        </p:nvSpPr>
        <p:spPr>
          <a:xfrm>
            <a:off x="1049710" y="6230303"/>
            <a:ext cx="228600" cy="152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p:cNvSpPr/>
          <p:nvPr/>
        </p:nvSpPr>
        <p:spPr>
          <a:xfrm>
            <a:off x="1049710" y="5997214"/>
            <a:ext cx="228600" cy="1524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p:cNvSpPr txBox="1"/>
          <p:nvPr/>
        </p:nvSpPr>
        <p:spPr>
          <a:xfrm>
            <a:off x="1281097" y="5978353"/>
            <a:ext cx="46176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 Observer</a:t>
            </a:r>
            <a:r>
              <a:rPr kumimoji="0" lang="en-US" sz="1200" b="0" i="0" u="none" strike="noStrike" kern="1200" cap="none" spc="0" normalizeH="0" noProof="0" dirty="0" smtClean="0">
                <a:ln>
                  <a:noFill/>
                </a:ln>
                <a:solidFill>
                  <a:prstClr val="black"/>
                </a:solidFill>
                <a:effectLst/>
                <a:uLnTx/>
                <a:uFillTx/>
                <a:latin typeface="Arial"/>
                <a:ea typeface="+mn-ea"/>
                <a:cs typeface="+mn-cs"/>
              </a:rPr>
              <a:t> Rating, AQP Fall 2015 (n=15 </a:t>
            </a:r>
            <a:r>
              <a:rPr kumimoji="0" lang="en-US" sz="1200" b="0" i="0" u="none" strike="noStrike" kern="1200" cap="none" spc="0" normalizeH="0" noProof="0" dirty="0" err="1" smtClean="0">
                <a:ln>
                  <a:noFill/>
                </a:ln>
                <a:solidFill>
                  <a:prstClr val="black"/>
                </a:solidFill>
                <a:effectLst/>
                <a:uLnTx/>
                <a:uFillTx/>
                <a:latin typeface="Arial"/>
                <a:ea typeface="+mn-ea"/>
                <a:cs typeface="+mn-cs"/>
              </a:rPr>
              <a:t>progs</a:t>
            </a:r>
            <a:r>
              <a:rPr kumimoji="0" lang="en-US" sz="1200" b="0" i="0" u="none" strike="noStrike" kern="1200" cap="none" spc="0" normalizeH="0" noProof="0" dirty="0" smtClean="0">
                <a:ln>
                  <a:noFill/>
                </a:ln>
                <a:solidFill>
                  <a:prstClr val="black"/>
                </a:solidFill>
                <a:effectLst/>
                <a:uLnTx/>
                <a:uFillTx/>
                <a:latin typeface="Arial"/>
                <a:ea typeface="+mn-ea"/>
                <a:cs typeface="+mn-cs"/>
              </a:rPr>
              <a:t>)</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0379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4411926"/>
              </p:ext>
            </p:extLst>
          </p:nvPr>
        </p:nvGraphicFramePr>
        <p:xfrm>
          <a:off x="787114" y="1465118"/>
          <a:ext cx="8229600" cy="539288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H="1">
            <a:off x="2586038" y="4872743"/>
            <a:ext cx="832572" cy="95655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205724" y="4872743"/>
            <a:ext cx="1013111" cy="10565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58588" y="1107432"/>
            <a:ext cx="264838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B3F6B"/>
                </a:solidFill>
                <a:effectLst/>
                <a:uLnTx/>
                <a:uFillTx/>
                <a:latin typeface="Arial"/>
                <a:ea typeface="+mn-ea"/>
                <a:cs typeface="+mn-cs"/>
              </a:rPr>
              <a:t>Features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B3F6B"/>
                </a:solidFill>
                <a:effectLst/>
                <a:uLnTx/>
                <a:uFillTx/>
                <a:latin typeface="Arial"/>
                <a:ea typeface="+mn-ea"/>
                <a:cs typeface="+mn-cs"/>
              </a:rPr>
              <a:t>Learning Environment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B3F6B"/>
                </a:solidFill>
                <a:effectLst/>
                <a:uLnTx/>
                <a:uFillTx/>
                <a:latin typeface="Arial"/>
                <a:ea typeface="+mn-ea"/>
                <a:cs typeface="+mn-cs"/>
              </a:rPr>
              <a:t> (Org &amp; Structure)</a:t>
            </a:r>
            <a:endParaRPr kumimoji="0" lang="en-US" sz="1400" b="0" i="0" u="none" strike="noStrike" kern="1200" cap="none" spc="0" normalizeH="0" baseline="0" noProof="0" dirty="0">
              <a:ln>
                <a:noFill/>
              </a:ln>
              <a:solidFill>
                <a:srgbClr val="1B3F6B"/>
              </a:solidFill>
              <a:effectLst/>
              <a:uLnTx/>
              <a:uFillTx/>
              <a:latin typeface="Arial"/>
              <a:ea typeface="+mn-ea"/>
              <a:cs typeface="+mn-cs"/>
            </a:endParaRPr>
          </a:p>
        </p:txBody>
      </p:sp>
      <p:sp>
        <p:nvSpPr>
          <p:cNvPr id="14" name="TextBox 13"/>
          <p:cNvSpPr txBox="1"/>
          <p:nvPr/>
        </p:nvSpPr>
        <p:spPr>
          <a:xfrm>
            <a:off x="3279631" y="1103719"/>
            <a:ext cx="222625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60AF2F"/>
                </a:solidFill>
                <a:effectLst/>
                <a:uLnTx/>
                <a:uFillTx/>
                <a:latin typeface="Arial"/>
                <a:ea typeface="+mn-ea"/>
                <a:cs typeface="+mn-cs"/>
              </a:rPr>
              <a:t>Youth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60AF2F"/>
                </a:solidFill>
                <a:effectLst/>
                <a:uLnTx/>
                <a:uFillTx/>
                <a:latin typeface="Arial"/>
                <a:ea typeface="+mn-ea"/>
                <a:cs typeface="+mn-cs"/>
              </a:rPr>
              <a:t>(Supportive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60AF2F"/>
                </a:solidFill>
                <a:effectLst/>
                <a:uLnTx/>
                <a:uFillTx/>
                <a:latin typeface="Arial"/>
                <a:ea typeface="+mn-ea"/>
                <a:cs typeface="+mn-cs"/>
              </a:rPr>
              <a:t>Environment)</a:t>
            </a:r>
            <a:endParaRPr kumimoji="0" lang="en-US" sz="1400" b="0" i="0" u="none" strike="noStrike" kern="1200" cap="none" spc="0" normalizeH="0" baseline="0" noProof="0" dirty="0">
              <a:ln>
                <a:noFill/>
              </a:ln>
              <a:solidFill>
                <a:srgbClr val="60AF2F"/>
              </a:solidFill>
              <a:effectLst/>
              <a:uLnTx/>
              <a:uFillTx/>
              <a:latin typeface="Arial"/>
              <a:ea typeface="+mn-ea"/>
              <a:cs typeface="+mn-cs"/>
            </a:endParaRPr>
          </a:p>
        </p:txBody>
      </p:sp>
      <p:sp>
        <p:nvSpPr>
          <p:cNvPr id="15" name="TextBox 14"/>
          <p:cNvSpPr txBox="1"/>
          <p:nvPr/>
        </p:nvSpPr>
        <p:spPr>
          <a:xfrm>
            <a:off x="5168177" y="1100006"/>
            <a:ext cx="200025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3F89B7"/>
                </a:solidFill>
                <a:effectLst/>
                <a:uLnTx/>
                <a:uFillTx/>
                <a:latin typeface="Arial"/>
                <a:ea typeface="+mn-ea"/>
                <a:cs typeface="+mn-cs"/>
              </a:rPr>
              <a:t>Engagement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3F89B7"/>
                </a:solidFill>
                <a:effectLst/>
                <a:uLnTx/>
                <a:uFillTx/>
                <a:latin typeface="Arial"/>
                <a:ea typeface="+mn-ea"/>
                <a:cs typeface="+mn-cs"/>
              </a:rPr>
              <a:t>in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3F89B7"/>
                </a:solidFill>
                <a:effectLst/>
                <a:uLnTx/>
                <a:uFillTx/>
                <a:latin typeface="Arial"/>
                <a:ea typeface="+mn-ea"/>
                <a:cs typeface="+mn-cs"/>
              </a:rPr>
              <a:t>and </a:t>
            </a:r>
            <a:r>
              <a:rPr kumimoji="0" lang="en-US" sz="1400" b="0" i="0" u="none" strike="noStrike" kern="1200" cap="none" spc="0" normalizeH="0" baseline="0" noProof="0" dirty="0">
                <a:ln>
                  <a:noFill/>
                </a:ln>
                <a:solidFill>
                  <a:srgbClr val="3F89B7"/>
                </a:solidFill>
                <a:effectLst/>
                <a:uLnTx/>
                <a:uFillTx/>
                <a:latin typeface="Arial"/>
                <a:ea typeface="+mn-ea"/>
                <a:cs typeface="+mn-cs"/>
              </a:rPr>
              <a:t>Learning</a:t>
            </a:r>
          </a:p>
        </p:txBody>
      </p:sp>
      <p:sp>
        <p:nvSpPr>
          <p:cNvPr id="22" name="Title 1"/>
          <p:cNvSpPr>
            <a:spLocks noGrp="1"/>
          </p:cNvSpPr>
          <p:nvPr>
            <p:ph type="title"/>
          </p:nvPr>
        </p:nvSpPr>
        <p:spPr>
          <a:xfrm>
            <a:off x="143212" y="84691"/>
            <a:ext cx="8873501" cy="902439"/>
          </a:xfrm>
        </p:spPr>
        <p:txBody>
          <a:bodyPr>
            <a:noAutofit/>
          </a:bodyPr>
          <a:lstStyle/>
          <a:p>
            <a:r>
              <a:rPr lang="en-US" sz="2400" dirty="0" err="1" smtClean="0"/>
              <a:t>BoSTEM</a:t>
            </a:r>
            <a:r>
              <a:rPr lang="en-US" sz="2400" dirty="0" smtClean="0"/>
              <a:t> Fall program quality baseline over time (2015-2016)</a:t>
            </a:r>
            <a:endParaRPr lang="en-US" sz="2400" dirty="0"/>
          </a:p>
        </p:txBody>
      </p:sp>
      <p:sp>
        <p:nvSpPr>
          <p:cNvPr id="2" name="Rectangle 1"/>
          <p:cNvSpPr/>
          <p:nvPr/>
        </p:nvSpPr>
        <p:spPr>
          <a:xfrm>
            <a:off x="0" y="1914451"/>
            <a:ext cx="1515777" cy="30162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r>
              <a:rPr kumimoji="0" lang="en-US" sz="1400" b="0" i="0" u="none" strike="noStrike" kern="1200" cap="none" spc="0" normalizeH="0" baseline="0" noProof="0" dirty="0" smtClean="0">
                <a:ln>
                  <a:noFill/>
                </a:ln>
                <a:solidFill>
                  <a:srgbClr val="1B3F6B"/>
                </a:solidFill>
                <a:effectLst/>
                <a:uLnTx/>
                <a:uFillTx/>
                <a:latin typeface="Arial"/>
                <a:ea typeface="+mn-ea"/>
                <a:cs typeface="+mn-cs"/>
              </a:rPr>
              <a:t>Compelling Evidence</a:t>
            </a:r>
            <a:endParaRPr kumimoji="0" lang="en-US" sz="1400" b="0" i="0" u="none" strike="noStrike" kern="1200" cap="none" spc="0" normalizeH="0" baseline="0" noProof="0" dirty="0">
              <a:ln>
                <a:noFill/>
              </a:ln>
              <a:solidFill>
                <a:srgbClr val="1B3F6B"/>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600" b="0" i="0" u="none" strike="noStrike" kern="1200" cap="none" spc="0" normalizeH="0" baseline="0" noProof="0" dirty="0">
              <a:ln>
                <a:noFill/>
              </a:ln>
              <a:solidFill>
                <a:srgbClr val="1B3F6B"/>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400" b="0" i="0" u="none" strike="noStrike" kern="1200" cap="none" spc="0" normalizeH="0" baseline="0" noProof="0" dirty="0">
              <a:ln>
                <a:noFill/>
              </a:ln>
              <a:solidFill>
                <a:srgbClr val="1B3F6B"/>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r>
              <a:rPr kumimoji="0" lang="en-US" sz="1400" b="0" i="0" u="none" strike="noStrike" kern="1200" cap="none" spc="0" normalizeH="0" baseline="0" noProof="0" dirty="0" smtClean="0">
                <a:ln>
                  <a:noFill/>
                </a:ln>
                <a:solidFill>
                  <a:srgbClr val="1B3F6B"/>
                </a:solidFill>
                <a:effectLst/>
                <a:uLnTx/>
                <a:uFillTx/>
                <a:latin typeface="Arial"/>
                <a:ea typeface="+mn-ea"/>
                <a:cs typeface="+mn-cs"/>
              </a:rPr>
              <a:t>Reasonable Evidence</a:t>
            </a:r>
            <a:endParaRPr kumimoji="0" lang="en-US" sz="1600" b="0" i="0" u="none" strike="noStrike" kern="1200" cap="none" spc="0" normalizeH="0" baseline="0" noProof="0" dirty="0">
              <a:ln>
                <a:noFill/>
              </a:ln>
              <a:solidFill>
                <a:srgbClr val="1B3F6B"/>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600" b="0" i="0" u="none" strike="noStrike" kern="1200" cap="none" spc="0" normalizeH="0" baseline="0" noProof="0" dirty="0">
              <a:ln>
                <a:noFill/>
              </a:ln>
              <a:solidFill>
                <a:srgbClr val="1B3F6B"/>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600" b="0" i="0" u="none" strike="noStrike" kern="1200" cap="none" spc="0" normalizeH="0" baseline="0" noProof="0" dirty="0">
              <a:ln>
                <a:noFill/>
              </a:ln>
              <a:solidFill>
                <a:srgbClr val="1B3F6B"/>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r>
              <a:rPr kumimoji="0" lang="en-US" sz="1400" b="0" i="0" u="none" strike="noStrike" kern="1200" cap="none" spc="0" normalizeH="0" baseline="0" noProof="0" dirty="0" smtClean="0">
                <a:ln>
                  <a:noFill/>
                </a:ln>
                <a:solidFill>
                  <a:srgbClr val="1B3F6B"/>
                </a:solidFill>
                <a:effectLst/>
                <a:uLnTx/>
                <a:uFillTx/>
                <a:latin typeface="Arial"/>
                <a:ea typeface="+mn-ea"/>
                <a:cs typeface="+mn-cs"/>
              </a:rPr>
              <a:t>Inconsistent Evidence</a:t>
            </a:r>
            <a:endParaRPr kumimoji="0" lang="en-US" sz="1400" b="0" i="0" u="none" strike="noStrike" kern="1200" cap="none" spc="0" normalizeH="0" baseline="0" noProof="0" dirty="0">
              <a:ln>
                <a:noFill/>
              </a:ln>
              <a:solidFill>
                <a:srgbClr val="1B3F6B"/>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600" b="0" i="0" u="none" strike="noStrike" kern="1200" cap="none" spc="0" normalizeH="0" baseline="0" noProof="0" dirty="0">
              <a:ln>
                <a:noFill/>
              </a:ln>
              <a:solidFill>
                <a:srgbClr val="1B3F6B"/>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endParaRPr kumimoji="0" lang="en-US" sz="1400" b="0" i="0" u="none" strike="noStrike" kern="1200" cap="none" spc="0" normalizeH="0" baseline="0" noProof="0" dirty="0">
              <a:ln>
                <a:noFill/>
              </a:ln>
              <a:solidFill>
                <a:srgbClr val="1B3F6B"/>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1B3F6B"/>
                </a:solidFill>
                <a:latin typeface="+mn-lt"/>
                <a:ea typeface="+mn-ea"/>
                <a:cs typeface="+mn-cs"/>
              </a:defRPr>
            </a:pPr>
            <a:r>
              <a:rPr kumimoji="0" lang="en-US" sz="1400" b="0" i="0" u="none" strike="noStrike" kern="1200" cap="none" spc="0" normalizeH="0" baseline="0" noProof="0" dirty="0" smtClean="0">
                <a:ln>
                  <a:noFill/>
                </a:ln>
                <a:solidFill>
                  <a:srgbClr val="1B3F6B"/>
                </a:solidFill>
                <a:effectLst/>
                <a:uLnTx/>
                <a:uFillTx/>
                <a:latin typeface="Arial"/>
                <a:ea typeface="+mn-ea"/>
                <a:cs typeface="+mn-cs"/>
              </a:rPr>
              <a:t>Evidence Absent</a:t>
            </a:r>
            <a:endParaRPr kumimoji="0" lang="en-US" sz="1400" b="0" i="0" u="none" strike="noStrike" kern="1200" cap="none" spc="0" normalizeH="0" baseline="0" noProof="0" dirty="0">
              <a:ln>
                <a:noFill/>
              </a:ln>
              <a:solidFill>
                <a:srgbClr val="1B3F6B"/>
              </a:solidFill>
              <a:effectLst/>
              <a:uLnTx/>
              <a:uFillTx/>
              <a:latin typeface="Arial"/>
              <a:ea typeface="+mn-ea"/>
              <a:cs typeface="+mn-cs"/>
            </a:endParaRPr>
          </a:p>
        </p:txBody>
      </p:sp>
      <p:sp>
        <p:nvSpPr>
          <p:cNvPr id="3" name="TextBox 2"/>
          <p:cNvSpPr txBox="1"/>
          <p:nvPr/>
        </p:nvSpPr>
        <p:spPr>
          <a:xfrm>
            <a:off x="0" y="6384275"/>
            <a:ext cx="66501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Extent to which there is evidence of programmatic practices happening.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Arial"/>
                <a:ea typeface="+mn-ea"/>
                <a:cs typeface="+mn-cs"/>
              </a:rPr>
              <a:t>DoS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Data (Observer Perspective), Average Scores of </a:t>
            </a:r>
            <a:r>
              <a:rPr kumimoji="0" lang="en-US" sz="1200" b="0" i="0" u="none" strike="noStrike" kern="1200" cap="none" spc="0" normalizeH="0" baseline="0" noProof="0" dirty="0" err="1" smtClean="0">
                <a:ln>
                  <a:noFill/>
                </a:ln>
                <a:solidFill>
                  <a:prstClr val="black"/>
                </a:solidFill>
                <a:effectLst/>
                <a:uLnTx/>
                <a:uFillTx/>
                <a:latin typeface="Arial"/>
                <a:ea typeface="+mn-ea"/>
                <a:cs typeface="+mn-cs"/>
              </a:rPr>
              <a:t>BoSTEM</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programs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 name="Straight Connector 10"/>
          <p:cNvCxnSpPr/>
          <p:nvPr/>
        </p:nvCxnSpPr>
        <p:spPr>
          <a:xfrm flipH="1">
            <a:off x="6005949" y="4872743"/>
            <a:ext cx="1097536" cy="118436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6463" y="1114227"/>
            <a:ext cx="20002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6B28"/>
                </a:solidFill>
                <a:effectLst/>
                <a:uLnTx/>
                <a:uFillTx/>
                <a:latin typeface="Arial"/>
                <a:ea typeface="+mn-ea"/>
                <a:cs typeface="+mn-cs"/>
              </a:rPr>
              <a:t>STEM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6B28"/>
                </a:solidFill>
                <a:effectLst/>
                <a:uLnTx/>
                <a:uFillTx/>
                <a:latin typeface="Arial"/>
                <a:ea typeface="+mn-ea"/>
                <a:cs typeface="+mn-cs"/>
              </a:rPr>
              <a:t>&amp; Practices</a:t>
            </a:r>
            <a:endParaRPr kumimoji="0" lang="en-US" sz="1400" b="0" i="0" u="none" strike="noStrike" kern="1200" cap="none" spc="0" normalizeH="0" baseline="0" noProof="0" dirty="0">
              <a:ln>
                <a:noFill/>
              </a:ln>
              <a:solidFill>
                <a:srgbClr val="FF6B28"/>
              </a:solidFill>
              <a:effectLst/>
              <a:uLnTx/>
              <a:uFillTx/>
              <a:latin typeface="Arial"/>
              <a:ea typeface="+mn-ea"/>
              <a:cs typeface="+mn-cs"/>
            </a:endParaRPr>
          </a:p>
        </p:txBody>
      </p:sp>
      <p:sp>
        <p:nvSpPr>
          <p:cNvPr id="21" name="Rectangle 20"/>
          <p:cNvSpPr/>
          <p:nvPr/>
        </p:nvSpPr>
        <p:spPr>
          <a:xfrm>
            <a:off x="1074706" y="5897886"/>
            <a:ext cx="228600" cy="1524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Box 22"/>
          <p:cNvSpPr txBox="1"/>
          <p:nvPr/>
        </p:nvSpPr>
        <p:spPr>
          <a:xfrm>
            <a:off x="1293974" y="5827810"/>
            <a:ext cx="15273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lang="en-US" sz="1200" dirty="0" smtClean="0">
                <a:solidFill>
                  <a:prstClr val="black"/>
                </a:solidFill>
                <a:latin typeface="Arial"/>
              </a:rPr>
              <a:t>Fall 2015</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(n=8)</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Rectangle 23"/>
          <p:cNvSpPr/>
          <p:nvPr/>
        </p:nvSpPr>
        <p:spPr>
          <a:xfrm>
            <a:off x="764571" y="6191020"/>
            <a:ext cx="228600" cy="1524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p:cNvSpPr txBox="1"/>
          <p:nvPr/>
        </p:nvSpPr>
        <p:spPr>
          <a:xfrm>
            <a:off x="1293973" y="6119336"/>
            <a:ext cx="22167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lang="en-US" sz="1200" dirty="0" smtClean="0">
                <a:solidFill>
                  <a:prstClr val="black"/>
                </a:solidFill>
                <a:latin typeface="Arial"/>
              </a:rPr>
              <a:t>Fall 2016</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 (n=14)</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5"/>
          <p:cNvSpPr/>
          <p:nvPr/>
        </p:nvSpPr>
        <p:spPr>
          <a:xfrm>
            <a:off x="456308" y="6190103"/>
            <a:ext cx="228600" cy="1524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26"/>
          <p:cNvSpPr/>
          <p:nvPr/>
        </p:nvSpPr>
        <p:spPr>
          <a:xfrm>
            <a:off x="143212" y="6197769"/>
            <a:ext cx="228600" cy="152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Rectangle 27"/>
          <p:cNvSpPr/>
          <p:nvPr/>
        </p:nvSpPr>
        <p:spPr>
          <a:xfrm>
            <a:off x="1073406" y="6188785"/>
            <a:ext cx="228600" cy="152400"/>
          </a:xfrm>
          <a:prstGeom prst="rect">
            <a:avLst/>
          </a:prstGeom>
          <a:solidFill>
            <a:srgbClr val="FF6B28"/>
          </a:solidFill>
          <a:ln>
            <a:solidFill>
              <a:srgbClr val="FF6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5498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p:bldP spid="14" grpId="0"/>
      <p:bldP spid="15" grpId="0"/>
      <p:bldP spid="2" grpId="0"/>
      <p:bldP spid="3" grpId="0"/>
      <p:bldP spid="12" grpId="0"/>
      <p:bldP spid="21" grpId="0" animBg="1"/>
      <p:bldP spid="23" grpId="0"/>
      <p:bldP spid="24" grpId="0" animBg="1"/>
      <p:bldP spid="25" grpId="0"/>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382000" cy="1143000"/>
          </a:xfrm>
        </p:spPr>
        <p:txBody>
          <a:bodyPr>
            <a:normAutofit/>
          </a:bodyPr>
          <a:lstStyle/>
          <a:p>
            <a:pPr algn="ctr"/>
            <a:r>
              <a:rPr lang="en-US" dirty="0" smtClean="0"/>
              <a:t>Summary</a:t>
            </a:r>
            <a:endParaRPr lang="en-US" dirty="0"/>
          </a:p>
        </p:txBody>
      </p:sp>
    </p:spTree>
    <p:extLst>
      <p:ext uri="{BB962C8B-B14F-4D97-AF65-F5344CB8AC3E}">
        <p14:creationId xmlns:p14="http://schemas.microsoft.com/office/powerpoint/2010/main" val="3890262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Reach and Dosage</a:t>
            </a:r>
            <a:endParaRPr lang="en-US" dirty="0"/>
          </a:p>
        </p:txBody>
      </p:sp>
      <p:sp>
        <p:nvSpPr>
          <p:cNvPr id="3" name="Content Placeholder 2"/>
          <p:cNvSpPr>
            <a:spLocks noGrp="1"/>
          </p:cNvSpPr>
          <p:nvPr>
            <p:ph idx="1"/>
          </p:nvPr>
        </p:nvSpPr>
        <p:spPr>
          <a:xfrm>
            <a:off x="1562100" y="1652337"/>
            <a:ext cx="7124700" cy="4525963"/>
          </a:xfrm>
        </p:spPr>
        <p:txBody>
          <a:bodyPr>
            <a:normAutofit/>
          </a:bodyPr>
          <a:lstStyle/>
          <a:p>
            <a:r>
              <a:rPr lang="en-US" sz="2000" b="1" dirty="0" smtClean="0">
                <a:solidFill>
                  <a:schemeClr val="tx2"/>
                </a:solidFill>
              </a:rPr>
              <a:t>Reach</a:t>
            </a:r>
            <a:r>
              <a:rPr lang="en-US" sz="2000" dirty="0" smtClean="0"/>
              <a:t>: 56 programs serving 1,802 youth</a:t>
            </a:r>
          </a:p>
          <a:p>
            <a:endParaRPr lang="en-US" sz="2400" dirty="0"/>
          </a:p>
          <a:p>
            <a:pPr marL="0" indent="0">
              <a:buNone/>
            </a:pPr>
            <a:endParaRPr lang="en-US" sz="2400" dirty="0" smtClean="0"/>
          </a:p>
          <a:p>
            <a:r>
              <a:rPr lang="en-US" sz="2000" b="1" dirty="0" smtClean="0">
                <a:solidFill>
                  <a:schemeClr val="tx2"/>
                </a:solidFill>
              </a:rPr>
              <a:t>Average Rate of Attendance</a:t>
            </a:r>
            <a:r>
              <a:rPr lang="en-US" sz="2000" dirty="0" smtClean="0"/>
              <a:t>: 80% (range 62%-98%)</a:t>
            </a:r>
          </a:p>
          <a:p>
            <a:endParaRPr lang="en-US" sz="2000" dirty="0"/>
          </a:p>
          <a:p>
            <a:endParaRPr lang="en-US" sz="2000" dirty="0" smtClean="0"/>
          </a:p>
          <a:p>
            <a:endParaRPr lang="en-US" sz="2000" dirty="0"/>
          </a:p>
          <a:p>
            <a:r>
              <a:rPr lang="en-US" sz="2000" b="1" dirty="0" smtClean="0">
                <a:solidFill>
                  <a:schemeClr val="tx2"/>
                </a:solidFill>
              </a:rPr>
              <a:t>Data Collection</a:t>
            </a:r>
            <a:r>
              <a:rPr lang="en-US" sz="2000" dirty="0" smtClean="0"/>
              <a:t>: 70% of sites have some level of data entry or cleanup needed related to attendance data, but overall are in good shape with progress and plans</a:t>
            </a:r>
          </a:p>
          <a:p>
            <a:pPr marL="0" indent="0">
              <a:buNone/>
            </a:pPr>
            <a:endParaRPr lang="en-US" sz="2400" dirty="0" smtClean="0"/>
          </a:p>
          <a:p>
            <a:pPr marL="0" indent="0">
              <a:buNone/>
            </a:pPr>
            <a:endParaRPr lang="en-US" sz="2400" dirty="0" smtClean="0"/>
          </a:p>
          <a:p>
            <a:endParaRPr lang="en-US" sz="24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449" t="32818" r="46337" b="45819"/>
          <a:stretch/>
        </p:blipFill>
        <p:spPr bwMode="auto">
          <a:xfrm>
            <a:off x="550568" y="1448098"/>
            <a:ext cx="794225" cy="7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s://encrypted-tbn2.gstatic.com/images?q=tbn:ANd9GcTSAVYO29oDE6s8Tvl0AKDErYesk16rXtgRumps13oONWhdIuWXq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10" y="2764679"/>
            <a:ext cx="884083" cy="884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169784" y="4171308"/>
            <a:ext cx="1392316" cy="1392316"/>
          </a:xfrm>
          <a:prstGeom prst="rect">
            <a:avLst/>
          </a:prstGeom>
        </p:spPr>
      </p:pic>
    </p:spTree>
    <p:extLst>
      <p:ext uri="{BB962C8B-B14F-4D97-AF65-F5344CB8AC3E}">
        <p14:creationId xmlns:p14="http://schemas.microsoft.com/office/powerpoint/2010/main" val="2377250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Program Practice</a:t>
            </a:r>
            <a:endParaRPr lang="en-US" dirty="0"/>
          </a:p>
        </p:txBody>
      </p:sp>
      <p:sp>
        <p:nvSpPr>
          <p:cNvPr id="3" name="Content Placeholder 2"/>
          <p:cNvSpPr>
            <a:spLocks noGrp="1"/>
          </p:cNvSpPr>
          <p:nvPr>
            <p:ph idx="1"/>
          </p:nvPr>
        </p:nvSpPr>
        <p:spPr>
          <a:xfrm>
            <a:off x="1447800" y="1493808"/>
            <a:ext cx="7391400" cy="1078831"/>
          </a:xfrm>
        </p:spPr>
        <p:txBody>
          <a:bodyPr>
            <a:normAutofit/>
          </a:bodyPr>
          <a:lstStyle/>
          <a:p>
            <a:r>
              <a:rPr lang="en-US" sz="2000" b="1" dirty="0" smtClean="0">
                <a:solidFill>
                  <a:schemeClr val="tx2"/>
                </a:solidFill>
              </a:rPr>
              <a:t>44% - 86% of programs hit the benchmark</a:t>
            </a:r>
            <a:r>
              <a:rPr lang="en-US" sz="2000" dirty="0" smtClean="0"/>
              <a:t> of </a:t>
            </a:r>
            <a:r>
              <a:rPr lang="en-US" sz="2000" dirty="0"/>
              <a:t>quality practice, </a:t>
            </a:r>
            <a:r>
              <a:rPr lang="en-US" sz="2000" dirty="0" smtClean="0"/>
              <a:t>with variation across which skill the practices are meant to build</a:t>
            </a:r>
          </a:p>
        </p:txBody>
      </p:sp>
      <p:pic>
        <p:nvPicPr>
          <p:cNvPr id="1026" name="Picture 2" descr="Image result for benchmar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14" y="1417638"/>
            <a:ext cx="1139825" cy="1231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end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674543"/>
            <a:ext cx="1471055" cy="14710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mprovemen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002" y="3066695"/>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447800" y="2721701"/>
            <a:ext cx="7391400" cy="18037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smtClean="0">
                <a:ln>
                  <a:noFill/>
                </a:ln>
                <a:solidFill>
                  <a:srgbClr val="1B3F6B"/>
                </a:solidFill>
                <a:effectLst/>
                <a:uLnTx/>
                <a:uFillTx/>
                <a:latin typeface="Arial" panose="020B0604020202020204" pitchFamily="34" charset="0"/>
                <a:ea typeface="+mn-ea"/>
                <a:cs typeface="Arial" panose="020B0604020202020204" pitchFamily="34" charset="0"/>
              </a:rPr>
              <a:t>Challenge areas</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are</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present across ACT domains</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lvl="1"/>
            <a:r>
              <a:rPr lang="en-US" sz="1900" dirty="0">
                <a:solidFill>
                  <a:srgbClr val="397BA5"/>
                </a:solidFill>
              </a:rPr>
              <a:t>Achieve: critical </a:t>
            </a:r>
            <a:r>
              <a:rPr lang="en-US" sz="1900" dirty="0" smtClean="0">
                <a:solidFill>
                  <a:srgbClr val="397BA5"/>
                </a:solidFill>
              </a:rPr>
              <a:t>thinking</a:t>
            </a:r>
          </a:p>
          <a:p>
            <a:pPr lvl="1"/>
            <a:r>
              <a:rPr kumimoji="0" lang="en-US" sz="1900" b="0" i="0" u="none" strike="noStrike" kern="1200" cap="none" spc="0" normalizeH="0" baseline="0" noProof="0" dirty="0" smtClean="0">
                <a:ln>
                  <a:noFill/>
                </a:ln>
                <a:solidFill>
                  <a:srgbClr val="488323"/>
                </a:solidFill>
                <a:effectLst/>
                <a:uLnTx/>
                <a:uFillTx/>
              </a:rPr>
              <a:t>Connect: communication, teamwork</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srgbClr val="DB4300"/>
                </a:solidFill>
                <a:effectLst/>
                <a:uLnTx/>
                <a:uFillTx/>
              </a:rPr>
              <a:t>Thrive:</a:t>
            </a:r>
            <a:r>
              <a:rPr kumimoji="0" lang="en-US" sz="1900" b="0" i="0" u="none" strike="noStrike" kern="1200" cap="none" spc="0" normalizeH="0" baseline="0" noProof="0" dirty="0" smtClean="0">
                <a:ln>
                  <a:noFill/>
                </a:ln>
                <a:solidFill>
                  <a:srgbClr val="397BA5"/>
                </a:solidFill>
                <a:effectLst/>
                <a:uLnTx/>
                <a:uFillTx/>
              </a:rPr>
              <a:t> </a:t>
            </a:r>
            <a:r>
              <a:rPr kumimoji="0" lang="en-US" sz="1900" b="0" i="0" u="none" strike="noStrike" kern="1200" cap="none" spc="0" normalizeH="0" baseline="0" noProof="0" dirty="0" smtClean="0">
                <a:ln>
                  <a:noFill/>
                </a:ln>
                <a:solidFill>
                  <a:srgbClr val="DB4300"/>
                </a:solidFill>
                <a:effectLst/>
                <a:uLnTx/>
                <a:uFillTx/>
              </a:rPr>
              <a:t>self-regulation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900" dirty="0" smtClean="0">
                <a:solidFill>
                  <a:schemeClr val="tx1">
                    <a:lumMod val="50000"/>
                    <a:lumOff val="50000"/>
                  </a:schemeClr>
                </a:solidFill>
              </a:rPr>
              <a:t>Cross-Cutting: engaging activities, youth leadership and choice</a:t>
            </a:r>
            <a:endParaRPr kumimoji="0" lang="en-US" sz="1900" b="0" i="0" u="none" strike="noStrike" kern="1200" cap="none" spc="0" normalizeH="0" baseline="0" noProof="0" dirty="0" smtClean="0">
              <a:ln>
                <a:noFill/>
              </a:ln>
              <a:solidFill>
                <a:schemeClr val="tx1">
                  <a:lumMod val="50000"/>
                  <a:lumOff val="50000"/>
                </a:schemeClr>
              </a:solidFill>
              <a:effectLst/>
              <a:uLnTx/>
              <a:uFillTx/>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547255" y="4674543"/>
            <a:ext cx="7139545"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Over time, the growing </a:t>
            </a:r>
            <a:r>
              <a:rPr kumimoji="0" lang="en-US" sz="2000" b="0" i="0" u="none" strike="noStrike" kern="1200" cap="none" spc="0" normalizeH="0" baseline="0" noProof="0" dirty="0" smtClean="0">
                <a:ln>
                  <a:noFill/>
                </a:ln>
                <a:solidFill>
                  <a:srgbClr val="000000"/>
                </a:solidFill>
                <a:effectLst/>
                <a:uLnTx/>
                <a:uFillTx/>
                <a:latin typeface="Arial"/>
                <a:ea typeface="+mn-ea"/>
                <a:cs typeface="+mn-cs"/>
              </a:rPr>
              <a:t>AQP</a:t>
            </a:r>
            <a:r>
              <a:rPr kumimoji="0" lang="en-US" sz="2000" b="0" i="0" u="none" strike="noStrike" kern="1200" cap="none" spc="0" normalizeH="0" noProof="0" dirty="0" smtClean="0">
                <a:ln>
                  <a:noFill/>
                </a:ln>
                <a:solidFill>
                  <a:srgbClr val="000000"/>
                </a:solidFill>
                <a:effectLst/>
                <a:uLnTx/>
                <a:uFillTx/>
                <a:latin typeface="Arial"/>
                <a:ea typeface="+mn-ea"/>
                <a:cs typeface="+mn-cs"/>
              </a:rPr>
              <a:t> and </a:t>
            </a:r>
            <a:r>
              <a:rPr kumimoji="0" lang="en-US" sz="2000" b="0" i="0" u="none" strike="noStrike" kern="1200" cap="none" spc="0" normalizeH="0" noProof="0" dirty="0" err="1" smtClean="0">
                <a:ln>
                  <a:noFill/>
                </a:ln>
                <a:solidFill>
                  <a:srgbClr val="000000"/>
                </a:solidFill>
                <a:effectLst/>
                <a:uLnTx/>
                <a:uFillTx/>
                <a:latin typeface="Arial"/>
                <a:ea typeface="+mn-ea"/>
                <a:cs typeface="+mn-cs"/>
              </a:rPr>
              <a:t>BoSTEM</a:t>
            </a:r>
            <a:r>
              <a:rPr kumimoji="0" lang="en-US" sz="2000" b="0" i="0" u="none" strike="noStrike" kern="1200" cap="none" spc="0" normalizeH="0" noProof="0" dirty="0" smtClean="0">
                <a:ln>
                  <a:noFill/>
                </a:ln>
                <a:solidFill>
                  <a:srgbClr val="000000"/>
                </a:solidFill>
                <a:effectLst/>
                <a:uLnTx/>
                <a:uFillTx/>
                <a:latin typeface="Arial"/>
                <a:ea typeface="+mn-ea"/>
                <a:cs typeface="+mn-cs"/>
              </a:rPr>
              <a:t> initiatives</a:t>
            </a:r>
            <a:r>
              <a:rPr kumimoji="0" lang="en-US" sz="2000" b="0" i="0" u="none" strike="noStrike" kern="1200" cap="none" spc="0" normalizeH="0" baseline="0" noProof="0" dirty="0" smtClean="0">
                <a:ln>
                  <a:noFill/>
                </a:ln>
                <a:solidFill>
                  <a:srgbClr val="000000"/>
                </a:solidFill>
                <a:effectLst/>
                <a:uLnTx/>
                <a:uFillTx/>
                <a:latin typeface="Arial"/>
                <a:ea typeface="+mn-ea"/>
                <a:cs typeface="+mn-cs"/>
              </a:rPr>
              <a:t> have </a:t>
            </a:r>
            <a:r>
              <a:rPr kumimoji="0" lang="en-US" sz="2000" b="1" i="0" u="none" strike="noStrike" kern="1200" cap="none" spc="0" normalizeH="0" baseline="0" noProof="0" dirty="0">
                <a:ln>
                  <a:noFill/>
                </a:ln>
                <a:solidFill>
                  <a:srgbClr val="1B3F6B"/>
                </a:solidFill>
                <a:effectLst/>
                <a:uLnTx/>
                <a:uFillTx/>
                <a:latin typeface="Arial"/>
                <a:ea typeface="+mn-ea"/>
                <a:cs typeface="+mn-cs"/>
              </a:rPr>
              <a:t>maintained strong </a:t>
            </a:r>
            <a:r>
              <a:rPr kumimoji="0" lang="en-US" sz="2000" b="1" i="0" u="none" strike="noStrike" kern="1200" cap="none" spc="0" normalizeH="0" baseline="0" noProof="0" dirty="0" smtClean="0">
                <a:ln>
                  <a:noFill/>
                </a:ln>
                <a:solidFill>
                  <a:srgbClr val="1B3F6B"/>
                </a:solidFill>
                <a:effectLst/>
                <a:uLnTx/>
                <a:uFillTx/>
                <a:latin typeface="Arial"/>
                <a:ea typeface="+mn-ea"/>
                <a:cs typeface="+mn-cs"/>
              </a:rPr>
              <a:t>practice </a:t>
            </a:r>
            <a:r>
              <a:rPr lang="en-US" sz="2000" dirty="0" smtClean="0">
                <a:solidFill>
                  <a:srgbClr val="000000"/>
                </a:solidFill>
                <a:latin typeface="Arial"/>
              </a:rPr>
              <a:t>with general scores at or</a:t>
            </a:r>
            <a:r>
              <a:rPr kumimoji="0" lang="en-US" sz="2000" b="0" i="0" u="none" strike="noStrike" kern="1200" cap="none" spc="0" normalizeH="0" baseline="0" noProof="0" dirty="0" smtClean="0">
                <a:ln>
                  <a:noFill/>
                </a:ln>
                <a:solidFill>
                  <a:srgbClr val="000000"/>
                </a:solidFill>
                <a:effectLst/>
                <a:uLnTx/>
                <a:uFillTx/>
                <a:latin typeface="Arial"/>
                <a:ea typeface="+mn-ea"/>
                <a:cs typeface="+mn-cs"/>
              </a:rPr>
              <a:t> above the benchmark and </a:t>
            </a:r>
            <a:r>
              <a:rPr kumimoji="0" lang="en-US" sz="2000" b="1" i="0" u="none" strike="noStrike" kern="1200" cap="none" spc="0" normalizeH="0" baseline="0" noProof="0" dirty="0" smtClean="0">
                <a:ln>
                  <a:noFill/>
                </a:ln>
                <a:solidFill>
                  <a:schemeClr val="tx2"/>
                </a:solidFill>
                <a:effectLst/>
                <a:uLnTx/>
                <a:uFillTx/>
                <a:latin typeface="Arial"/>
                <a:ea typeface="+mn-ea"/>
                <a:cs typeface="+mn-cs"/>
              </a:rPr>
              <a:t>made gains in challenge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schemeClr val="tx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chemeClr val="tx2"/>
                </a:solidFill>
                <a:effectLst/>
                <a:uLnTx/>
                <a:uFillTx/>
                <a:latin typeface="Arial"/>
                <a:ea typeface="+mn-ea"/>
                <a:cs typeface="+mn-cs"/>
              </a:rPr>
              <a:t>Drop in quality of</a:t>
            </a:r>
            <a:r>
              <a:rPr kumimoji="0" lang="en-US" sz="2000" b="1" i="0" u="none" strike="noStrike" kern="1200" cap="none" spc="0" normalizeH="0" noProof="0" dirty="0" smtClean="0">
                <a:ln>
                  <a:noFill/>
                </a:ln>
                <a:solidFill>
                  <a:schemeClr val="tx2"/>
                </a:solidFill>
                <a:effectLst/>
                <a:uLnTx/>
                <a:uFillTx/>
                <a:latin typeface="Arial"/>
                <a:ea typeface="+mn-ea"/>
                <a:cs typeface="+mn-cs"/>
              </a:rPr>
              <a:t> practice from spring to fall </a:t>
            </a:r>
          </a:p>
          <a:p>
            <a:pPr marR="0" lvl="0" algn="l" defTabSz="914400" rtl="0" eaLnBrk="1" fontAlgn="auto" latinLnBrk="0" hangingPunct="1">
              <a:lnSpc>
                <a:spcPct val="100000"/>
              </a:lnSpc>
              <a:spcBef>
                <a:spcPts val="0"/>
              </a:spcBef>
              <a:spcAft>
                <a:spcPts val="0"/>
              </a:spcAft>
              <a:buClrTx/>
              <a:buSzTx/>
              <a:tabLst/>
              <a:defRPr/>
            </a:pPr>
            <a:r>
              <a:rPr lang="en-US" sz="2000" b="1" dirty="0">
                <a:solidFill>
                  <a:schemeClr val="tx2"/>
                </a:solidFill>
                <a:latin typeface="Arial"/>
              </a:rPr>
              <a:t> </a:t>
            </a:r>
            <a:r>
              <a:rPr lang="en-US" sz="2000" b="1" dirty="0" smtClean="0">
                <a:solidFill>
                  <a:schemeClr val="tx2"/>
                </a:solidFill>
                <a:latin typeface="Arial"/>
              </a:rPr>
              <a:t>   </a:t>
            </a:r>
            <a:r>
              <a:rPr lang="en-US" sz="2000" dirty="0" smtClean="0">
                <a:latin typeface="Arial"/>
              </a:rPr>
              <a:t>emerged as a new challenge</a:t>
            </a:r>
            <a:endParaRPr kumimoji="0" lang="en-US" sz="2000" i="0" u="none" strike="noStrike" kern="1200" cap="none" spc="0" normalizeH="0" baseline="0" noProof="0" dirty="0" smtClean="0">
              <a:ln>
                <a:noFill/>
              </a:ln>
              <a:effectLst/>
              <a:uLnTx/>
              <a:uFillTx/>
              <a:latin typeface="Arial"/>
            </a:endParaRPr>
          </a:p>
        </p:txBody>
      </p:sp>
    </p:spTree>
    <p:extLst>
      <p:ext uri="{BB962C8B-B14F-4D97-AF65-F5344CB8AC3E}">
        <p14:creationId xmlns:p14="http://schemas.microsoft.com/office/powerpoint/2010/main" val="21084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Youth Skill Demonstration</a:t>
            </a:r>
            <a:endParaRPr lang="en-US" dirty="0"/>
          </a:p>
        </p:txBody>
      </p:sp>
      <p:sp>
        <p:nvSpPr>
          <p:cNvPr id="3" name="Content Placeholder 2"/>
          <p:cNvSpPr>
            <a:spLocks noGrp="1"/>
          </p:cNvSpPr>
          <p:nvPr>
            <p:ph idx="1"/>
          </p:nvPr>
        </p:nvSpPr>
        <p:spPr>
          <a:xfrm>
            <a:off x="1676400" y="1600201"/>
            <a:ext cx="7010400" cy="1219200"/>
          </a:xfrm>
        </p:spPr>
        <p:txBody>
          <a:bodyPr>
            <a:noAutofit/>
          </a:bodyPr>
          <a:lstStyle/>
          <a:p>
            <a:r>
              <a:rPr lang="en-US" sz="2000" dirty="0" smtClean="0"/>
              <a:t>On average, youth participants assess themselves </a:t>
            </a:r>
            <a:r>
              <a:rPr lang="en-US" sz="2000" b="1" dirty="0" smtClean="0">
                <a:solidFill>
                  <a:schemeClr val="tx2"/>
                </a:solidFill>
              </a:rPr>
              <a:t>more positively in all ACT skills</a:t>
            </a:r>
            <a:r>
              <a:rPr lang="en-US" sz="2000" dirty="0" smtClean="0"/>
              <a:t> than program staff do</a:t>
            </a:r>
            <a:endParaRPr lang="en-US" sz="2000" dirty="0"/>
          </a:p>
          <a:p>
            <a:pPr marL="0" indent="0">
              <a:buNone/>
            </a:pPr>
            <a:endParaRPr lang="en-US" sz="2000" dirty="0" smtClean="0"/>
          </a:p>
        </p:txBody>
      </p:sp>
      <p:pic>
        <p:nvPicPr>
          <p:cNvPr id="2050" name="Picture 2" descr="Image result for youth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73" y="12192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ritical thinking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247" b="15812"/>
          <a:stretch/>
        </p:blipFill>
        <p:spPr bwMode="auto">
          <a:xfrm>
            <a:off x="167413" y="2819400"/>
            <a:ext cx="1484273" cy="146729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639330" y="4838589"/>
            <a:ext cx="7010400" cy="14379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000" dirty="0" smtClean="0">
                <a:solidFill>
                  <a:srgbClr val="000000"/>
                </a:solidFill>
              </a:rPr>
              <a:t>Growth opportunities </a:t>
            </a:r>
            <a:r>
              <a:rPr lang="en-US" sz="2000" b="1" dirty="0" smtClean="0">
                <a:solidFill>
                  <a:schemeClr val="tx2"/>
                </a:solidFill>
              </a:rPr>
              <a:t>align across youth skills and program practice </a:t>
            </a:r>
          </a:p>
        </p:txBody>
      </p:sp>
      <p:sp>
        <p:nvSpPr>
          <p:cNvPr id="8" name="Content Placeholder 2"/>
          <p:cNvSpPr txBox="1">
            <a:spLocks/>
          </p:cNvSpPr>
          <p:nvPr/>
        </p:nvSpPr>
        <p:spPr>
          <a:xfrm>
            <a:off x="1676400" y="3038116"/>
            <a:ext cx="7010400" cy="14672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Areas for </a:t>
            </a:r>
            <a:r>
              <a:rPr kumimoji="0" lang="en-US" sz="2000" b="1" i="0" u="none" strike="noStrike" kern="1200" cap="none" spc="0" normalizeH="0" baseline="0" noProof="0" dirty="0" smtClean="0">
                <a:ln>
                  <a:noFill/>
                </a:ln>
                <a:solidFill>
                  <a:srgbClr val="1B3F6B"/>
                </a:solidFill>
                <a:effectLst/>
                <a:uLnTx/>
                <a:uFillTx/>
                <a:latin typeface="Arial" panose="020B0604020202020204" pitchFamily="34" charset="0"/>
                <a:ea typeface="+mn-ea"/>
                <a:cs typeface="Arial" panose="020B0604020202020204" pitchFamily="34" charset="0"/>
              </a:rPr>
              <a:t>skill growth</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lvl="1"/>
            <a:r>
              <a:rPr lang="en-US" sz="1800" dirty="0">
                <a:solidFill>
                  <a:srgbClr val="397BA5"/>
                </a:solidFill>
              </a:rPr>
              <a:t>Achieve: </a:t>
            </a:r>
            <a:r>
              <a:rPr lang="en-US" sz="1800" dirty="0" smtClean="0">
                <a:solidFill>
                  <a:srgbClr val="397BA5"/>
                </a:solidFill>
              </a:rPr>
              <a:t>perseverance, critical </a:t>
            </a:r>
            <a:r>
              <a:rPr lang="en-US" sz="1800" dirty="0">
                <a:solidFill>
                  <a:srgbClr val="397BA5"/>
                </a:solidFill>
              </a:rPr>
              <a:t>thinking</a:t>
            </a:r>
          </a:p>
          <a:p>
            <a:pPr lvl="1"/>
            <a:r>
              <a:rPr lang="en-US" sz="1800" dirty="0">
                <a:solidFill>
                  <a:srgbClr val="488323"/>
                </a:solidFill>
              </a:rPr>
              <a:t>Connect: communication, teamwork</a:t>
            </a:r>
          </a:p>
          <a:p>
            <a:pPr lvl="1">
              <a:defRPr/>
            </a:pPr>
            <a:r>
              <a:rPr lang="en-US" sz="1800" dirty="0">
                <a:solidFill>
                  <a:srgbClr val="DB4300"/>
                </a:solidFill>
              </a:rPr>
              <a:t>Thrive:</a:t>
            </a:r>
            <a:r>
              <a:rPr lang="en-US" sz="1800" dirty="0">
                <a:solidFill>
                  <a:srgbClr val="397BA5"/>
                </a:solidFill>
              </a:rPr>
              <a:t> </a:t>
            </a:r>
            <a:r>
              <a:rPr lang="en-US" sz="1800" dirty="0">
                <a:solidFill>
                  <a:srgbClr val="DB4300"/>
                </a:solidFill>
              </a:rPr>
              <a:t>self-regulation</a:t>
            </a: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023" t="35461" r="9451" b="37205"/>
          <a:stretch/>
        </p:blipFill>
        <p:spPr bwMode="auto">
          <a:xfrm>
            <a:off x="311828" y="4507156"/>
            <a:ext cx="1258689" cy="11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9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BASB Certified Program Observer Training</a:t>
            </a:r>
            <a:endParaRPr lang="en-US" dirty="0"/>
          </a:p>
        </p:txBody>
      </p:sp>
      <p:sp>
        <p:nvSpPr>
          <p:cNvPr id="4" name="Subtitle 3"/>
          <p:cNvSpPr>
            <a:spLocks noGrp="1"/>
          </p:cNvSpPr>
          <p:nvPr>
            <p:ph type="subTitle" idx="1"/>
          </p:nvPr>
        </p:nvSpPr>
        <p:spPr>
          <a:xfrm>
            <a:off x="2362200" y="3276600"/>
            <a:ext cx="5486399" cy="1600200"/>
          </a:xfrm>
        </p:spPr>
        <p:txBody>
          <a:bodyPr>
            <a:normAutofit/>
          </a:bodyPr>
          <a:lstStyle/>
          <a:p>
            <a:r>
              <a:rPr lang="en-US" sz="2600" dirty="0" smtClean="0"/>
              <a:t>Updates and Next Steps</a:t>
            </a:r>
          </a:p>
          <a:p>
            <a:endParaRPr lang="en-US" dirty="0"/>
          </a:p>
          <a:p>
            <a:r>
              <a:rPr lang="en-US" sz="2000" dirty="0" smtClean="0"/>
              <a:t>Kelsey Cowen, Data Fellow</a:t>
            </a:r>
            <a:r>
              <a:rPr lang="en-US" sz="2000" dirty="0"/>
              <a:t/>
            </a:r>
            <a:br>
              <a:rPr lang="en-US" sz="2000" dirty="0"/>
            </a:br>
            <a:r>
              <a:rPr lang="en-US" sz="2000" dirty="0"/>
              <a:t>Boston After School &amp; Beyond</a:t>
            </a:r>
            <a:endParaRPr lang="en-US" sz="2000" dirty="0" smtClean="0"/>
          </a:p>
          <a:p>
            <a:endParaRPr lang="en-US" sz="400" dirty="0">
              <a:solidFill>
                <a:schemeClr val="accent1"/>
              </a:solidFill>
            </a:endParaRPr>
          </a:p>
        </p:txBody>
      </p:sp>
    </p:spTree>
    <p:extLst>
      <p:ext uri="{BB962C8B-B14F-4D97-AF65-F5344CB8AC3E}">
        <p14:creationId xmlns:p14="http://schemas.microsoft.com/office/powerpoint/2010/main" val="1865981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Phase 1 of School Year Pilot</a:t>
            </a:r>
            <a:endParaRPr lang="en-US" dirty="0"/>
          </a:p>
        </p:txBody>
      </p:sp>
      <p:sp>
        <p:nvSpPr>
          <p:cNvPr id="3" name="Content Placeholder 2"/>
          <p:cNvSpPr>
            <a:spLocks noGrp="1"/>
          </p:cNvSpPr>
          <p:nvPr>
            <p:ph idx="1"/>
          </p:nvPr>
        </p:nvSpPr>
        <p:spPr>
          <a:xfrm>
            <a:off x="381000" y="1371600"/>
            <a:ext cx="8382000" cy="4906963"/>
          </a:xfrm>
        </p:spPr>
        <p:txBody>
          <a:bodyPr/>
          <a:lstStyle/>
          <a:p>
            <a:pPr marL="0" indent="0" algn="ctr">
              <a:buNone/>
            </a:pPr>
            <a:r>
              <a:rPr lang="en-US" dirty="0" smtClean="0"/>
              <a:t>26 Program Staff</a:t>
            </a:r>
          </a:p>
          <a:p>
            <a:pPr marL="0" indent="0" algn="ctr">
              <a:buNone/>
            </a:pPr>
            <a:r>
              <a:rPr lang="en-US" sz="2000" dirty="0" smtClean="0"/>
              <a:t>10 Organizations</a:t>
            </a:r>
          </a:p>
          <a:p>
            <a:pPr marL="0" indent="0" algn="ctr">
              <a:buNone/>
            </a:pPr>
            <a:endParaRPr lang="en-US" sz="2000" dirty="0"/>
          </a:p>
          <a:p>
            <a:pPr marL="0" indent="0" algn="ctr">
              <a:buNone/>
            </a:pPr>
            <a:r>
              <a:rPr lang="en-US" sz="2000" dirty="0" smtClean="0">
                <a:solidFill>
                  <a:schemeClr val="accent1"/>
                </a:solidFill>
              </a:rPr>
              <a:t>Step 1:</a:t>
            </a:r>
            <a:r>
              <a:rPr lang="en-US" sz="2000" dirty="0" smtClean="0"/>
              <a:t> Self-paced online training in the Assessment of Program Practices Tool (APT)</a:t>
            </a:r>
          </a:p>
          <a:p>
            <a:pPr marL="457200" indent="-457200" algn="ctr">
              <a:buFont typeface="+mj-lt"/>
              <a:buAutoNum type="arabicPeriod"/>
            </a:pPr>
            <a:endParaRPr lang="en-US" sz="2000" dirty="0"/>
          </a:p>
          <a:p>
            <a:pPr marL="0" indent="0" algn="ctr">
              <a:buNone/>
            </a:pPr>
            <a:r>
              <a:rPr lang="en-US" sz="2000" dirty="0" smtClean="0">
                <a:solidFill>
                  <a:schemeClr val="accent1"/>
                </a:solidFill>
              </a:rPr>
              <a:t>Step 2:</a:t>
            </a:r>
            <a:r>
              <a:rPr lang="en-US" sz="2000" dirty="0" smtClean="0"/>
              <a:t> Practice observation in a familiar setting</a:t>
            </a:r>
          </a:p>
          <a:p>
            <a:pPr marL="457200" indent="-457200" algn="ctr">
              <a:buFont typeface="+mj-lt"/>
              <a:buAutoNum type="arabicPeriod"/>
            </a:pPr>
            <a:endParaRPr lang="en-US" sz="2000" dirty="0"/>
          </a:p>
          <a:p>
            <a:pPr marL="0" indent="0" algn="ctr">
              <a:buNone/>
            </a:pPr>
            <a:r>
              <a:rPr lang="en-US" sz="2000" dirty="0" smtClean="0">
                <a:solidFill>
                  <a:schemeClr val="accent1"/>
                </a:solidFill>
              </a:rPr>
              <a:t>Step 3:</a:t>
            </a:r>
            <a:r>
              <a:rPr lang="en-US" sz="2000" dirty="0" smtClean="0"/>
              <a:t> Tandem observation with a NIOST master observer</a:t>
            </a:r>
          </a:p>
          <a:p>
            <a:pPr marL="457200" indent="-457200" algn="ctr">
              <a:buFont typeface="+mj-lt"/>
              <a:buAutoNum type="arabicPeriod"/>
            </a:pPr>
            <a:endParaRPr lang="en-US" sz="2000" dirty="0"/>
          </a:p>
          <a:p>
            <a:pPr marL="0" indent="0" algn="ctr">
              <a:buNone/>
            </a:pPr>
            <a:r>
              <a:rPr lang="en-US" sz="2000" dirty="0" smtClean="0">
                <a:solidFill>
                  <a:schemeClr val="accent1"/>
                </a:solidFill>
              </a:rPr>
              <a:t>Step 4:</a:t>
            </a:r>
            <a:r>
              <a:rPr lang="en-US" sz="2000" dirty="0" smtClean="0"/>
              <a:t> Ratings collected during tandem visit undergo reliability rating</a:t>
            </a:r>
          </a:p>
          <a:p>
            <a:pPr marL="0" indent="0" algn="ctr">
              <a:buNone/>
            </a:pPr>
            <a:endParaRPr lang="en-US" sz="2000" dirty="0"/>
          </a:p>
        </p:txBody>
      </p:sp>
    </p:spTree>
    <p:extLst>
      <p:ext uri="{BB962C8B-B14F-4D97-AF65-F5344CB8AC3E}">
        <p14:creationId xmlns:p14="http://schemas.microsoft.com/office/powerpoint/2010/main" val="218899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Reliability Rating</a:t>
            </a:r>
            <a:endParaRPr lang="en-US" dirty="0"/>
          </a:p>
        </p:txBody>
      </p:sp>
      <p:grpSp>
        <p:nvGrpSpPr>
          <p:cNvPr id="25" name="Group 24"/>
          <p:cNvGrpSpPr/>
          <p:nvPr/>
        </p:nvGrpSpPr>
        <p:grpSpPr>
          <a:xfrm>
            <a:off x="1752600" y="1739900"/>
            <a:ext cx="1009650" cy="914400"/>
            <a:chOff x="971550" y="1524000"/>
            <a:chExt cx="1009650" cy="914400"/>
          </a:xfrm>
        </p:grpSpPr>
        <p:sp>
          <p:nvSpPr>
            <p:cNvPr id="4" name="Rectangle 3"/>
            <p:cNvSpPr/>
            <p:nvPr/>
          </p:nvSpPr>
          <p:spPr>
            <a:xfrm>
              <a:off x="1295400" y="1524000"/>
              <a:ext cx="685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9" name="Straight Connector 8"/>
            <p:cNvCxnSpPr/>
            <p:nvPr/>
          </p:nvCxnSpPr>
          <p:spPr>
            <a:xfrm>
              <a:off x="1371600" y="16764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1600" y="18288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71600" y="198442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71600" y="213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71600" y="2286000"/>
              <a:ext cx="53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9" name="Picture 5" descr="C:\Users\BASB\AppData\Local\Microsoft\Windows\Temporary Internet Files\Content.IE5\MT4OLKYC\Blue_pen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581150"/>
              <a:ext cx="647700" cy="647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1752600" y="2895600"/>
            <a:ext cx="1009650" cy="914400"/>
            <a:chOff x="971550" y="1524000"/>
            <a:chExt cx="1009650" cy="914400"/>
          </a:xfrm>
        </p:grpSpPr>
        <p:sp>
          <p:nvSpPr>
            <p:cNvPr id="31" name="Rectangle 30"/>
            <p:cNvSpPr/>
            <p:nvPr/>
          </p:nvSpPr>
          <p:spPr>
            <a:xfrm>
              <a:off x="1295400" y="1524000"/>
              <a:ext cx="685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2" name="Straight Connector 31"/>
            <p:cNvCxnSpPr/>
            <p:nvPr/>
          </p:nvCxnSpPr>
          <p:spPr>
            <a:xfrm>
              <a:off x="1371600" y="16764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1600" y="18288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71600" y="198442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71600" y="213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71600" y="2286000"/>
              <a:ext cx="53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Picture 5" descr="C:\Users\BASB\AppData\Local\Microsoft\Windows\Temporary Internet Files\Content.IE5\MT4OLKYC\Blue_pen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581150"/>
              <a:ext cx="647700" cy="6477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2838450" y="2031043"/>
            <a:ext cx="2057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Trainee’s Ratings</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TextBox 38"/>
          <p:cNvSpPr txBox="1"/>
          <p:nvPr/>
        </p:nvSpPr>
        <p:spPr>
          <a:xfrm>
            <a:off x="2838450" y="3060412"/>
            <a:ext cx="27590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Master Observer Ratings</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Right Brace 40"/>
          <p:cNvSpPr/>
          <p:nvPr/>
        </p:nvSpPr>
        <p:spPr>
          <a:xfrm>
            <a:off x="5216526" y="1600200"/>
            <a:ext cx="457200" cy="2362200"/>
          </a:xfrm>
          <a:prstGeom prst="rightBrace">
            <a:avLst>
              <a:gd name="adj1" fmla="val 8333"/>
              <a:gd name="adj2" fmla="val 4953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TextBox 41"/>
          <p:cNvSpPr txBox="1"/>
          <p:nvPr/>
        </p:nvSpPr>
        <p:spPr>
          <a:xfrm>
            <a:off x="5867400" y="2319635"/>
            <a:ext cx="3886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How often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do they match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ithin 1 point?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1524000" y="4552890"/>
            <a:ext cx="6172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000000"/>
                </a:solidFill>
                <a:effectLst/>
                <a:uLnTx/>
                <a:uFillTx/>
                <a:latin typeface="Arial"/>
                <a:ea typeface="+mn-ea"/>
                <a:cs typeface="+mn-cs"/>
              </a:rPr>
              <a:t>90</a:t>
            </a:r>
            <a:r>
              <a:rPr kumimoji="0" lang="en-US" sz="2000" b="1" i="0" u="none" strike="noStrike" kern="1200" cap="none" spc="0" normalizeH="0" baseline="0" noProof="0" dirty="0" smtClean="0">
                <a:ln>
                  <a:noFill/>
                </a:ln>
                <a:solidFill>
                  <a:srgbClr val="000000"/>
                </a:solidFill>
                <a:effectLst/>
                <a:uLnTx/>
                <a:uFillTx/>
                <a:latin typeface="Arial"/>
                <a:ea typeface="+mn-ea"/>
                <a:cs typeface="+mn-cs"/>
              </a:rPr>
              <a:t>% threshold</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3551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(Phase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the next few weeks:</a:t>
            </a:r>
          </a:p>
          <a:p>
            <a:pPr lvl="1"/>
            <a:r>
              <a:rPr lang="en-US" dirty="0" smtClean="0"/>
              <a:t>Each trainee receives feedback from NIOST</a:t>
            </a:r>
          </a:p>
          <a:p>
            <a:pPr lvl="1"/>
            <a:endParaRPr lang="en-US" dirty="0"/>
          </a:p>
          <a:p>
            <a:r>
              <a:rPr lang="en-US" dirty="0" smtClean="0"/>
              <a:t>In the next few months:</a:t>
            </a:r>
          </a:p>
          <a:p>
            <a:pPr lvl="1"/>
            <a:r>
              <a:rPr lang="en-US" dirty="0" smtClean="0"/>
              <a:t>Trainees requiring additional training complete a second tandem observation</a:t>
            </a:r>
          </a:p>
          <a:p>
            <a:pPr lvl="1"/>
            <a:endParaRPr lang="en-US" dirty="0"/>
          </a:p>
          <a:p>
            <a:r>
              <a:rPr lang="en-US" dirty="0" smtClean="0"/>
              <a:t>March 8, event on Mitigating Observer Bias:</a:t>
            </a:r>
          </a:p>
          <a:p>
            <a:pPr lvl="1"/>
            <a:r>
              <a:rPr lang="en-US" dirty="0" smtClean="0"/>
              <a:t>Trainees receive their BASB Program Observer Certification</a:t>
            </a:r>
          </a:p>
          <a:p>
            <a:pPr lvl="1"/>
            <a:r>
              <a:rPr lang="en-US" dirty="0" smtClean="0"/>
              <a:t>All program partners can attend</a:t>
            </a:r>
          </a:p>
          <a:p>
            <a:pPr lvl="1"/>
            <a:endParaRPr lang="en-US" dirty="0"/>
          </a:p>
          <a:p>
            <a:r>
              <a:rPr lang="en-US" dirty="0" smtClean="0"/>
              <a:t>After March 8:</a:t>
            </a:r>
          </a:p>
          <a:p>
            <a:pPr lvl="1"/>
            <a:r>
              <a:rPr lang="en-US" dirty="0" smtClean="0"/>
              <a:t>NIOST begins scheduling spring program observations</a:t>
            </a:r>
          </a:p>
          <a:p>
            <a:pPr lvl="1"/>
            <a:r>
              <a:rPr lang="en-US" dirty="0" smtClean="0"/>
              <a:t>Newly Certified Program Observers go into the field and report observation ratings to BASB</a:t>
            </a:r>
          </a:p>
        </p:txBody>
      </p:sp>
    </p:spTree>
    <p:extLst>
      <p:ext uri="{BB962C8B-B14F-4D97-AF65-F5344CB8AC3E}">
        <p14:creationId xmlns:p14="http://schemas.microsoft.com/office/powerpoint/2010/main" val="12217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Level of Participating Sites</a:t>
            </a:r>
            <a:endParaRPr lang="en-US" dirty="0"/>
          </a:p>
        </p:txBody>
      </p:sp>
      <p:graphicFrame>
        <p:nvGraphicFramePr>
          <p:cNvPr id="6" name="Chart 5"/>
          <p:cNvGraphicFramePr/>
          <p:nvPr>
            <p:extLst>
              <p:ext uri="{D42A27DB-BD31-4B8C-83A1-F6EECF244321}">
                <p14:modId xmlns:p14="http://schemas.microsoft.com/office/powerpoint/2010/main" val="4100078169"/>
              </p:ext>
            </p:extLst>
          </p:nvPr>
        </p:nvGraphicFramePr>
        <p:xfrm>
          <a:off x="597568" y="1417638"/>
          <a:ext cx="7948863" cy="4983162"/>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V="1">
            <a:off x="437146" y="1417638"/>
            <a:ext cx="16042" cy="46783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265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6158" y="2185737"/>
            <a:ext cx="5943600" cy="1894609"/>
          </a:xfrm>
        </p:spPr>
        <p:txBody>
          <a:bodyPr>
            <a:normAutofit fontScale="90000"/>
          </a:bodyPr>
          <a:lstStyle/>
          <a:p>
            <a:r>
              <a:rPr lang="en-US" dirty="0"/>
              <a:t>Exploring the Insight Center </a:t>
            </a:r>
            <a:r>
              <a:rPr lang="en-US" dirty="0" smtClean="0"/>
              <a:t/>
            </a:r>
            <a:br>
              <a:rPr lang="en-US" dirty="0" smtClean="0"/>
            </a:br>
            <a:r>
              <a:rPr lang="en-US" dirty="0" smtClean="0"/>
              <a:t>to </a:t>
            </a:r>
            <a:r>
              <a:rPr lang="en-US" dirty="0"/>
              <a:t>Link Data to </a:t>
            </a:r>
            <a:r>
              <a:rPr lang="en-US" dirty="0" smtClean="0"/>
              <a:t>Practice</a:t>
            </a: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2200" b="0" dirty="0" smtClean="0"/>
              <a:t>Danielle Kim, </a:t>
            </a:r>
            <a:r>
              <a:rPr lang="en-US" sz="2200" b="0" dirty="0"/>
              <a:t>Director of </a:t>
            </a:r>
            <a:r>
              <a:rPr lang="en-US" sz="2200" b="0" dirty="0" smtClean="0"/>
              <a:t>Policy &amp; Communications</a:t>
            </a:r>
            <a:r>
              <a:rPr lang="en-US" sz="2200" b="0" dirty="0"/>
              <a:t/>
            </a:r>
            <a:br>
              <a:rPr lang="en-US" sz="2200" b="0" dirty="0"/>
            </a:br>
            <a:r>
              <a:rPr lang="en-US" sz="2200" b="0" dirty="0"/>
              <a:t>Boston After School &amp; Beyond</a:t>
            </a:r>
          </a:p>
        </p:txBody>
      </p:sp>
    </p:spTree>
    <p:extLst>
      <p:ext uri="{BB962C8B-B14F-4D97-AF65-F5344CB8AC3E}">
        <p14:creationId xmlns:p14="http://schemas.microsoft.com/office/powerpoint/2010/main" val="4173662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22432"/>
          <a:stretch/>
        </p:blipFill>
        <p:spPr>
          <a:xfrm>
            <a:off x="838200" y="1143000"/>
            <a:ext cx="7649643" cy="4529667"/>
          </a:xfrm>
          <a:prstGeom prst="rect">
            <a:avLst/>
          </a:prstGeom>
        </p:spPr>
      </p:pic>
      <p:sp>
        <p:nvSpPr>
          <p:cNvPr id="2" name="Title 1"/>
          <p:cNvSpPr>
            <a:spLocks noGrp="1"/>
          </p:cNvSpPr>
          <p:nvPr>
            <p:ph type="title"/>
          </p:nvPr>
        </p:nvSpPr>
        <p:spPr>
          <a:xfrm>
            <a:off x="457200" y="199684"/>
            <a:ext cx="8229600" cy="1143000"/>
          </a:xfrm>
        </p:spPr>
        <p:txBody>
          <a:bodyPr/>
          <a:lstStyle/>
          <a:p>
            <a:r>
              <a:rPr lang="en-US" dirty="0" smtClean="0"/>
              <a:t>Summer Insight Center</a:t>
            </a:r>
            <a:endParaRPr lang="en-US" dirty="0"/>
          </a:p>
        </p:txBody>
      </p:sp>
      <p:sp>
        <p:nvSpPr>
          <p:cNvPr id="3" name="TextBox 2"/>
          <p:cNvSpPr txBox="1"/>
          <p:nvPr/>
        </p:nvSpPr>
        <p:spPr>
          <a:xfrm>
            <a:off x="838200" y="5460425"/>
            <a:ext cx="7484533" cy="584775"/>
          </a:xfrm>
          <a:prstGeom prst="rect">
            <a:avLst/>
          </a:prstGeom>
          <a:noFill/>
        </p:spPr>
        <p:txBody>
          <a:bodyPr wrap="square" rtlCol="0">
            <a:spAutoFit/>
          </a:bodyPr>
          <a:lstStyle/>
          <a:p>
            <a:r>
              <a:rPr lang="en-US" sz="3200" b="1" dirty="0">
                <a:solidFill>
                  <a:schemeClr val="tx2"/>
                </a:solidFill>
              </a:rPr>
              <a:t>s</a:t>
            </a:r>
            <a:r>
              <a:rPr lang="en-US" sz="3200" b="1" dirty="0" smtClean="0">
                <a:solidFill>
                  <a:schemeClr val="tx2"/>
                </a:solidFill>
              </a:rPr>
              <a:t>ummerinsight.bostonbeyond.org</a:t>
            </a:r>
            <a:endParaRPr lang="en-US" sz="3200" b="1" dirty="0">
              <a:solidFill>
                <a:schemeClr val="tx2"/>
              </a:solidFill>
            </a:endParaRPr>
          </a:p>
        </p:txBody>
      </p:sp>
    </p:spTree>
    <p:extLst>
      <p:ext uri="{BB962C8B-B14F-4D97-AF65-F5344CB8AC3E}">
        <p14:creationId xmlns:p14="http://schemas.microsoft.com/office/powerpoint/2010/main" val="3454096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684"/>
            <a:ext cx="8229600" cy="1143000"/>
          </a:xfrm>
        </p:spPr>
        <p:txBody>
          <a:bodyPr/>
          <a:lstStyle/>
          <a:p>
            <a:r>
              <a:rPr lang="en-US" dirty="0" smtClean="0"/>
              <a:t>More feedback to share?</a:t>
            </a:r>
            <a:endParaRPr lang="en-US" dirty="0"/>
          </a:p>
        </p:txBody>
      </p:sp>
      <p:sp>
        <p:nvSpPr>
          <p:cNvPr id="4" name="Content Placeholder 2"/>
          <p:cNvSpPr>
            <a:spLocks noGrp="1"/>
          </p:cNvSpPr>
          <p:nvPr>
            <p:ph idx="1"/>
          </p:nvPr>
        </p:nvSpPr>
        <p:spPr>
          <a:xfrm>
            <a:off x="457200" y="1417638"/>
            <a:ext cx="8229600" cy="5059362"/>
          </a:xfrm>
        </p:spPr>
        <p:txBody>
          <a:bodyPr>
            <a:normAutofit/>
          </a:bodyPr>
          <a:lstStyle/>
          <a:p>
            <a:pPr>
              <a:spcAft>
                <a:spcPts val="600"/>
              </a:spcAft>
              <a:buNone/>
            </a:pPr>
            <a:r>
              <a:rPr lang="en-US" sz="2100" dirty="0" smtClean="0"/>
              <a:t>			</a:t>
            </a:r>
            <a:endParaRPr lang="en-US" sz="2100" dirty="0"/>
          </a:p>
        </p:txBody>
      </p:sp>
      <p:sp>
        <p:nvSpPr>
          <p:cNvPr id="5" name="Content Placeholder 2"/>
          <p:cNvSpPr txBox="1">
            <a:spLocks/>
          </p:cNvSpPr>
          <p:nvPr/>
        </p:nvSpPr>
        <p:spPr>
          <a:xfrm>
            <a:off x="609600" y="1570038"/>
            <a:ext cx="7162800" cy="5059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Contact:</a:t>
            </a:r>
          </a:p>
          <a:p>
            <a:pPr marL="742950" marR="0" lvl="1" indent="-28575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Danielle Kim</a:t>
            </a:r>
          </a:p>
          <a:p>
            <a:pPr marL="742950" marR="0" lvl="1" indent="-28575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dkim@bostonbeyond.org</a:t>
            </a:r>
          </a:p>
          <a:p>
            <a:pPr marL="742950" marR="0" lvl="1" indent="-28575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617-345-5322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x280</a:t>
            </a:r>
            <a:r>
              <a:rPr kumimoji="0" lang="en-US" sz="2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742950" marR="0" lvl="1" indent="-28575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endParaRPr kumimoji="0" lang="en-US" sz="2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2447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Wallace Foundation</a:t>
            </a:r>
            <a:br>
              <a:rPr lang="en-US" sz="3200" dirty="0"/>
            </a:br>
            <a:r>
              <a:rPr lang="en-US" sz="3200" dirty="0"/>
              <a:t>Partnerships in Social and Emotional Learning</a:t>
            </a:r>
            <a:br>
              <a:rPr lang="en-US" sz="3200" dirty="0"/>
            </a:br>
            <a:endParaRPr lang="en-US" sz="3200" dirty="0"/>
          </a:p>
        </p:txBody>
      </p:sp>
      <p:sp>
        <p:nvSpPr>
          <p:cNvPr id="4" name="Subtitle 3"/>
          <p:cNvSpPr>
            <a:spLocks noGrp="1"/>
          </p:cNvSpPr>
          <p:nvPr>
            <p:ph type="subTitle" idx="1"/>
          </p:nvPr>
        </p:nvSpPr>
        <p:spPr>
          <a:xfrm>
            <a:off x="2362200" y="3276600"/>
            <a:ext cx="6095999" cy="1600200"/>
          </a:xfrm>
        </p:spPr>
        <p:txBody>
          <a:bodyPr>
            <a:normAutofit/>
          </a:bodyPr>
          <a:lstStyle/>
          <a:p>
            <a:endParaRPr lang="en-US" dirty="0" smtClean="0"/>
          </a:p>
          <a:p>
            <a:r>
              <a:rPr lang="en-US" sz="2000" dirty="0"/>
              <a:t>KC Kato, Director of SEL Initiative, BASB</a:t>
            </a:r>
          </a:p>
          <a:p>
            <a:r>
              <a:rPr lang="en-US" sz="2000" dirty="0"/>
              <a:t>Jonathon Sproul, Director of School-Community Partnerships, BPS</a:t>
            </a:r>
          </a:p>
          <a:p>
            <a:endParaRPr lang="en-US" sz="400" dirty="0">
              <a:solidFill>
                <a:schemeClr val="accent1"/>
              </a:solidFill>
            </a:endParaRPr>
          </a:p>
        </p:txBody>
      </p:sp>
    </p:spTree>
    <p:extLst>
      <p:ext uri="{BB962C8B-B14F-4D97-AF65-F5344CB8AC3E}">
        <p14:creationId xmlns:p14="http://schemas.microsoft.com/office/powerpoint/2010/main" val="2216271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Action</a:t>
            </a:r>
            <a:endParaRPr lang="en-US" dirty="0"/>
          </a:p>
        </p:txBody>
      </p:sp>
      <p:sp>
        <p:nvSpPr>
          <p:cNvPr id="3" name="Content Placeholder 2"/>
          <p:cNvSpPr>
            <a:spLocks noGrp="1"/>
          </p:cNvSpPr>
          <p:nvPr>
            <p:ph idx="1"/>
          </p:nvPr>
        </p:nvSpPr>
        <p:spPr>
          <a:xfrm>
            <a:off x="457200" y="1417638"/>
            <a:ext cx="8229600" cy="5059362"/>
          </a:xfrm>
        </p:spPr>
        <p:txBody>
          <a:bodyPr>
            <a:normAutofit/>
          </a:bodyPr>
          <a:lstStyle/>
          <a:p>
            <a:pPr>
              <a:spcAft>
                <a:spcPts val="600"/>
              </a:spcAft>
            </a:pPr>
            <a:r>
              <a:rPr lang="en-US" sz="2400" i="1" dirty="0" smtClean="0"/>
              <a:t>To foster children’s </a:t>
            </a:r>
            <a:r>
              <a:rPr lang="en-US" sz="2400" i="1" u="sng" dirty="0" smtClean="0"/>
              <a:t>social and emotional learning </a:t>
            </a:r>
            <a:r>
              <a:rPr lang="en-US" sz="2400" i="1" dirty="0" smtClean="0"/>
              <a:t>(e.g., intrapersonal, interpersonal and decision making skills), districts AND out-of-school time intermediaries will partner to enable leadership and staff </a:t>
            </a:r>
            <a:r>
              <a:rPr lang="en-US" sz="2400" i="1" u="sng" dirty="0" smtClean="0"/>
              <a:t>in schools AND OST</a:t>
            </a:r>
            <a:r>
              <a:rPr lang="en-US" sz="2400" i="1" dirty="0" smtClean="0"/>
              <a:t> programs to effectively teach and develop these skills.</a:t>
            </a:r>
          </a:p>
          <a:p>
            <a:pPr>
              <a:spcAft>
                <a:spcPts val="600"/>
              </a:spcAft>
            </a:pPr>
            <a:endParaRPr lang="en-US" sz="2400" i="1" dirty="0"/>
          </a:p>
          <a:p>
            <a:pPr marL="0" indent="0">
              <a:spcAft>
                <a:spcPts val="600"/>
              </a:spcAft>
              <a:buNone/>
            </a:pPr>
            <a:r>
              <a:rPr lang="en-US" sz="2400" dirty="0" smtClean="0"/>
              <a:t>In order to help students build their knowledge, skills and experiences they need to achieve their full potential in school, college, careers and life.</a:t>
            </a:r>
          </a:p>
          <a:p>
            <a:pPr>
              <a:spcAft>
                <a:spcPts val="600"/>
              </a:spcAft>
              <a:buNone/>
            </a:pPr>
            <a:r>
              <a:rPr lang="en-US" sz="2100" dirty="0" smtClean="0"/>
              <a:t>				</a:t>
            </a:r>
            <a:endParaRPr lang="en-US" sz="2100" dirty="0"/>
          </a:p>
        </p:txBody>
      </p:sp>
    </p:spTree>
    <p:extLst>
      <p:ext uri="{BB962C8B-B14F-4D97-AF65-F5344CB8AC3E}">
        <p14:creationId xmlns:p14="http://schemas.microsoft.com/office/powerpoint/2010/main" val="4140357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 Model</a:t>
            </a:r>
            <a:endParaRPr lang="en-US" dirty="0"/>
          </a:p>
        </p:txBody>
      </p:sp>
      <p:pic>
        <p:nvPicPr>
          <p:cNvPr id="9" name="Content Placeholder 8" descr="Wooden Stools Free Stock Photo - Public Domain Picture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 b="13459"/>
          <a:stretch/>
        </p:blipFill>
        <p:spPr>
          <a:xfrm>
            <a:off x="2819400" y="1981200"/>
            <a:ext cx="3962400" cy="3383280"/>
          </a:xfrm>
        </p:spPr>
      </p:pic>
      <p:sp>
        <p:nvSpPr>
          <p:cNvPr id="10" name="TextBox 9"/>
          <p:cNvSpPr txBox="1"/>
          <p:nvPr/>
        </p:nvSpPr>
        <p:spPr>
          <a:xfrm>
            <a:off x="914400" y="3195786"/>
            <a:ext cx="25908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a:ea typeface="+mn-ea"/>
                <a:cs typeface="+mn-cs"/>
              </a:rPr>
              <a:t>Explicit SEL Instruction</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p:cNvSpPr txBox="1"/>
          <p:nvPr/>
        </p:nvSpPr>
        <p:spPr>
          <a:xfrm>
            <a:off x="2590800" y="5241367"/>
            <a:ext cx="3810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a:ea typeface="+mn-ea"/>
                <a:cs typeface="+mn-cs"/>
              </a:rPr>
              <a:t>Integrated SEL Academic Instruction and OST Program Content</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5943600" y="3195785"/>
            <a:ext cx="1676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a:ea typeface="+mn-ea"/>
                <a:cs typeface="+mn-cs"/>
              </a:rPr>
              <a:t>Climate &amp; Culture</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45216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PSEL Initiative Model Mirrors OST Current Work</a:t>
            </a:r>
          </a:p>
        </p:txBody>
      </p:sp>
      <p:sp>
        <p:nvSpPr>
          <p:cNvPr id="3" name="Content Placeholder 2"/>
          <p:cNvSpPr>
            <a:spLocks noGrp="1"/>
          </p:cNvSpPr>
          <p:nvPr>
            <p:ph idx="1"/>
          </p:nvPr>
        </p:nvSpPr>
        <p:spPr/>
        <p:txBody>
          <a:bodyPr/>
          <a:lstStyle/>
          <a:p>
            <a:r>
              <a:rPr lang="en-US" b="1" i="1" dirty="0" smtClean="0"/>
              <a:t>Intentional</a:t>
            </a:r>
            <a:r>
              <a:rPr lang="en-US" dirty="0" smtClean="0"/>
              <a:t> SEL</a:t>
            </a:r>
          </a:p>
          <a:p>
            <a:r>
              <a:rPr lang="en-US" dirty="0" smtClean="0"/>
              <a:t>SEL </a:t>
            </a:r>
            <a:r>
              <a:rPr lang="en-US" b="1" i="1" dirty="0" smtClean="0"/>
              <a:t>integrated</a:t>
            </a:r>
            <a:r>
              <a:rPr lang="en-US" dirty="0" smtClean="0"/>
              <a:t> into program content</a:t>
            </a:r>
          </a:p>
          <a:p>
            <a:r>
              <a:rPr lang="en-US" b="1" i="1" dirty="0" smtClean="0"/>
              <a:t>Collaborative</a:t>
            </a:r>
            <a:r>
              <a:rPr lang="en-US" dirty="0" smtClean="0"/>
              <a:t> among BPS, BASB and OST Program Partners</a:t>
            </a:r>
          </a:p>
        </p:txBody>
      </p:sp>
    </p:spTree>
    <p:extLst>
      <p:ext uri="{BB962C8B-B14F-4D97-AF65-F5344CB8AC3E}">
        <p14:creationId xmlns:p14="http://schemas.microsoft.com/office/powerpoint/2010/main" val="2985222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PSEL Initiative Overview</a:t>
            </a:r>
            <a:endParaRPr lang="en-US" dirty="0"/>
          </a:p>
        </p:txBody>
      </p:sp>
      <p:sp>
        <p:nvSpPr>
          <p:cNvPr id="3" name="Content Placeholder 2"/>
          <p:cNvSpPr>
            <a:spLocks noGrp="1"/>
          </p:cNvSpPr>
          <p:nvPr>
            <p:ph idx="1"/>
          </p:nvPr>
        </p:nvSpPr>
        <p:spPr>
          <a:xfrm>
            <a:off x="457200" y="2150532"/>
            <a:ext cx="8144933" cy="3386667"/>
          </a:xfrm>
        </p:spPr>
        <p:txBody>
          <a:bodyPr>
            <a:normAutofit/>
          </a:bodyPr>
          <a:lstStyle/>
          <a:p>
            <a:r>
              <a:rPr lang="en-US" sz="2400" dirty="0" smtClean="0"/>
              <a:t>Core Team		</a:t>
            </a:r>
          </a:p>
          <a:p>
            <a:r>
              <a:rPr lang="en-US" sz="2400" dirty="0" smtClean="0"/>
              <a:t>Workgroups</a:t>
            </a:r>
          </a:p>
          <a:p>
            <a:pPr lvl="1"/>
            <a:r>
              <a:rPr lang="en-US" sz="2000" dirty="0" smtClean="0"/>
              <a:t>Initiative/Intervention </a:t>
            </a:r>
            <a:r>
              <a:rPr lang="en-US" sz="2000" dirty="0"/>
              <a:t>Design</a:t>
            </a:r>
          </a:p>
          <a:p>
            <a:pPr lvl="2"/>
            <a:r>
              <a:rPr lang="en-US" sz="1800" dirty="0" smtClean="0"/>
              <a:t>Common Vision and Language: SEL Frameworks/Standards</a:t>
            </a:r>
          </a:p>
          <a:p>
            <a:pPr lvl="2"/>
            <a:r>
              <a:rPr lang="en-US" sz="1800" dirty="0" smtClean="0"/>
              <a:t>Professional Development</a:t>
            </a:r>
          </a:p>
          <a:p>
            <a:pPr lvl="2"/>
            <a:r>
              <a:rPr lang="en-US" sz="1800" dirty="0" smtClean="0"/>
              <a:t>Measurement</a:t>
            </a:r>
          </a:p>
          <a:p>
            <a:pPr lvl="2"/>
            <a:r>
              <a:rPr lang="en-US" sz="1800" dirty="0" smtClean="0"/>
              <a:t>Community </a:t>
            </a:r>
            <a:r>
              <a:rPr lang="en-US" sz="1800" dirty="0" smtClean="0"/>
              <a:t>Partnerships</a:t>
            </a:r>
            <a:endParaRPr lang="en-US" sz="1800" dirty="0" smtClean="0"/>
          </a:p>
        </p:txBody>
      </p:sp>
    </p:spTree>
    <p:extLst>
      <p:ext uri="{BB962C8B-B14F-4D97-AF65-F5344CB8AC3E}">
        <p14:creationId xmlns:p14="http://schemas.microsoft.com/office/powerpoint/2010/main" val="1938686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Timetable</a:t>
            </a:r>
            <a:endParaRPr lang="en-US" dirty="0"/>
          </a:p>
        </p:txBody>
      </p:sp>
      <p:sp>
        <p:nvSpPr>
          <p:cNvPr id="3" name="Content Placeholder 2"/>
          <p:cNvSpPr>
            <a:spLocks noGrp="1"/>
          </p:cNvSpPr>
          <p:nvPr>
            <p:ph idx="1"/>
          </p:nvPr>
        </p:nvSpPr>
        <p:spPr/>
        <p:txBody>
          <a:bodyPr/>
          <a:lstStyle/>
          <a:p>
            <a:r>
              <a:rPr lang="en-US" dirty="0" smtClean="0"/>
              <a:t>January – Plan for Plan</a:t>
            </a:r>
          </a:p>
          <a:p>
            <a:r>
              <a:rPr lang="en-US" dirty="0" smtClean="0"/>
              <a:t>February-April – Work Groups</a:t>
            </a:r>
          </a:p>
          <a:p>
            <a:r>
              <a:rPr lang="en-US" dirty="0" smtClean="0"/>
              <a:t>April 30</a:t>
            </a:r>
            <a:r>
              <a:rPr lang="en-US" baseline="30000" dirty="0" smtClean="0"/>
              <a:t>th</a:t>
            </a:r>
            <a:r>
              <a:rPr lang="en-US" dirty="0" smtClean="0"/>
              <a:t> – Plan DUE</a:t>
            </a:r>
          </a:p>
          <a:p>
            <a:r>
              <a:rPr lang="en-US" dirty="0" smtClean="0"/>
              <a:t>June - Pilot Awarded</a:t>
            </a:r>
            <a:endParaRPr lang="en-US" dirty="0"/>
          </a:p>
        </p:txBody>
      </p:sp>
    </p:spTree>
    <p:extLst>
      <p:ext uri="{BB962C8B-B14F-4D97-AF65-F5344CB8AC3E}">
        <p14:creationId xmlns:p14="http://schemas.microsoft.com/office/powerpoint/2010/main" val="2525684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help?</a:t>
            </a:r>
            <a:endParaRPr lang="en-US" dirty="0"/>
          </a:p>
        </p:txBody>
      </p:sp>
      <p:sp>
        <p:nvSpPr>
          <p:cNvPr id="3" name="Content Placeholder 2"/>
          <p:cNvSpPr>
            <a:spLocks noGrp="1"/>
          </p:cNvSpPr>
          <p:nvPr>
            <p:ph idx="1"/>
          </p:nvPr>
        </p:nvSpPr>
        <p:spPr/>
        <p:txBody>
          <a:bodyPr/>
          <a:lstStyle/>
          <a:p>
            <a:r>
              <a:rPr lang="en-US" dirty="0" smtClean="0"/>
              <a:t>Advise</a:t>
            </a:r>
          </a:p>
          <a:p>
            <a:r>
              <a:rPr lang="en-US" dirty="0" smtClean="0"/>
              <a:t>Partner</a:t>
            </a:r>
          </a:p>
          <a:p>
            <a:r>
              <a:rPr lang="en-US" dirty="0" smtClean="0"/>
              <a:t>Champion</a:t>
            </a:r>
            <a:endParaRPr lang="en-US" dirty="0"/>
          </a:p>
        </p:txBody>
      </p:sp>
    </p:spTree>
    <p:extLst>
      <p:ext uri="{BB962C8B-B14F-4D97-AF65-F5344CB8AC3E}">
        <p14:creationId xmlns:p14="http://schemas.microsoft.com/office/powerpoint/2010/main" val="2515137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146" y="2313709"/>
            <a:ext cx="6587836" cy="1894609"/>
          </a:xfrm>
        </p:spPr>
        <p:txBody>
          <a:bodyPr>
            <a:normAutofit fontScale="90000"/>
          </a:bodyPr>
          <a:lstStyle/>
          <a:p>
            <a:r>
              <a:rPr lang="en-US" b="1" dirty="0" smtClean="0"/>
              <a:t>AQP + </a:t>
            </a:r>
            <a:r>
              <a:rPr lang="en-US" b="1" dirty="0" err="1" smtClean="0"/>
              <a:t>BoSTEM</a:t>
            </a:r>
            <a:r>
              <a:rPr lang="en-US" sz="4000" b="1" dirty="0"/>
              <a:t/>
            </a:r>
            <a:br>
              <a:rPr lang="en-US" sz="4000" b="1" dirty="0"/>
            </a:br>
            <a:r>
              <a:rPr lang="en-US" b="1" dirty="0" smtClean="0"/>
              <a:t>Data Findings, Fall 2016</a:t>
            </a: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2200" dirty="0" smtClean="0"/>
              <a:t>Katie </a:t>
            </a:r>
            <a:r>
              <a:rPr lang="en-US" sz="2200" dirty="0"/>
              <a:t>Tosh, Director of </a:t>
            </a:r>
            <a:r>
              <a:rPr lang="en-US" sz="2200" dirty="0" smtClean="0"/>
              <a:t>Measurement</a:t>
            </a:r>
            <a:r>
              <a:rPr lang="en-US" sz="2200" dirty="0"/>
              <a:t/>
            </a:r>
            <a:br>
              <a:rPr lang="en-US" sz="2200" dirty="0"/>
            </a:br>
            <a:r>
              <a:rPr lang="en-US" sz="2200" dirty="0"/>
              <a:t>Boston After School &amp; Beyond</a:t>
            </a:r>
          </a:p>
        </p:txBody>
      </p:sp>
    </p:spTree>
    <p:extLst>
      <p:ext uri="{BB962C8B-B14F-4D97-AF65-F5344CB8AC3E}">
        <p14:creationId xmlns:p14="http://schemas.microsoft.com/office/powerpoint/2010/main" val="3594849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 Suggestions?</a:t>
            </a:r>
            <a:endParaRPr lang="en-US" dirty="0"/>
          </a:p>
        </p:txBody>
      </p:sp>
    </p:spTree>
    <p:extLst>
      <p:ext uri="{BB962C8B-B14F-4D97-AF65-F5344CB8AC3E}">
        <p14:creationId xmlns:p14="http://schemas.microsoft.com/office/powerpoint/2010/main" val="3414223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0" y="0"/>
            <a:ext cx="9167700" cy="473200"/>
          </a:xfrm>
          <a:prstGeom prst="rect">
            <a:avLst/>
          </a:prstGeom>
          <a:solidFill>
            <a:srgbClr val="FF6600"/>
          </a:solidFill>
          <a:ln>
            <a:noFill/>
          </a:ln>
        </p:spPr>
        <p:txBody>
          <a:bodyPr lIns="91425" tIns="45700" rIns="91425" bIns="45700" anchor="ctr" anchorCtr="0">
            <a:noAutofit/>
          </a:bodyPr>
          <a:lstStyle/>
          <a:p>
            <a:pPr>
              <a:buClr>
                <a:srgbClr val="000000"/>
              </a:buClr>
              <a:buFont typeface="Arial"/>
              <a:buNone/>
            </a:pPr>
            <a:endParaRPr sz="2400" kern="0">
              <a:solidFill>
                <a:srgbClr val="317CB7"/>
              </a:solidFill>
              <a:latin typeface="Calibri"/>
              <a:ea typeface="Calibri"/>
              <a:cs typeface="Calibri"/>
              <a:sym typeface="Calibri"/>
            </a:endParaRPr>
          </a:p>
        </p:txBody>
      </p:sp>
      <p:sp>
        <p:nvSpPr>
          <p:cNvPr id="101" name="Shape 101"/>
          <p:cNvSpPr txBox="1"/>
          <p:nvPr/>
        </p:nvSpPr>
        <p:spPr>
          <a:xfrm>
            <a:off x="123825" y="25400"/>
            <a:ext cx="7831200" cy="338000"/>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a:solidFill>
                  <a:srgbClr val="FFFFFF"/>
                </a:solidFill>
                <a:latin typeface="Questrial"/>
                <a:ea typeface="Questrial"/>
                <a:cs typeface="Questrial"/>
                <a:sym typeface="Questrial"/>
              </a:rPr>
              <a:t>BOSTON PUBLIC SCHOOLS</a:t>
            </a:r>
          </a:p>
        </p:txBody>
      </p:sp>
      <p:sp>
        <p:nvSpPr>
          <p:cNvPr id="102" name="Shape 102"/>
          <p:cNvSpPr/>
          <p:nvPr/>
        </p:nvSpPr>
        <p:spPr>
          <a:xfrm>
            <a:off x="444500" y="658413"/>
            <a:ext cx="4242600" cy="492400"/>
          </a:xfrm>
          <a:prstGeom prst="rect">
            <a:avLst/>
          </a:prstGeom>
          <a:noFill/>
          <a:ln>
            <a:noFill/>
          </a:ln>
        </p:spPr>
        <p:txBody>
          <a:bodyPr lIns="91425" tIns="45700" rIns="91425" bIns="45700" anchor="t" anchorCtr="0">
            <a:noAutofit/>
          </a:bodyPr>
          <a:lstStyle/>
          <a:p>
            <a:pPr>
              <a:buClr>
                <a:srgbClr val="317CB7"/>
              </a:buClr>
              <a:buFont typeface="Questrial"/>
              <a:buNone/>
            </a:pPr>
            <a:endParaRPr kern="0">
              <a:solidFill>
                <a:srgbClr val="000000"/>
              </a:solidFill>
              <a:ea typeface="Arial"/>
              <a:cs typeface="Arial"/>
              <a:sym typeface="Arial"/>
            </a:endParaRPr>
          </a:p>
        </p:txBody>
      </p:sp>
      <p:sp>
        <p:nvSpPr>
          <p:cNvPr id="103" name="Shape 103"/>
          <p:cNvSpPr txBox="1"/>
          <p:nvPr/>
        </p:nvSpPr>
        <p:spPr>
          <a:xfrm>
            <a:off x="-14286" y="2935287"/>
            <a:ext cx="9158400" cy="2063600"/>
          </a:xfrm>
          <a:prstGeom prst="rect">
            <a:avLst/>
          </a:prstGeom>
          <a:solidFill>
            <a:srgbClr val="428BE3"/>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104" name="Shape 104"/>
          <p:cNvSpPr txBox="1"/>
          <p:nvPr/>
        </p:nvSpPr>
        <p:spPr>
          <a:xfrm>
            <a:off x="0" y="3131435"/>
            <a:ext cx="9144000" cy="1006400"/>
          </a:xfrm>
          <a:prstGeom prst="rect">
            <a:avLst/>
          </a:prstGeom>
          <a:noFill/>
          <a:ln>
            <a:noFill/>
          </a:ln>
        </p:spPr>
        <p:txBody>
          <a:bodyPr lIns="91425" tIns="45700" rIns="91425" bIns="45700" anchor="t" anchorCtr="0">
            <a:noAutofit/>
          </a:bodyPr>
          <a:lstStyle/>
          <a:p>
            <a:pPr algn="ctr">
              <a:lnSpc>
                <a:spcPct val="90000"/>
              </a:lnSpc>
              <a:buClr>
                <a:srgbClr val="FFFFFF"/>
              </a:buClr>
              <a:buSzPct val="25000"/>
            </a:pPr>
            <a:endParaRPr lang="en-US" sz="2800" b="1" kern="0" dirty="0" smtClean="0">
              <a:solidFill>
                <a:srgbClr val="FFFFFF"/>
              </a:solidFill>
              <a:latin typeface="Georgia" panose="02040502050405020303" pitchFamily="18" charset="0"/>
              <a:ea typeface="Questrial"/>
              <a:cs typeface="Georgia"/>
              <a:sym typeface="Questrial"/>
            </a:endParaRPr>
          </a:p>
          <a:p>
            <a:pPr algn="ctr">
              <a:lnSpc>
                <a:spcPct val="90000"/>
              </a:lnSpc>
              <a:buClr>
                <a:srgbClr val="FFFFFF"/>
              </a:buClr>
              <a:buSzPct val="25000"/>
            </a:pPr>
            <a:r>
              <a:rPr lang="en-US" sz="2800" b="1" kern="0" dirty="0" smtClean="0">
                <a:solidFill>
                  <a:srgbClr val="FFFFFF"/>
                </a:solidFill>
                <a:latin typeface="Georgia" panose="02040502050405020303" pitchFamily="18" charset="0"/>
                <a:ea typeface="Questrial"/>
                <a:cs typeface="Georgia"/>
                <a:sym typeface="Questrial"/>
              </a:rPr>
              <a:t>Advancing Quality Partnerships</a:t>
            </a:r>
            <a:endParaRPr lang="en" sz="2000" b="1" kern="0" dirty="0">
              <a:solidFill>
                <a:srgbClr val="FFFFFF"/>
              </a:solidFill>
              <a:latin typeface="Georgia" panose="02040502050405020303" pitchFamily="18" charset="0"/>
              <a:ea typeface="Questrial"/>
              <a:cs typeface="Georgia"/>
              <a:sym typeface="Questrial"/>
            </a:endParaRPr>
          </a:p>
        </p:txBody>
      </p:sp>
      <p:sp>
        <p:nvSpPr>
          <p:cNvPr id="105" name="Shape 105"/>
          <p:cNvSpPr txBox="1"/>
          <p:nvPr/>
        </p:nvSpPr>
        <p:spPr>
          <a:xfrm>
            <a:off x="4318275" y="5568967"/>
            <a:ext cx="4737300" cy="944000"/>
          </a:xfrm>
          <a:prstGeom prst="rect">
            <a:avLst/>
          </a:prstGeom>
          <a:noFill/>
          <a:ln>
            <a:noFill/>
          </a:ln>
        </p:spPr>
        <p:txBody>
          <a:bodyPr lIns="91425" tIns="45700" rIns="91425" bIns="45700" anchor="t" anchorCtr="0">
            <a:noAutofit/>
          </a:bodyPr>
          <a:lstStyle/>
          <a:p>
            <a:pPr algn="r">
              <a:buClr>
                <a:srgbClr val="244061"/>
              </a:buClr>
              <a:buSzPct val="25000"/>
              <a:buFont typeface="Georgia"/>
              <a:buNone/>
            </a:pPr>
            <a:r>
              <a:rPr lang="en" kern="0" dirty="0" smtClean="0">
                <a:solidFill>
                  <a:srgbClr val="244061"/>
                </a:solidFill>
                <a:latin typeface="Georgia"/>
                <a:ea typeface="Georgia"/>
                <a:cs typeface="Georgia"/>
                <a:sym typeface="Georgia"/>
              </a:rPr>
              <a:t>BPS School-Community </a:t>
            </a:r>
            <a:r>
              <a:rPr lang="en" kern="0" dirty="0">
                <a:solidFill>
                  <a:srgbClr val="244061"/>
                </a:solidFill>
                <a:latin typeface="Georgia"/>
                <a:ea typeface="Georgia"/>
                <a:cs typeface="Georgia"/>
                <a:sym typeface="Georgia"/>
              </a:rPr>
              <a:t>Partnerships</a:t>
            </a:r>
          </a:p>
          <a:p>
            <a:pPr algn="r">
              <a:buClr>
                <a:srgbClr val="244061"/>
              </a:buClr>
              <a:buSzPct val="25000"/>
              <a:buFont typeface="Georgia"/>
              <a:buNone/>
            </a:pPr>
            <a:r>
              <a:rPr lang="en-US" sz="2000" kern="0" dirty="0" smtClean="0">
                <a:solidFill>
                  <a:srgbClr val="244061"/>
                </a:solidFill>
                <a:latin typeface="Georgia"/>
                <a:ea typeface="Georgia"/>
                <a:cs typeface="Georgia"/>
                <a:sym typeface="Georgia"/>
              </a:rPr>
              <a:t>January 17th</a:t>
            </a:r>
            <a:r>
              <a:rPr lang="en" sz="2000" kern="0" dirty="0" smtClean="0">
                <a:solidFill>
                  <a:srgbClr val="244061"/>
                </a:solidFill>
                <a:latin typeface="Georgia"/>
                <a:ea typeface="Georgia"/>
                <a:cs typeface="Georgia"/>
                <a:sym typeface="Georgia"/>
              </a:rPr>
              <a:t>, 2017</a:t>
            </a:r>
            <a:endParaRPr lang="en" sz="2000" kern="0" dirty="0">
              <a:solidFill>
                <a:srgbClr val="244061"/>
              </a:solidFill>
              <a:latin typeface="Georgia"/>
              <a:ea typeface="Georgia"/>
              <a:cs typeface="Georgia"/>
              <a:sym typeface="Georgia"/>
            </a:endParaRPr>
          </a:p>
        </p:txBody>
      </p:sp>
      <p:pic>
        <p:nvPicPr>
          <p:cNvPr id="106" name="Shape 106"/>
          <p:cNvPicPr preferRelativeResize="0"/>
          <p:nvPr/>
        </p:nvPicPr>
        <p:blipFill rotWithShape="1">
          <a:blip r:embed="rId3">
            <a:alphaModFix/>
          </a:blip>
          <a:srcRect t="445" b="455"/>
          <a:stretch/>
        </p:blipFill>
        <p:spPr>
          <a:xfrm>
            <a:off x="3330412" y="1015999"/>
            <a:ext cx="2455500" cy="1919200"/>
          </a:xfrm>
          <a:prstGeom prst="rect">
            <a:avLst/>
          </a:prstGeom>
          <a:noFill/>
          <a:ln>
            <a:noFill/>
          </a:ln>
        </p:spPr>
      </p:pic>
    </p:spTree>
    <p:extLst>
      <p:ext uri="{BB962C8B-B14F-4D97-AF65-F5344CB8AC3E}">
        <p14:creationId xmlns:p14="http://schemas.microsoft.com/office/powerpoint/2010/main" val="21855551"/>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457200" y="365069"/>
            <a:ext cx="8229600" cy="114320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Objectives</a:t>
            </a:r>
            <a:endParaRPr lang="en" sz="1800" b="1" kern="0" dirty="0">
              <a:solidFill>
                <a:srgbClr val="317CB7"/>
              </a:solidFill>
              <a:latin typeface="Georgia"/>
              <a:ea typeface="Georgia"/>
              <a:cs typeface="Georgia"/>
              <a:sym typeface="Georgia"/>
            </a:endParaRPr>
          </a:p>
        </p:txBody>
      </p:sp>
      <p:sp>
        <p:nvSpPr>
          <p:cNvPr id="9" name="Shape 121"/>
          <p:cNvSpPr txBox="1"/>
          <p:nvPr/>
        </p:nvSpPr>
        <p:spPr>
          <a:xfrm>
            <a:off x="323975" y="1508269"/>
            <a:ext cx="8641285" cy="4340800"/>
          </a:xfrm>
          <a:prstGeom prst="rect">
            <a:avLst/>
          </a:prstGeom>
          <a:noFill/>
          <a:ln>
            <a:noFill/>
          </a:ln>
        </p:spPr>
        <p:txBody>
          <a:bodyPr lIns="91425" tIns="91425" rIns="91425" bIns="91425" anchor="t" anchorCtr="0">
            <a:noAutofit/>
          </a:bodyPr>
          <a:lstStyle/>
          <a:p>
            <a:pPr marL="285750" indent="-285750">
              <a:buFont typeface="Wingdings" panose="05000000000000000000" pitchFamily="2" charset="2"/>
              <a:buChar char="Ø"/>
            </a:pPr>
            <a:r>
              <a:rPr lang="en-US" sz="1600" kern="0" dirty="0" smtClean="0">
                <a:solidFill>
                  <a:srgbClr val="000000"/>
                </a:solidFill>
                <a:latin typeface="Georgia"/>
                <a:ea typeface="Georgia"/>
                <a:cs typeface="Georgia"/>
                <a:sym typeface="Georgia"/>
              </a:rPr>
              <a:t>Learn more about BPS school-community partnership landscape </a:t>
            </a:r>
          </a:p>
          <a:p>
            <a:pPr marL="285750" indent="-285750">
              <a:buFont typeface="Wingdings" panose="05000000000000000000" pitchFamily="2" charset="2"/>
              <a:buChar char="Ø"/>
            </a:pPr>
            <a:endParaRPr lang="en-US" sz="1600" kern="0" dirty="0">
              <a:solidFill>
                <a:srgbClr val="000000"/>
              </a:solidFill>
              <a:latin typeface="Georgia"/>
              <a:ea typeface="Georgia"/>
              <a:cs typeface="Georgia"/>
              <a:sym typeface="Georgia"/>
            </a:endParaRPr>
          </a:p>
          <a:p>
            <a:pPr marL="285750" indent="-285750">
              <a:buFont typeface="Wingdings" panose="05000000000000000000" pitchFamily="2" charset="2"/>
              <a:buChar char="Ø"/>
            </a:pPr>
            <a:r>
              <a:rPr lang="en-US" sz="1600" kern="0" dirty="0" smtClean="0">
                <a:solidFill>
                  <a:srgbClr val="000000"/>
                </a:solidFill>
                <a:latin typeface="Georgia"/>
                <a:ea typeface="Georgia"/>
                <a:cs typeface="Georgia"/>
                <a:sym typeface="Georgia"/>
              </a:rPr>
              <a:t>Review BPS Elements of Effective Partnership</a:t>
            </a:r>
            <a:endParaRPr lang="en-US" sz="1600" kern="0" dirty="0">
              <a:solidFill>
                <a:srgbClr val="000000"/>
              </a:solidFill>
              <a:latin typeface="Georgia"/>
              <a:ea typeface="Georgia"/>
              <a:cs typeface="Georgia"/>
              <a:sym typeface="Georgia"/>
            </a:endParaRPr>
          </a:p>
          <a:p>
            <a:endParaRPr lang="en-US" sz="1600" kern="0" dirty="0">
              <a:solidFill>
                <a:srgbClr val="000000"/>
              </a:solidFill>
              <a:latin typeface="Georgia"/>
              <a:ea typeface="Georgia"/>
              <a:cs typeface="Georgia"/>
              <a:sym typeface="Georgia"/>
            </a:endParaRPr>
          </a:p>
          <a:p>
            <a:pPr marL="285750" indent="-285750">
              <a:buFont typeface="Wingdings" panose="05000000000000000000" pitchFamily="2" charset="2"/>
              <a:buChar char="Ø"/>
            </a:pPr>
            <a:r>
              <a:rPr lang="en-US" sz="1600" kern="0" dirty="0" smtClean="0">
                <a:solidFill>
                  <a:srgbClr val="000000"/>
                </a:solidFill>
                <a:latin typeface="Georgia"/>
                <a:ea typeface="Georgia"/>
                <a:cs typeface="Georgia"/>
                <a:sym typeface="Georgia"/>
              </a:rPr>
              <a:t>Put Elements of Effective Partnership into Practice</a:t>
            </a:r>
            <a:endParaRPr lang="en-US" sz="1600" kern="0" dirty="0">
              <a:solidFill>
                <a:srgbClr val="000000"/>
              </a:solidFill>
              <a:latin typeface="Georgia"/>
              <a:ea typeface="Georgia"/>
              <a:cs typeface="Georgia"/>
              <a:sym typeface="Georgia"/>
            </a:endParaRPr>
          </a:p>
          <a:p>
            <a:pPr marL="285750" indent="-285750">
              <a:buFont typeface="Wingdings" panose="05000000000000000000" pitchFamily="2" charset="2"/>
              <a:buChar char="Ø"/>
            </a:pPr>
            <a:endParaRPr lang="en-US" sz="1600" kern="0" dirty="0">
              <a:solidFill>
                <a:srgbClr val="000000"/>
              </a:solidFill>
              <a:latin typeface="Georgia"/>
              <a:ea typeface="Georgia"/>
              <a:cs typeface="Georgia"/>
              <a:sym typeface="Georgia"/>
            </a:endParaRPr>
          </a:p>
          <a:p>
            <a:pPr marL="285750" indent="-285750">
              <a:buFont typeface="Wingdings" panose="05000000000000000000" pitchFamily="2" charset="2"/>
              <a:buChar char="Ø"/>
            </a:pPr>
            <a:r>
              <a:rPr lang="en-US" sz="1600" kern="0" dirty="0" smtClean="0">
                <a:solidFill>
                  <a:srgbClr val="000000"/>
                </a:solidFill>
                <a:latin typeface="Georgia"/>
                <a:ea typeface="Georgia"/>
                <a:cs typeface="Georgia"/>
                <a:sym typeface="Georgia"/>
              </a:rPr>
              <a:t>Identify individual and collective roles in Strengthening Effective Partnership across BPS</a:t>
            </a:r>
          </a:p>
          <a:p>
            <a:endParaRPr lang="en-US" sz="1600" kern="0" dirty="0">
              <a:solidFill>
                <a:srgbClr val="000000"/>
              </a:solidFill>
              <a:latin typeface="Georgia"/>
              <a:ea typeface="Georgia"/>
              <a:cs typeface="Georgia"/>
              <a:sym typeface="Georgia"/>
            </a:endParaRPr>
          </a:p>
        </p:txBody>
      </p:sp>
    </p:spTree>
    <p:extLst>
      <p:ext uri="{BB962C8B-B14F-4D97-AF65-F5344CB8AC3E}">
        <p14:creationId xmlns:p14="http://schemas.microsoft.com/office/powerpoint/2010/main" val="1768067910"/>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0" y="0"/>
            <a:ext cx="9167700" cy="473200"/>
          </a:xfrm>
          <a:prstGeom prst="rect">
            <a:avLst/>
          </a:prstGeom>
          <a:solidFill>
            <a:srgbClr val="FF6600"/>
          </a:solidFill>
          <a:ln>
            <a:noFill/>
          </a:ln>
        </p:spPr>
        <p:txBody>
          <a:bodyPr lIns="91425" tIns="45700" rIns="91425" bIns="45700" anchor="ctr" anchorCtr="0">
            <a:noAutofit/>
          </a:bodyPr>
          <a:lstStyle/>
          <a:p>
            <a:pPr>
              <a:buClr>
                <a:srgbClr val="000000"/>
              </a:buClr>
              <a:buFont typeface="Arial"/>
              <a:buNone/>
            </a:pPr>
            <a:endParaRPr sz="2400" kern="0">
              <a:solidFill>
                <a:srgbClr val="317CB7"/>
              </a:solidFill>
              <a:latin typeface="Calibri"/>
              <a:ea typeface="Calibri"/>
              <a:cs typeface="Calibri"/>
              <a:sym typeface="Calibri"/>
            </a:endParaRPr>
          </a:p>
        </p:txBody>
      </p:sp>
      <p:sp>
        <p:nvSpPr>
          <p:cNvPr id="101" name="Shape 101"/>
          <p:cNvSpPr txBox="1"/>
          <p:nvPr/>
        </p:nvSpPr>
        <p:spPr>
          <a:xfrm>
            <a:off x="123825" y="25400"/>
            <a:ext cx="7831200" cy="338000"/>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a:solidFill>
                  <a:srgbClr val="FFFFFF"/>
                </a:solidFill>
                <a:latin typeface="Questrial"/>
                <a:ea typeface="Questrial"/>
                <a:cs typeface="Questrial"/>
                <a:sym typeface="Questrial"/>
              </a:rPr>
              <a:t>BOSTON PUBLIC SCHOOLS</a:t>
            </a:r>
          </a:p>
        </p:txBody>
      </p:sp>
      <p:sp>
        <p:nvSpPr>
          <p:cNvPr id="102" name="Shape 102"/>
          <p:cNvSpPr/>
          <p:nvPr/>
        </p:nvSpPr>
        <p:spPr>
          <a:xfrm>
            <a:off x="444500" y="658413"/>
            <a:ext cx="4242600" cy="492400"/>
          </a:xfrm>
          <a:prstGeom prst="rect">
            <a:avLst/>
          </a:prstGeom>
          <a:noFill/>
          <a:ln>
            <a:noFill/>
          </a:ln>
        </p:spPr>
        <p:txBody>
          <a:bodyPr lIns="91425" tIns="45700" rIns="91425" bIns="45700" anchor="t" anchorCtr="0">
            <a:noAutofit/>
          </a:bodyPr>
          <a:lstStyle/>
          <a:p>
            <a:pPr>
              <a:buClr>
                <a:srgbClr val="317CB7"/>
              </a:buClr>
              <a:buFont typeface="Questrial"/>
              <a:buNone/>
            </a:pPr>
            <a:endParaRPr kern="0">
              <a:solidFill>
                <a:srgbClr val="000000"/>
              </a:solidFill>
              <a:ea typeface="Arial"/>
              <a:cs typeface="Arial"/>
              <a:sym typeface="Arial"/>
            </a:endParaRPr>
          </a:p>
        </p:txBody>
      </p:sp>
      <p:sp>
        <p:nvSpPr>
          <p:cNvPr id="103" name="Shape 103"/>
          <p:cNvSpPr txBox="1"/>
          <p:nvPr/>
        </p:nvSpPr>
        <p:spPr>
          <a:xfrm>
            <a:off x="-14400" y="2420400"/>
            <a:ext cx="9158400" cy="2063600"/>
          </a:xfrm>
          <a:prstGeom prst="rect">
            <a:avLst/>
          </a:prstGeom>
          <a:solidFill>
            <a:srgbClr val="428BE3"/>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104" name="Shape 104"/>
          <p:cNvSpPr txBox="1"/>
          <p:nvPr/>
        </p:nvSpPr>
        <p:spPr>
          <a:xfrm>
            <a:off x="0" y="2948364"/>
            <a:ext cx="9144000" cy="1006400"/>
          </a:xfrm>
          <a:prstGeom prst="rect">
            <a:avLst/>
          </a:prstGeom>
          <a:noFill/>
          <a:ln>
            <a:noFill/>
          </a:ln>
        </p:spPr>
        <p:txBody>
          <a:bodyPr lIns="91425" tIns="45700" rIns="91425" bIns="45700" anchor="t" anchorCtr="0">
            <a:noAutofit/>
          </a:bodyPr>
          <a:lstStyle/>
          <a:p>
            <a:pPr algn="ctr">
              <a:lnSpc>
                <a:spcPct val="90000"/>
              </a:lnSpc>
              <a:buClr>
                <a:srgbClr val="FFFFFF"/>
              </a:buClr>
              <a:buSzPct val="25000"/>
              <a:buFont typeface="Questrial"/>
              <a:buNone/>
            </a:pPr>
            <a:r>
              <a:rPr lang="en-US" sz="2800" b="1" kern="0" dirty="0" smtClean="0">
                <a:solidFill>
                  <a:srgbClr val="FFFFFF"/>
                </a:solidFill>
                <a:latin typeface="Georgia"/>
                <a:ea typeface="Questrial"/>
                <a:cs typeface="Georgia"/>
                <a:sym typeface="Questrial"/>
              </a:rPr>
              <a:t>School-Community Partnership Landscape</a:t>
            </a:r>
            <a:endParaRPr lang="en" sz="2800" b="1" kern="0" dirty="0">
              <a:solidFill>
                <a:srgbClr val="FFFFFF"/>
              </a:solidFill>
              <a:latin typeface="Georgia"/>
              <a:ea typeface="Questrial"/>
              <a:cs typeface="Georgia"/>
              <a:sym typeface="Questrial"/>
            </a:endParaRPr>
          </a:p>
        </p:txBody>
      </p:sp>
    </p:spTree>
    <p:extLst>
      <p:ext uri="{BB962C8B-B14F-4D97-AF65-F5344CB8AC3E}">
        <p14:creationId xmlns:p14="http://schemas.microsoft.com/office/powerpoint/2010/main" val="1509847003"/>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291630" y="489186"/>
            <a:ext cx="8395170"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School-Community Partnership Numbers as of January 2017</a:t>
            </a:r>
            <a:endParaRPr lang="en" sz="1800" kern="0" dirty="0">
              <a:solidFill>
                <a:srgbClr val="317CB7"/>
              </a:solidFill>
              <a:latin typeface="Georgia"/>
              <a:ea typeface="Georgia"/>
              <a:cs typeface="Georgia"/>
              <a:sym typeface="Georgia"/>
            </a:endParaRPr>
          </a:p>
        </p:txBody>
      </p:sp>
      <p:sp>
        <p:nvSpPr>
          <p:cNvPr id="7" name="Shape 121"/>
          <p:cNvSpPr txBox="1"/>
          <p:nvPr/>
        </p:nvSpPr>
        <p:spPr>
          <a:xfrm>
            <a:off x="291630" y="1731083"/>
            <a:ext cx="3586746" cy="4340800"/>
          </a:xfrm>
          <a:prstGeom prst="rect">
            <a:avLst/>
          </a:prstGeom>
          <a:noFill/>
          <a:ln>
            <a:noFill/>
          </a:ln>
        </p:spPr>
        <p:txBody>
          <a:bodyPr lIns="91425" tIns="91425" rIns="91425" bIns="91425" anchor="t" anchorCtr="0">
            <a:noAutofit/>
          </a:bodyPr>
          <a:lstStyle/>
          <a:p>
            <a:endParaRPr lang="en" sz="1400" b="1" kern="0" dirty="0" smtClean="0">
              <a:solidFill>
                <a:srgbClr val="000000"/>
              </a:solidFill>
              <a:latin typeface="Georgia"/>
              <a:ea typeface="Georgia"/>
              <a:cs typeface="Georgia"/>
              <a:sym typeface="Georgia"/>
            </a:endParaRPr>
          </a:p>
          <a:p>
            <a:pPr marL="285750" indent="-285750">
              <a:buFont typeface="Wingdings" panose="05000000000000000000" pitchFamily="2" charset="2"/>
              <a:buChar char="Ø"/>
            </a:pPr>
            <a:r>
              <a:rPr lang="en-US" sz="1400" b="1" kern="0" dirty="0" smtClean="0">
                <a:solidFill>
                  <a:srgbClr val="000000"/>
                </a:solidFill>
                <a:latin typeface="Georgia"/>
                <a:ea typeface="Georgia"/>
                <a:cs typeface="Georgia"/>
                <a:sym typeface="Georgia"/>
              </a:rPr>
              <a:t>765</a:t>
            </a:r>
            <a:r>
              <a:rPr lang="en-US" sz="1400" kern="0" dirty="0" smtClean="0">
                <a:solidFill>
                  <a:srgbClr val="000000"/>
                </a:solidFill>
                <a:latin typeface="Georgia"/>
                <a:ea typeface="Georgia"/>
                <a:cs typeface="Georgia"/>
                <a:sym typeface="Georgia"/>
              </a:rPr>
              <a:t> Organizations</a:t>
            </a:r>
            <a:endParaRPr lang="en-US" sz="1400" kern="0" dirty="0">
              <a:solidFill>
                <a:srgbClr val="000000"/>
              </a:solidFill>
              <a:latin typeface="Georgia"/>
              <a:ea typeface="Georgia"/>
              <a:cs typeface="Georgia"/>
              <a:sym typeface="Georgia"/>
            </a:endParaRPr>
          </a:p>
          <a:p>
            <a:pPr marL="285750" indent="-285750">
              <a:buFont typeface="Wingdings" panose="05000000000000000000" pitchFamily="2" charset="2"/>
              <a:buChar char="Ø"/>
            </a:pPr>
            <a:endParaRPr lang="en-US" sz="1400" kern="0" dirty="0" smtClean="0">
              <a:solidFill>
                <a:srgbClr val="000000"/>
              </a:solidFill>
              <a:latin typeface="Georgia"/>
              <a:ea typeface="Georgia"/>
              <a:cs typeface="Georgia"/>
              <a:sym typeface="Georgia"/>
            </a:endParaRPr>
          </a:p>
          <a:p>
            <a:pPr marL="285750" indent="-285750">
              <a:buFont typeface="Wingdings" panose="05000000000000000000" pitchFamily="2" charset="2"/>
              <a:buChar char="Ø"/>
            </a:pPr>
            <a:r>
              <a:rPr lang="en-US" sz="1400" kern="0" dirty="0" smtClean="0">
                <a:solidFill>
                  <a:srgbClr val="000000"/>
                </a:solidFill>
                <a:latin typeface="Georgia"/>
                <a:ea typeface="Georgia"/>
                <a:cs typeface="Georgia"/>
                <a:sym typeface="Georgia"/>
              </a:rPr>
              <a:t>Offering </a:t>
            </a:r>
            <a:r>
              <a:rPr lang="en-US" sz="1400" b="1" kern="0" dirty="0" smtClean="0">
                <a:solidFill>
                  <a:srgbClr val="000000"/>
                </a:solidFill>
                <a:latin typeface="Georgia"/>
                <a:ea typeface="Georgia"/>
                <a:cs typeface="Georgia"/>
                <a:sym typeface="Georgia"/>
              </a:rPr>
              <a:t>1019</a:t>
            </a:r>
            <a:r>
              <a:rPr lang="en-US" sz="1400" kern="0" dirty="0" smtClean="0">
                <a:solidFill>
                  <a:srgbClr val="000000"/>
                </a:solidFill>
                <a:latin typeface="Georgia"/>
                <a:ea typeface="Georgia"/>
                <a:cs typeface="Georgia"/>
                <a:sym typeface="Georgia"/>
              </a:rPr>
              <a:t> Programs</a:t>
            </a:r>
          </a:p>
          <a:p>
            <a:pPr marL="285750" indent="-285750">
              <a:buFont typeface="Wingdings" panose="05000000000000000000" pitchFamily="2" charset="2"/>
              <a:buChar char="Ø"/>
            </a:pPr>
            <a:endParaRPr lang="en-US" sz="1400" kern="0" dirty="0">
              <a:solidFill>
                <a:srgbClr val="000000"/>
              </a:solidFill>
              <a:latin typeface="Georgia"/>
              <a:ea typeface="Georgia"/>
              <a:cs typeface="Georgia"/>
              <a:sym typeface="Georgia"/>
            </a:endParaRPr>
          </a:p>
          <a:p>
            <a:pPr marL="285750" indent="-285750">
              <a:buFont typeface="Wingdings" panose="05000000000000000000" pitchFamily="2" charset="2"/>
              <a:buChar char="Ø"/>
            </a:pPr>
            <a:r>
              <a:rPr lang="en-US" sz="1400" kern="0" dirty="0" smtClean="0">
                <a:solidFill>
                  <a:srgbClr val="000000"/>
                </a:solidFill>
                <a:latin typeface="Georgia"/>
                <a:ea typeface="Georgia"/>
                <a:cs typeface="Georgia"/>
                <a:sym typeface="Georgia"/>
              </a:rPr>
              <a:t>Through </a:t>
            </a:r>
            <a:r>
              <a:rPr lang="en-US" sz="1400" b="1" kern="0" dirty="0" smtClean="0">
                <a:solidFill>
                  <a:srgbClr val="000000"/>
                </a:solidFill>
                <a:latin typeface="Georgia"/>
                <a:ea typeface="Georgia"/>
                <a:cs typeface="Georgia"/>
                <a:sym typeface="Georgia"/>
              </a:rPr>
              <a:t>3537</a:t>
            </a:r>
            <a:r>
              <a:rPr lang="en-US" sz="1400" kern="0" dirty="0" smtClean="0">
                <a:solidFill>
                  <a:srgbClr val="000000"/>
                </a:solidFill>
                <a:latin typeface="Georgia"/>
                <a:ea typeface="Georgia"/>
                <a:cs typeface="Georgia"/>
                <a:sym typeface="Georgia"/>
              </a:rPr>
              <a:t> School-Community Partnerships </a:t>
            </a:r>
            <a:endParaRPr lang="en" sz="1400" kern="0" dirty="0" smtClean="0">
              <a:solidFill>
                <a:srgbClr val="000000"/>
              </a:solidFill>
              <a:latin typeface="Georgia"/>
              <a:ea typeface="Georgia"/>
              <a:cs typeface="Georgia"/>
              <a:sym typeface="Georgia"/>
            </a:endParaRPr>
          </a:p>
        </p:txBody>
      </p:sp>
      <p:graphicFrame>
        <p:nvGraphicFramePr>
          <p:cNvPr id="8" name="Chart 7"/>
          <p:cNvGraphicFramePr>
            <a:graphicFrameLocks/>
          </p:cNvGraphicFramePr>
          <p:nvPr>
            <p:extLst>
              <p:ext uri="{D42A27DB-BD31-4B8C-83A1-F6EECF244321}">
                <p14:modId xmlns:p14="http://schemas.microsoft.com/office/powerpoint/2010/main" val="3742547128"/>
              </p:ext>
            </p:extLst>
          </p:nvPr>
        </p:nvGraphicFramePr>
        <p:xfrm>
          <a:off x="3228582" y="1087570"/>
          <a:ext cx="5939118" cy="5656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1512649"/>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0" y="0"/>
            <a:ext cx="9167700" cy="473200"/>
          </a:xfrm>
          <a:prstGeom prst="rect">
            <a:avLst/>
          </a:prstGeom>
          <a:solidFill>
            <a:srgbClr val="FF6600"/>
          </a:solidFill>
          <a:ln>
            <a:noFill/>
          </a:ln>
        </p:spPr>
        <p:txBody>
          <a:bodyPr lIns="91425" tIns="45700" rIns="91425" bIns="45700" anchor="ctr" anchorCtr="0">
            <a:noAutofit/>
          </a:bodyPr>
          <a:lstStyle/>
          <a:p>
            <a:pPr>
              <a:buClr>
                <a:srgbClr val="000000"/>
              </a:buClr>
              <a:buFont typeface="Arial"/>
              <a:buNone/>
            </a:pPr>
            <a:endParaRPr sz="2400" kern="0">
              <a:solidFill>
                <a:srgbClr val="317CB7"/>
              </a:solidFill>
              <a:latin typeface="Calibri"/>
              <a:ea typeface="Calibri"/>
              <a:cs typeface="Calibri"/>
              <a:sym typeface="Calibri"/>
            </a:endParaRPr>
          </a:p>
        </p:txBody>
      </p:sp>
      <p:sp>
        <p:nvSpPr>
          <p:cNvPr id="101" name="Shape 101"/>
          <p:cNvSpPr txBox="1"/>
          <p:nvPr/>
        </p:nvSpPr>
        <p:spPr>
          <a:xfrm>
            <a:off x="123825" y="25400"/>
            <a:ext cx="7831200" cy="338000"/>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a:solidFill>
                  <a:srgbClr val="FFFFFF"/>
                </a:solidFill>
                <a:latin typeface="Questrial"/>
                <a:ea typeface="Questrial"/>
                <a:cs typeface="Questrial"/>
                <a:sym typeface="Questrial"/>
              </a:rPr>
              <a:t>BOSTON PUBLIC SCHOOLS</a:t>
            </a:r>
          </a:p>
        </p:txBody>
      </p:sp>
      <p:sp>
        <p:nvSpPr>
          <p:cNvPr id="102" name="Shape 102"/>
          <p:cNvSpPr/>
          <p:nvPr/>
        </p:nvSpPr>
        <p:spPr>
          <a:xfrm>
            <a:off x="444500" y="658413"/>
            <a:ext cx="4242600" cy="492400"/>
          </a:xfrm>
          <a:prstGeom prst="rect">
            <a:avLst/>
          </a:prstGeom>
          <a:noFill/>
          <a:ln>
            <a:noFill/>
          </a:ln>
        </p:spPr>
        <p:txBody>
          <a:bodyPr lIns="91425" tIns="45700" rIns="91425" bIns="45700" anchor="t" anchorCtr="0">
            <a:noAutofit/>
          </a:bodyPr>
          <a:lstStyle/>
          <a:p>
            <a:pPr>
              <a:buClr>
                <a:srgbClr val="317CB7"/>
              </a:buClr>
              <a:buFont typeface="Questrial"/>
              <a:buNone/>
            </a:pPr>
            <a:endParaRPr kern="0">
              <a:solidFill>
                <a:srgbClr val="000000"/>
              </a:solidFill>
              <a:ea typeface="Arial"/>
              <a:cs typeface="Arial"/>
              <a:sym typeface="Arial"/>
            </a:endParaRPr>
          </a:p>
        </p:txBody>
      </p:sp>
      <p:sp>
        <p:nvSpPr>
          <p:cNvPr id="103" name="Shape 103"/>
          <p:cNvSpPr txBox="1"/>
          <p:nvPr/>
        </p:nvSpPr>
        <p:spPr>
          <a:xfrm>
            <a:off x="-14400" y="2420400"/>
            <a:ext cx="9158400" cy="2063600"/>
          </a:xfrm>
          <a:prstGeom prst="rect">
            <a:avLst/>
          </a:prstGeom>
          <a:solidFill>
            <a:srgbClr val="428BE3"/>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104" name="Shape 104"/>
          <p:cNvSpPr txBox="1"/>
          <p:nvPr/>
        </p:nvSpPr>
        <p:spPr>
          <a:xfrm>
            <a:off x="0" y="2948364"/>
            <a:ext cx="9144000" cy="1006400"/>
          </a:xfrm>
          <a:prstGeom prst="rect">
            <a:avLst/>
          </a:prstGeom>
          <a:noFill/>
          <a:ln>
            <a:noFill/>
          </a:ln>
        </p:spPr>
        <p:txBody>
          <a:bodyPr lIns="91425" tIns="45700" rIns="91425" bIns="45700" anchor="t" anchorCtr="0">
            <a:noAutofit/>
          </a:bodyPr>
          <a:lstStyle/>
          <a:p>
            <a:pPr algn="ctr">
              <a:lnSpc>
                <a:spcPct val="90000"/>
              </a:lnSpc>
              <a:buClr>
                <a:srgbClr val="FFFFFF"/>
              </a:buClr>
              <a:buSzPct val="25000"/>
              <a:buFont typeface="Questrial"/>
              <a:buNone/>
            </a:pPr>
            <a:r>
              <a:rPr lang="en-US" sz="2800" b="1" kern="0" dirty="0" smtClean="0">
                <a:solidFill>
                  <a:srgbClr val="FFFFFF"/>
                </a:solidFill>
                <a:latin typeface="Georgia"/>
                <a:ea typeface="Questrial"/>
                <a:cs typeface="Georgia"/>
                <a:sym typeface="Questrial"/>
              </a:rPr>
              <a:t>Problem of Practice</a:t>
            </a:r>
            <a:endParaRPr lang="en" sz="2800" b="1" kern="0" dirty="0">
              <a:solidFill>
                <a:srgbClr val="FFFFFF"/>
              </a:solidFill>
              <a:latin typeface="Georgia"/>
              <a:ea typeface="Questrial"/>
              <a:cs typeface="Georgia"/>
              <a:sym typeface="Questrial"/>
            </a:endParaRPr>
          </a:p>
        </p:txBody>
      </p:sp>
    </p:spTree>
    <p:extLst>
      <p:ext uri="{BB962C8B-B14F-4D97-AF65-F5344CB8AC3E}">
        <p14:creationId xmlns:p14="http://schemas.microsoft.com/office/powerpoint/2010/main" val="122775859"/>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193729" y="2797671"/>
            <a:ext cx="8687944"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How do we ensure that schools and their school-community partners are partnering effectively to provide high quality learning opportunities and supports that positively impact holistic outcomes for students, families and/or schools? </a:t>
            </a:r>
            <a:endParaRPr lang="en-US" sz="1800" kern="0" dirty="0">
              <a:latin typeface="Georgia" panose="02040502050405020303" pitchFamily="18" charset="0"/>
            </a:endParaRPr>
          </a:p>
        </p:txBody>
      </p:sp>
    </p:spTree>
    <p:extLst>
      <p:ext uri="{BB962C8B-B14F-4D97-AF65-F5344CB8AC3E}">
        <p14:creationId xmlns:p14="http://schemas.microsoft.com/office/powerpoint/2010/main" val="2048544614"/>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0" y="0"/>
            <a:ext cx="9167700" cy="473200"/>
          </a:xfrm>
          <a:prstGeom prst="rect">
            <a:avLst/>
          </a:prstGeom>
          <a:solidFill>
            <a:srgbClr val="FF6600"/>
          </a:solidFill>
          <a:ln>
            <a:noFill/>
          </a:ln>
        </p:spPr>
        <p:txBody>
          <a:bodyPr lIns="91425" tIns="45700" rIns="91425" bIns="45700" anchor="ctr" anchorCtr="0">
            <a:noAutofit/>
          </a:bodyPr>
          <a:lstStyle/>
          <a:p>
            <a:pPr>
              <a:buClr>
                <a:srgbClr val="000000"/>
              </a:buClr>
              <a:buFont typeface="Arial"/>
              <a:buNone/>
            </a:pPr>
            <a:endParaRPr sz="2400" kern="0">
              <a:solidFill>
                <a:srgbClr val="317CB7"/>
              </a:solidFill>
              <a:latin typeface="Calibri"/>
              <a:ea typeface="Calibri"/>
              <a:cs typeface="Calibri"/>
              <a:sym typeface="Calibri"/>
            </a:endParaRPr>
          </a:p>
        </p:txBody>
      </p:sp>
      <p:sp>
        <p:nvSpPr>
          <p:cNvPr id="101" name="Shape 101"/>
          <p:cNvSpPr txBox="1"/>
          <p:nvPr/>
        </p:nvSpPr>
        <p:spPr>
          <a:xfrm>
            <a:off x="123825" y="25400"/>
            <a:ext cx="7831200" cy="338000"/>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a:solidFill>
                  <a:srgbClr val="FFFFFF"/>
                </a:solidFill>
                <a:latin typeface="Questrial"/>
                <a:ea typeface="Questrial"/>
                <a:cs typeface="Questrial"/>
                <a:sym typeface="Questrial"/>
              </a:rPr>
              <a:t>BOSTON PUBLIC SCHOOLS</a:t>
            </a:r>
          </a:p>
        </p:txBody>
      </p:sp>
      <p:sp>
        <p:nvSpPr>
          <p:cNvPr id="102" name="Shape 102"/>
          <p:cNvSpPr/>
          <p:nvPr/>
        </p:nvSpPr>
        <p:spPr>
          <a:xfrm>
            <a:off x="444500" y="658413"/>
            <a:ext cx="4242600" cy="492400"/>
          </a:xfrm>
          <a:prstGeom prst="rect">
            <a:avLst/>
          </a:prstGeom>
          <a:noFill/>
          <a:ln>
            <a:noFill/>
          </a:ln>
        </p:spPr>
        <p:txBody>
          <a:bodyPr lIns="91425" tIns="45700" rIns="91425" bIns="45700" anchor="t" anchorCtr="0">
            <a:noAutofit/>
          </a:bodyPr>
          <a:lstStyle/>
          <a:p>
            <a:pPr>
              <a:buClr>
                <a:srgbClr val="317CB7"/>
              </a:buClr>
              <a:buFont typeface="Questrial"/>
              <a:buNone/>
            </a:pPr>
            <a:endParaRPr kern="0">
              <a:solidFill>
                <a:srgbClr val="000000"/>
              </a:solidFill>
              <a:ea typeface="Arial"/>
              <a:cs typeface="Arial"/>
              <a:sym typeface="Arial"/>
            </a:endParaRPr>
          </a:p>
        </p:txBody>
      </p:sp>
      <p:sp>
        <p:nvSpPr>
          <p:cNvPr id="103" name="Shape 103"/>
          <p:cNvSpPr txBox="1"/>
          <p:nvPr/>
        </p:nvSpPr>
        <p:spPr>
          <a:xfrm>
            <a:off x="-14400" y="2420400"/>
            <a:ext cx="9158400" cy="2063600"/>
          </a:xfrm>
          <a:prstGeom prst="rect">
            <a:avLst/>
          </a:prstGeom>
          <a:solidFill>
            <a:srgbClr val="428BE3"/>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104" name="Shape 104"/>
          <p:cNvSpPr txBox="1"/>
          <p:nvPr/>
        </p:nvSpPr>
        <p:spPr>
          <a:xfrm>
            <a:off x="0" y="2948364"/>
            <a:ext cx="9144000" cy="1006400"/>
          </a:xfrm>
          <a:prstGeom prst="rect">
            <a:avLst/>
          </a:prstGeom>
          <a:noFill/>
          <a:ln>
            <a:noFill/>
          </a:ln>
        </p:spPr>
        <p:txBody>
          <a:bodyPr lIns="91425" tIns="45700" rIns="91425" bIns="45700" anchor="t" anchorCtr="0">
            <a:noAutofit/>
          </a:bodyPr>
          <a:lstStyle/>
          <a:p>
            <a:pPr algn="ctr">
              <a:lnSpc>
                <a:spcPct val="90000"/>
              </a:lnSpc>
              <a:buClr>
                <a:srgbClr val="FFFFFF"/>
              </a:buClr>
              <a:buSzPct val="25000"/>
              <a:buFont typeface="Questrial"/>
              <a:buNone/>
            </a:pPr>
            <a:r>
              <a:rPr lang="en-US" sz="2800" b="1" kern="0" dirty="0" smtClean="0">
                <a:solidFill>
                  <a:srgbClr val="FFFFFF"/>
                </a:solidFill>
                <a:latin typeface="Georgia"/>
                <a:ea typeface="Questrial"/>
                <a:cs typeface="Georgia"/>
                <a:sym typeface="Questrial"/>
              </a:rPr>
              <a:t>Elements of Effective Partnership</a:t>
            </a:r>
            <a:endParaRPr lang="en" sz="2800" b="1" kern="0" dirty="0">
              <a:solidFill>
                <a:srgbClr val="FFFFFF"/>
              </a:solidFill>
              <a:latin typeface="Georgia"/>
              <a:ea typeface="Questrial"/>
              <a:cs typeface="Georgia"/>
              <a:sym typeface="Questrial"/>
            </a:endParaRPr>
          </a:p>
        </p:txBody>
      </p:sp>
    </p:spTree>
    <p:extLst>
      <p:ext uri="{BB962C8B-B14F-4D97-AF65-F5344CB8AC3E}">
        <p14:creationId xmlns:p14="http://schemas.microsoft.com/office/powerpoint/2010/main" val="1444998497"/>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entury Gothic" panose="020B0502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entury Gothic" panose="020B0502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entury Gothic" panose="020B0502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entury Gothic" panose="020B0502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entury Gothic" panose="020B0502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entury Gothic" panose="020B0502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entury Gothic" panose="020B0502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Century Gothic" panose="020B0502020202020204" pitchFamily="34" charset="0"/>
                <a:ea typeface="MS PGothic" panose="020B0600070205080204" pitchFamily="34" charset="-128"/>
              </a:defRPr>
            </a:lvl9pPr>
          </a:lstStyle>
          <a:p>
            <a:pPr>
              <a:spcBef>
                <a:spcPct val="0"/>
              </a:spcBef>
              <a:buFontTx/>
              <a:buNone/>
            </a:pPr>
            <a:fld id="{8D100892-199F-48BC-8EF2-14E82F4682FD}" type="slidenum">
              <a:rPr lang="en-US" altLang="en-US" sz="900">
                <a:solidFill>
                  <a:srgbClr val="898989"/>
                </a:solidFill>
                <a:latin typeface="Calibri" panose="020F0502020204030204" pitchFamily="34" charset="0"/>
              </a:rPr>
              <a:pPr>
                <a:spcBef>
                  <a:spcPct val="0"/>
                </a:spcBef>
                <a:buFontTx/>
                <a:buNone/>
              </a:pPr>
              <a:t>48</a:t>
            </a:fld>
            <a:endParaRPr lang="en-US" altLang="en-US" sz="900">
              <a:solidFill>
                <a:srgbClr val="898989"/>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611269617"/>
              </p:ext>
            </p:extLst>
          </p:nvPr>
        </p:nvGraphicFramePr>
        <p:xfrm>
          <a:off x="368596" y="1313712"/>
          <a:ext cx="8429965" cy="5042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118"/>
          <p:cNvSpPr txBox="1">
            <a:spLocks/>
          </p:cNvSpPr>
          <p:nvPr/>
        </p:nvSpPr>
        <p:spPr>
          <a:xfrm>
            <a:off x="231423" y="352529"/>
            <a:ext cx="8229600" cy="839079"/>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Defining Effective Partnerships</a:t>
            </a:r>
            <a:endParaRPr lang="en" sz="1800" b="1" kern="0" dirty="0">
              <a:solidFill>
                <a:srgbClr val="317CB7"/>
              </a:solidFill>
              <a:latin typeface="Georgia"/>
              <a:ea typeface="Georgia"/>
              <a:cs typeface="Georgia"/>
              <a:sym typeface="Georgia"/>
            </a:endParaRPr>
          </a:p>
        </p:txBody>
      </p:sp>
      <p:sp>
        <p:nvSpPr>
          <p:cNvPr id="3" name="Rectangle 2"/>
          <p:cNvSpPr/>
          <p:nvPr/>
        </p:nvSpPr>
        <p:spPr>
          <a:xfrm>
            <a:off x="5600975" y="2201684"/>
            <a:ext cx="3092174" cy="58898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kern="0" dirty="0" smtClean="0">
                <a:solidFill>
                  <a:srgbClr val="317CB7"/>
                </a:solidFill>
                <a:latin typeface="Georgia"/>
                <a:cs typeface="Georgia"/>
                <a:sym typeface="Arial"/>
              </a:rPr>
              <a:t>Elements</a:t>
            </a:r>
            <a:endParaRPr lang="en-US" b="1" kern="0" dirty="0">
              <a:solidFill>
                <a:srgbClr val="317CB7"/>
              </a:solidFill>
              <a:latin typeface="Georgia"/>
              <a:cs typeface="Georgia"/>
              <a:sym typeface="Arial"/>
            </a:endParaRPr>
          </a:p>
        </p:txBody>
      </p:sp>
    </p:spTree>
    <p:extLst>
      <p:ext uri="{BB962C8B-B14F-4D97-AF65-F5344CB8AC3E}">
        <p14:creationId xmlns:p14="http://schemas.microsoft.com/office/powerpoint/2010/main" val="10341277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8"/>
          <p:cNvSpPr txBox="1">
            <a:spLocks/>
          </p:cNvSpPr>
          <p:nvPr/>
        </p:nvSpPr>
        <p:spPr>
          <a:xfrm>
            <a:off x="231423" y="352529"/>
            <a:ext cx="8229600" cy="839079"/>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Examining the Elements</a:t>
            </a:r>
            <a:endParaRPr lang="en" sz="1800" b="1" kern="0" dirty="0">
              <a:solidFill>
                <a:srgbClr val="317CB7"/>
              </a:solidFill>
              <a:latin typeface="Georgia"/>
              <a:ea typeface="Georgia"/>
              <a:cs typeface="Georgia"/>
              <a:sym typeface="Georgia"/>
            </a:endParaRPr>
          </a:p>
        </p:txBody>
      </p:sp>
      <p:graphicFrame>
        <p:nvGraphicFramePr>
          <p:cNvPr id="2" name="Diagram 1"/>
          <p:cNvGraphicFramePr/>
          <p:nvPr>
            <p:extLst>
              <p:ext uri="{D42A27DB-BD31-4B8C-83A1-F6EECF244321}">
                <p14:modId xmlns:p14="http://schemas.microsoft.com/office/powerpoint/2010/main" val="4254818055"/>
              </p:ext>
            </p:extLst>
          </p:nvPr>
        </p:nvGraphicFramePr>
        <p:xfrm>
          <a:off x="343813" y="1082648"/>
          <a:ext cx="8478317" cy="5452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700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457200" y="1417638"/>
            <a:ext cx="8229600" cy="5059362"/>
          </a:xfrm>
        </p:spPr>
        <p:txBody>
          <a:bodyPr>
            <a:normAutofit/>
          </a:bodyPr>
          <a:lstStyle/>
          <a:p>
            <a:pPr>
              <a:spcAft>
                <a:spcPts val="600"/>
              </a:spcAft>
              <a:buNone/>
            </a:pPr>
            <a:r>
              <a:rPr lang="en-US" sz="2400" dirty="0"/>
              <a:t>Enrollment &amp; Attendance Findings</a:t>
            </a:r>
          </a:p>
          <a:p>
            <a:pPr>
              <a:spcAft>
                <a:spcPts val="600"/>
              </a:spcAft>
              <a:buNone/>
            </a:pPr>
            <a:r>
              <a:rPr lang="en-US" sz="2400" dirty="0"/>
              <a:t>ACT Framework Update</a:t>
            </a:r>
          </a:p>
          <a:p>
            <a:pPr>
              <a:spcAft>
                <a:spcPts val="600"/>
              </a:spcAft>
              <a:buNone/>
            </a:pPr>
            <a:r>
              <a:rPr lang="en-US" sz="2400" dirty="0"/>
              <a:t>Measurement Findings</a:t>
            </a:r>
            <a:endParaRPr lang="en-US" sz="2000" dirty="0"/>
          </a:p>
          <a:p>
            <a:pPr lvl="1">
              <a:spcAft>
                <a:spcPts val="600"/>
              </a:spcAft>
            </a:pPr>
            <a:r>
              <a:rPr lang="en-US" sz="2000" dirty="0" smtClean="0"/>
              <a:t>Youth Social-Emotional </a:t>
            </a:r>
            <a:r>
              <a:rPr lang="en-US" sz="2000" dirty="0"/>
              <a:t>Skill </a:t>
            </a:r>
            <a:r>
              <a:rPr lang="en-US" sz="2000" dirty="0" smtClean="0"/>
              <a:t>Baseline</a:t>
            </a:r>
          </a:p>
          <a:p>
            <a:pPr lvl="1">
              <a:spcAft>
                <a:spcPts val="600"/>
              </a:spcAft>
            </a:pPr>
            <a:r>
              <a:rPr lang="en-US" sz="2000" dirty="0"/>
              <a:t>Program </a:t>
            </a:r>
            <a:r>
              <a:rPr lang="en-US" sz="2000" dirty="0" smtClean="0"/>
              <a:t>Practice Baseline</a:t>
            </a:r>
            <a:endParaRPr lang="en-US" sz="2000" dirty="0"/>
          </a:p>
          <a:p>
            <a:pPr lvl="1">
              <a:spcAft>
                <a:spcPts val="600"/>
              </a:spcAft>
            </a:pPr>
            <a:r>
              <a:rPr lang="en-US" sz="2000" dirty="0"/>
              <a:t>Trends over Time	</a:t>
            </a:r>
          </a:p>
          <a:p>
            <a:pPr>
              <a:spcAft>
                <a:spcPts val="600"/>
              </a:spcAft>
              <a:buNone/>
            </a:pPr>
            <a:r>
              <a:rPr lang="en-US" sz="2400" dirty="0"/>
              <a:t>Summary </a:t>
            </a:r>
            <a:endParaRPr lang="en-US" sz="2400" dirty="0" smtClean="0"/>
          </a:p>
          <a:p>
            <a:pPr>
              <a:spcAft>
                <a:spcPts val="600"/>
              </a:spcAft>
              <a:buNone/>
            </a:pPr>
            <a:r>
              <a:rPr lang="en-US" sz="2400" dirty="0" smtClean="0"/>
              <a:t>Update on Observer Certification Process</a:t>
            </a:r>
            <a:r>
              <a:rPr lang="en-US" sz="2100" dirty="0"/>
              <a:t>	</a:t>
            </a:r>
            <a:r>
              <a:rPr lang="en-US" sz="2100" dirty="0" smtClean="0"/>
              <a:t>		</a:t>
            </a:r>
            <a:endParaRPr lang="en-US" sz="2100" dirty="0"/>
          </a:p>
        </p:txBody>
      </p:sp>
    </p:spTree>
    <p:extLst>
      <p:ext uri="{BB962C8B-B14F-4D97-AF65-F5344CB8AC3E}">
        <p14:creationId xmlns:p14="http://schemas.microsoft.com/office/powerpoint/2010/main" val="2601723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123825" y="498599"/>
            <a:ext cx="8395170"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Turn and Talk</a:t>
            </a:r>
            <a:endParaRPr lang="en" sz="1800" kern="0" dirty="0">
              <a:solidFill>
                <a:srgbClr val="317CB7"/>
              </a:solidFill>
              <a:latin typeface="Georgia"/>
              <a:ea typeface="Georgia"/>
              <a:cs typeface="Georgia"/>
              <a:sym typeface="Georgia"/>
            </a:endParaRPr>
          </a:p>
        </p:txBody>
      </p:sp>
      <p:sp>
        <p:nvSpPr>
          <p:cNvPr id="7" name="Shape 118"/>
          <p:cNvSpPr txBox="1">
            <a:spLocks/>
          </p:cNvSpPr>
          <p:nvPr/>
        </p:nvSpPr>
        <p:spPr>
          <a:xfrm>
            <a:off x="193729" y="2797671"/>
            <a:ext cx="8687944"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US" sz="1800" b="1" kern="0" dirty="0" smtClean="0">
              <a:solidFill>
                <a:srgbClr val="317CB7"/>
              </a:solidFill>
              <a:latin typeface="Georgia"/>
              <a:ea typeface="Georgia"/>
              <a:cs typeface="Georgia"/>
              <a:sym typeface="Georgia"/>
            </a:endParaRPr>
          </a:p>
          <a:p>
            <a:r>
              <a:rPr lang="en-US" sz="1800" kern="0" dirty="0" smtClean="0">
                <a:solidFill>
                  <a:srgbClr val="317CB7"/>
                </a:solidFill>
                <a:latin typeface="Georgia"/>
                <a:ea typeface="Georgia"/>
                <a:cs typeface="Georgia"/>
                <a:sym typeface="Georgia"/>
              </a:rPr>
              <a:t>Review Partnership Effectiveness Self Assessment</a:t>
            </a:r>
          </a:p>
          <a:p>
            <a:endParaRPr lang="en-US" sz="1800" i="1" kern="0" dirty="0" smtClean="0">
              <a:solidFill>
                <a:srgbClr val="317CB7"/>
              </a:solidFill>
              <a:latin typeface="Georgia"/>
              <a:sym typeface="Georgia"/>
            </a:endParaRPr>
          </a:p>
          <a:p>
            <a:pPr>
              <a:spcAft>
                <a:spcPts val="1200"/>
              </a:spcAft>
            </a:pPr>
            <a:r>
              <a:rPr lang="en-US" sz="1800" kern="0" dirty="0" smtClean="0">
                <a:solidFill>
                  <a:srgbClr val="317CB7"/>
                </a:solidFill>
                <a:latin typeface="Georgia"/>
                <a:sym typeface="Georgia"/>
              </a:rPr>
              <a:t>Key Questions:</a:t>
            </a:r>
            <a:endParaRPr lang="en-US" sz="1800" kern="0" dirty="0">
              <a:solidFill>
                <a:srgbClr val="317CB7"/>
              </a:solidFill>
              <a:latin typeface="Georgia"/>
              <a:sym typeface="Georgia"/>
            </a:endParaRPr>
          </a:p>
          <a:p>
            <a:pPr marL="285750" indent="-285750">
              <a:buFont typeface="Arial"/>
              <a:buChar char="•"/>
            </a:pPr>
            <a:r>
              <a:rPr lang="en-US" sz="1800" i="1" kern="0" dirty="0" smtClean="0">
                <a:solidFill>
                  <a:srgbClr val="317CB7"/>
                </a:solidFill>
                <a:latin typeface="Georgia"/>
                <a:sym typeface="Georgia"/>
              </a:rPr>
              <a:t>What elements have you focused on? </a:t>
            </a:r>
          </a:p>
          <a:p>
            <a:pPr marL="285750" indent="-285750">
              <a:buFont typeface="Arial"/>
              <a:buChar char="•"/>
            </a:pPr>
            <a:endParaRPr lang="en-US" sz="1800" i="1" kern="0" dirty="0">
              <a:solidFill>
                <a:srgbClr val="317CB7"/>
              </a:solidFill>
              <a:latin typeface="Georgia"/>
              <a:sym typeface="Georgia"/>
            </a:endParaRPr>
          </a:p>
          <a:p>
            <a:pPr marL="285750" indent="-285750">
              <a:buFont typeface="Arial"/>
              <a:buChar char="•"/>
            </a:pPr>
            <a:r>
              <a:rPr lang="en-US" sz="1800" i="1" kern="0" dirty="0" smtClean="0">
                <a:solidFill>
                  <a:srgbClr val="317CB7"/>
                </a:solidFill>
                <a:latin typeface="Georgia"/>
                <a:sym typeface="Georgia"/>
              </a:rPr>
              <a:t>What has worked?</a:t>
            </a:r>
          </a:p>
          <a:p>
            <a:pPr marL="285750" indent="-285750">
              <a:buFont typeface="Arial"/>
              <a:buChar char="•"/>
            </a:pPr>
            <a:endParaRPr lang="en-US" sz="1800" i="1" kern="0" dirty="0">
              <a:solidFill>
                <a:srgbClr val="317CB7"/>
              </a:solidFill>
              <a:latin typeface="Georgia"/>
              <a:sym typeface="Georgia"/>
            </a:endParaRPr>
          </a:p>
          <a:p>
            <a:pPr marL="285750" indent="-285750">
              <a:buFont typeface="Arial"/>
              <a:buChar char="•"/>
            </a:pPr>
            <a:r>
              <a:rPr lang="en-US" sz="1800" i="1" kern="0" dirty="0" smtClean="0">
                <a:solidFill>
                  <a:srgbClr val="317CB7"/>
                </a:solidFill>
                <a:latin typeface="Georgia"/>
                <a:sym typeface="Georgia"/>
              </a:rPr>
              <a:t>What has been challenging?</a:t>
            </a:r>
            <a:endParaRPr lang="en-US" sz="1800" i="1" kern="0" dirty="0">
              <a:latin typeface="Georgia" panose="02040502050405020303" pitchFamily="18" charset="0"/>
            </a:endParaRPr>
          </a:p>
          <a:p>
            <a:pPr marL="285750" indent="-285750">
              <a:buFont typeface="Arial" panose="020B0604020202020204" pitchFamily="34" charset="0"/>
              <a:buChar char="•"/>
            </a:pPr>
            <a:endParaRPr lang="en-US" sz="1800" b="1" kern="0" dirty="0" smtClean="0">
              <a:solidFill>
                <a:srgbClr val="317CB7"/>
              </a:solidFill>
              <a:latin typeface="Georgia"/>
              <a:ea typeface="Georgia"/>
              <a:cs typeface="Georgia"/>
              <a:sym typeface="Georgia"/>
            </a:endParaRPr>
          </a:p>
        </p:txBody>
      </p:sp>
    </p:spTree>
    <p:extLst>
      <p:ext uri="{BB962C8B-B14F-4D97-AF65-F5344CB8AC3E}">
        <p14:creationId xmlns:p14="http://schemas.microsoft.com/office/powerpoint/2010/main" val="4145835128"/>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0" y="0"/>
            <a:ext cx="9167700" cy="473200"/>
          </a:xfrm>
          <a:prstGeom prst="rect">
            <a:avLst/>
          </a:prstGeom>
          <a:solidFill>
            <a:srgbClr val="FF6600"/>
          </a:solidFill>
          <a:ln>
            <a:noFill/>
          </a:ln>
        </p:spPr>
        <p:txBody>
          <a:bodyPr lIns="91425" tIns="45700" rIns="91425" bIns="45700" anchor="ctr" anchorCtr="0">
            <a:noAutofit/>
          </a:bodyPr>
          <a:lstStyle/>
          <a:p>
            <a:pPr>
              <a:buClr>
                <a:srgbClr val="000000"/>
              </a:buClr>
              <a:buFont typeface="Arial"/>
              <a:buNone/>
            </a:pPr>
            <a:endParaRPr sz="2400" kern="0">
              <a:solidFill>
                <a:srgbClr val="317CB7"/>
              </a:solidFill>
              <a:latin typeface="Calibri"/>
              <a:ea typeface="Calibri"/>
              <a:cs typeface="Calibri"/>
              <a:sym typeface="Calibri"/>
            </a:endParaRPr>
          </a:p>
        </p:txBody>
      </p:sp>
      <p:sp>
        <p:nvSpPr>
          <p:cNvPr id="101" name="Shape 101"/>
          <p:cNvSpPr txBox="1"/>
          <p:nvPr/>
        </p:nvSpPr>
        <p:spPr>
          <a:xfrm>
            <a:off x="123825" y="25400"/>
            <a:ext cx="7831200" cy="338000"/>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a:solidFill>
                  <a:srgbClr val="FFFFFF"/>
                </a:solidFill>
                <a:latin typeface="Questrial"/>
                <a:ea typeface="Questrial"/>
                <a:cs typeface="Questrial"/>
                <a:sym typeface="Questrial"/>
              </a:rPr>
              <a:t>BOSTON PUBLIC SCHOOLS</a:t>
            </a:r>
          </a:p>
        </p:txBody>
      </p:sp>
      <p:sp>
        <p:nvSpPr>
          <p:cNvPr id="102" name="Shape 102"/>
          <p:cNvSpPr/>
          <p:nvPr/>
        </p:nvSpPr>
        <p:spPr>
          <a:xfrm>
            <a:off x="444500" y="658413"/>
            <a:ext cx="4242600" cy="492400"/>
          </a:xfrm>
          <a:prstGeom prst="rect">
            <a:avLst/>
          </a:prstGeom>
          <a:noFill/>
          <a:ln>
            <a:noFill/>
          </a:ln>
        </p:spPr>
        <p:txBody>
          <a:bodyPr lIns="91425" tIns="45700" rIns="91425" bIns="45700" anchor="t" anchorCtr="0">
            <a:noAutofit/>
          </a:bodyPr>
          <a:lstStyle/>
          <a:p>
            <a:pPr>
              <a:buClr>
                <a:srgbClr val="317CB7"/>
              </a:buClr>
              <a:buFont typeface="Questrial"/>
              <a:buNone/>
            </a:pPr>
            <a:endParaRPr kern="0">
              <a:solidFill>
                <a:srgbClr val="000000"/>
              </a:solidFill>
              <a:ea typeface="Arial"/>
              <a:cs typeface="Arial"/>
              <a:sym typeface="Arial"/>
            </a:endParaRPr>
          </a:p>
        </p:txBody>
      </p:sp>
      <p:sp>
        <p:nvSpPr>
          <p:cNvPr id="103" name="Shape 103"/>
          <p:cNvSpPr txBox="1"/>
          <p:nvPr/>
        </p:nvSpPr>
        <p:spPr>
          <a:xfrm>
            <a:off x="-14400" y="2420400"/>
            <a:ext cx="9158400" cy="2063600"/>
          </a:xfrm>
          <a:prstGeom prst="rect">
            <a:avLst/>
          </a:prstGeom>
          <a:solidFill>
            <a:srgbClr val="428BE3"/>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104" name="Shape 104"/>
          <p:cNvSpPr txBox="1"/>
          <p:nvPr/>
        </p:nvSpPr>
        <p:spPr>
          <a:xfrm>
            <a:off x="0" y="2948364"/>
            <a:ext cx="9144000" cy="1006400"/>
          </a:xfrm>
          <a:prstGeom prst="rect">
            <a:avLst/>
          </a:prstGeom>
          <a:noFill/>
          <a:ln>
            <a:noFill/>
          </a:ln>
        </p:spPr>
        <p:txBody>
          <a:bodyPr lIns="91425" tIns="45700" rIns="91425" bIns="45700" anchor="t" anchorCtr="0">
            <a:noAutofit/>
          </a:bodyPr>
          <a:lstStyle/>
          <a:p>
            <a:pPr algn="ctr">
              <a:lnSpc>
                <a:spcPct val="90000"/>
              </a:lnSpc>
              <a:buClr>
                <a:srgbClr val="FFFFFF"/>
              </a:buClr>
              <a:buSzPct val="25000"/>
              <a:buFont typeface="Questrial"/>
              <a:buNone/>
            </a:pPr>
            <a:r>
              <a:rPr lang="en-US" sz="2800" b="1" kern="0" dirty="0" smtClean="0">
                <a:solidFill>
                  <a:srgbClr val="FFFFFF"/>
                </a:solidFill>
                <a:latin typeface="Georgia"/>
                <a:ea typeface="Questrial"/>
                <a:cs typeface="Georgia"/>
                <a:sym typeface="Questrial"/>
              </a:rPr>
              <a:t>Putting the Elements into Practice</a:t>
            </a:r>
            <a:endParaRPr lang="en" sz="2800" b="1" kern="0" dirty="0">
              <a:solidFill>
                <a:srgbClr val="FFFFFF"/>
              </a:solidFill>
              <a:latin typeface="Georgia"/>
              <a:ea typeface="Questrial"/>
              <a:cs typeface="Georgia"/>
              <a:sym typeface="Questrial"/>
            </a:endParaRPr>
          </a:p>
        </p:txBody>
      </p:sp>
    </p:spTree>
    <p:extLst>
      <p:ext uri="{BB962C8B-B14F-4D97-AF65-F5344CB8AC3E}">
        <p14:creationId xmlns:p14="http://schemas.microsoft.com/office/powerpoint/2010/main" val="3125285397"/>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123825" y="498599"/>
            <a:ext cx="8395170"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School Profile: Boston Elementary School</a:t>
            </a:r>
            <a:endParaRPr lang="en" sz="1800" kern="0" dirty="0">
              <a:solidFill>
                <a:srgbClr val="317CB7"/>
              </a:solidFill>
              <a:latin typeface="Georgia"/>
              <a:ea typeface="Georgia"/>
              <a:cs typeface="Georgia"/>
              <a:sym typeface="Georgia"/>
            </a:endParaRPr>
          </a:p>
        </p:txBody>
      </p:sp>
      <p:graphicFrame>
        <p:nvGraphicFramePr>
          <p:cNvPr id="2" name="Diagram 1"/>
          <p:cNvGraphicFramePr/>
          <p:nvPr>
            <p:extLst>
              <p:ext uri="{D42A27DB-BD31-4B8C-83A1-F6EECF244321}">
                <p14:modId xmlns:p14="http://schemas.microsoft.com/office/powerpoint/2010/main" val="762851794"/>
              </p:ext>
            </p:extLst>
          </p:nvPr>
        </p:nvGraphicFramePr>
        <p:xfrm>
          <a:off x="257335" y="1189357"/>
          <a:ext cx="497681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hart 7"/>
          <p:cNvGraphicFramePr>
            <a:graphicFrameLocks/>
          </p:cNvGraphicFramePr>
          <p:nvPr>
            <p:extLst>
              <p:ext uri="{D42A27DB-BD31-4B8C-83A1-F6EECF244321}">
                <p14:modId xmlns:p14="http://schemas.microsoft.com/office/powerpoint/2010/main" val="2168305068"/>
              </p:ext>
            </p:extLst>
          </p:nvPr>
        </p:nvGraphicFramePr>
        <p:xfrm>
          <a:off x="4950376" y="1063044"/>
          <a:ext cx="4816367" cy="576955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522657402"/>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123825" y="498599"/>
            <a:ext cx="8395170"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Partner Profile: STEM Now!</a:t>
            </a:r>
            <a:endParaRPr lang="en" sz="1800" kern="0" dirty="0">
              <a:solidFill>
                <a:srgbClr val="317CB7"/>
              </a:solidFill>
              <a:latin typeface="Georgia"/>
              <a:ea typeface="Georgia"/>
              <a:cs typeface="Georgia"/>
              <a:sym typeface="Georgia"/>
            </a:endParaRPr>
          </a:p>
        </p:txBody>
      </p:sp>
      <p:graphicFrame>
        <p:nvGraphicFramePr>
          <p:cNvPr id="2" name="Diagram 1"/>
          <p:cNvGraphicFramePr/>
          <p:nvPr>
            <p:extLst>
              <p:ext uri="{D42A27DB-BD31-4B8C-83A1-F6EECF244321}">
                <p14:modId xmlns:p14="http://schemas.microsoft.com/office/powerpoint/2010/main" val="2260530442"/>
              </p:ext>
            </p:extLst>
          </p:nvPr>
        </p:nvGraphicFramePr>
        <p:xfrm>
          <a:off x="257335" y="1189357"/>
          <a:ext cx="497681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rsz_1rsz_stemnow-draft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7938" y="1749492"/>
            <a:ext cx="3966062" cy="4490789"/>
          </a:xfrm>
          <a:prstGeom prst="rect">
            <a:avLst/>
          </a:prstGeom>
        </p:spPr>
      </p:pic>
    </p:spTree>
    <p:extLst>
      <p:ext uri="{BB962C8B-B14F-4D97-AF65-F5344CB8AC3E}">
        <p14:creationId xmlns:p14="http://schemas.microsoft.com/office/powerpoint/2010/main" val="448021370"/>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123825" y="498599"/>
            <a:ext cx="8395170"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Strategic Alignment: Boston Elementary School</a:t>
            </a:r>
            <a:endParaRPr lang="en" sz="1800" kern="0" dirty="0">
              <a:solidFill>
                <a:srgbClr val="317CB7"/>
              </a:solidFill>
              <a:latin typeface="Georgia"/>
              <a:ea typeface="Georgia"/>
              <a:cs typeface="Georgia"/>
              <a:sym typeface="Georgia"/>
            </a:endParaRPr>
          </a:p>
        </p:txBody>
      </p:sp>
      <p:sp>
        <p:nvSpPr>
          <p:cNvPr id="7" name="Shape 118"/>
          <p:cNvSpPr txBox="1">
            <a:spLocks/>
          </p:cNvSpPr>
          <p:nvPr/>
        </p:nvSpPr>
        <p:spPr>
          <a:xfrm>
            <a:off x="193729" y="2797671"/>
            <a:ext cx="8687944"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US" sz="1800" b="1" kern="0" dirty="0" smtClean="0">
              <a:solidFill>
                <a:srgbClr val="317CB7"/>
              </a:solidFill>
              <a:latin typeface="Georgia"/>
              <a:ea typeface="Georgia"/>
              <a:cs typeface="Georgia"/>
              <a:sym typeface="Georgia"/>
            </a:endParaRPr>
          </a:p>
          <a:p>
            <a:r>
              <a:rPr lang="en-US" sz="1800" kern="0" dirty="0" smtClean="0">
                <a:solidFill>
                  <a:srgbClr val="317CB7"/>
                </a:solidFill>
                <a:latin typeface="Georgia"/>
                <a:ea typeface="Georgia"/>
                <a:cs typeface="Georgia"/>
                <a:sym typeface="Georgia"/>
              </a:rPr>
              <a:t>STEM Now! is running their program at Boston Elementary School for the first time this year. </a:t>
            </a:r>
          </a:p>
          <a:p>
            <a:endParaRPr lang="en-US" sz="1800" kern="0" dirty="0" smtClean="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i="1" kern="0" dirty="0" smtClean="0">
                <a:solidFill>
                  <a:srgbClr val="317CB7"/>
                </a:solidFill>
                <a:latin typeface="Georgia"/>
                <a:ea typeface="Georgia"/>
                <a:cs typeface="Georgia"/>
                <a:sym typeface="Georgia"/>
              </a:rPr>
              <a:t>What are some questions they should ask the school administration, students, and families to ensure that their program is </a:t>
            </a:r>
            <a:r>
              <a:rPr lang="en-US" sz="1800" b="1" i="1" kern="0" dirty="0" smtClean="0">
                <a:solidFill>
                  <a:srgbClr val="317CB7"/>
                </a:solidFill>
                <a:latin typeface="Georgia"/>
                <a:ea typeface="Georgia"/>
                <a:cs typeface="Georgia"/>
                <a:sym typeface="Georgia"/>
              </a:rPr>
              <a:t>Strategically </a:t>
            </a:r>
            <a:r>
              <a:rPr lang="en-US" sz="1800" b="1" i="1" kern="0" dirty="0">
                <a:solidFill>
                  <a:srgbClr val="317CB7"/>
                </a:solidFill>
                <a:latin typeface="Georgia"/>
                <a:ea typeface="Georgia"/>
                <a:cs typeface="Georgia"/>
                <a:sym typeface="Georgia"/>
              </a:rPr>
              <a:t>A</a:t>
            </a:r>
            <a:r>
              <a:rPr lang="en-US" sz="1800" b="1" i="1" kern="0" dirty="0" smtClean="0">
                <a:solidFill>
                  <a:srgbClr val="317CB7"/>
                </a:solidFill>
                <a:latin typeface="Georgia"/>
                <a:ea typeface="Georgia"/>
                <a:cs typeface="Georgia"/>
                <a:sym typeface="Georgia"/>
              </a:rPr>
              <a:t>ligned </a:t>
            </a:r>
            <a:r>
              <a:rPr lang="en-US" sz="1800" i="1" kern="0" dirty="0" smtClean="0">
                <a:solidFill>
                  <a:srgbClr val="317CB7"/>
                </a:solidFill>
                <a:latin typeface="Georgia"/>
                <a:ea typeface="Georgia"/>
                <a:cs typeface="Georgia"/>
                <a:sym typeface="Georgia"/>
              </a:rPr>
              <a:t>to the unique needs and priorities of the school?</a:t>
            </a:r>
          </a:p>
          <a:p>
            <a:r>
              <a:rPr lang="en-US" sz="1800" i="1" kern="0" dirty="0" smtClean="0">
                <a:solidFill>
                  <a:srgbClr val="317CB7"/>
                </a:solidFill>
                <a:latin typeface="Georgia"/>
                <a:sym typeface="Georgia"/>
              </a:rPr>
              <a:t> </a:t>
            </a:r>
          </a:p>
          <a:p>
            <a:pPr marL="285750" indent="-285750">
              <a:buFont typeface="Arial" panose="020B0604020202020204" pitchFamily="34" charset="0"/>
              <a:buChar char="•"/>
            </a:pPr>
            <a:r>
              <a:rPr lang="en-US" sz="1800" i="1" kern="0" dirty="0" smtClean="0">
                <a:solidFill>
                  <a:srgbClr val="317CB7"/>
                </a:solidFill>
                <a:latin typeface="Georgia"/>
                <a:sym typeface="Georgia"/>
              </a:rPr>
              <a:t>What </a:t>
            </a:r>
            <a:r>
              <a:rPr lang="en-US" sz="1800" i="1" kern="0" dirty="0">
                <a:solidFill>
                  <a:srgbClr val="317CB7"/>
                </a:solidFill>
                <a:latin typeface="Georgia"/>
                <a:sym typeface="Georgia"/>
              </a:rPr>
              <a:t>ways might </a:t>
            </a:r>
            <a:r>
              <a:rPr lang="en-US" sz="1800" i="1" kern="0" dirty="0" smtClean="0">
                <a:solidFill>
                  <a:srgbClr val="317CB7"/>
                </a:solidFill>
                <a:latin typeface="Georgia"/>
                <a:sym typeface="Georgia"/>
              </a:rPr>
              <a:t>they offer </a:t>
            </a:r>
            <a:r>
              <a:rPr lang="en-US" sz="1800" i="1" kern="0" dirty="0">
                <a:solidFill>
                  <a:srgbClr val="317CB7"/>
                </a:solidFill>
                <a:latin typeface="Georgia"/>
                <a:sym typeface="Georgia"/>
              </a:rPr>
              <a:t>to adjust </a:t>
            </a:r>
            <a:r>
              <a:rPr lang="en-US" sz="1800" i="1" kern="0" dirty="0" smtClean="0">
                <a:solidFill>
                  <a:srgbClr val="317CB7"/>
                </a:solidFill>
                <a:latin typeface="Georgia"/>
                <a:sym typeface="Georgia"/>
              </a:rPr>
              <a:t>their programming </a:t>
            </a:r>
            <a:r>
              <a:rPr lang="en-US" sz="1800" i="1" kern="0" dirty="0">
                <a:solidFill>
                  <a:srgbClr val="317CB7"/>
                </a:solidFill>
                <a:latin typeface="Georgia"/>
                <a:sym typeface="Georgia"/>
              </a:rPr>
              <a:t>to </a:t>
            </a:r>
            <a:r>
              <a:rPr lang="en-US" sz="1800" b="1" i="1" kern="0" dirty="0" smtClean="0">
                <a:solidFill>
                  <a:srgbClr val="317CB7"/>
                </a:solidFill>
                <a:latin typeface="Georgia"/>
                <a:sym typeface="Georgia"/>
              </a:rPr>
              <a:t>Strategically Align </a:t>
            </a:r>
            <a:r>
              <a:rPr lang="en-US" sz="1800" i="1" kern="0" dirty="0">
                <a:solidFill>
                  <a:srgbClr val="317CB7"/>
                </a:solidFill>
                <a:latin typeface="Georgia"/>
                <a:sym typeface="Georgia"/>
              </a:rPr>
              <a:t>with some of challenges the school is currently facing?</a:t>
            </a:r>
            <a:endParaRPr lang="en-US" sz="1800" i="1" kern="0" dirty="0">
              <a:latin typeface="Georgia" panose="02040502050405020303" pitchFamily="18" charset="0"/>
            </a:endParaRPr>
          </a:p>
          <a:p>
            <a:pPr marL="285750" indent="-285750">
              <a:buFont typeface="Arial" panose="020B0604020202020204" pitchFamily="34" charset="0"/>
              <a:buChar char="•"/>
            </a:pPr>
            <a:endParaRPr lang="en-US" sz="1800" b="1" kern="0" dirty="0" smtClean="0">
              <a:solidFill>
                <a:srgbClr val="317CB7"/>
              </a:solidFill>
              <a:latin typeface="Georgia"/>
              <a:ea typeface="Georgia"/>
              <a:cs typeface="Georgia"/>
              <a:sym typeface="Georgia"/>
            </a:endParaRPr>
          </a:p>
        </p:txBody>
      </p:sp>
    </p:spTree>
    <p:extLst>
      <p:ext uri="{BB962C8B-B14F-4D97-AF65-F5344CB8AC3E}">
        <p14:creationId xmlns:p14="http://schemas.microsoft.com/office/powerpoint/2010/main" val="998666047"/>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123825" y="498599"/>
            <a:ext cx="8395170"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Coordinated Services: Boston Elementary School</a:t>
            </a:r>
            <a:endParaRPr lang="en" sz="1800" kern="0" dirty="0">
              <a:solidFill>
                <a:srgbClr val="317CB7"/>
              </a:solidFill>
              <a:latin typeface="Georgia"/>
              <a:ea typeface="Georgia"/>
              <a:cs typeface="Georgia"/>
              <a:sym typeface="Georgia"/>
            </a:endParaRPr>
          </a:p>
        </p:txBody>
      </p:sp>
      <p:sp>
        <p:nvSpPr>
          <p:cNvPr id="7" name="Shape 118"/>
          <p:cNvSpPr txBox="1">
            <a:spLocks/>
          </p:cNvSpPr>
          <p:nvPr/>
        </p:nvSpPr>
        <p:spPr>
          <a:xfrm>
            <a:off x="193729" y="2797671"/>
            <a:ext cx="8687944"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US" sz="1800" b="1" kern="0" dirty="0" smtClean="0">
              <a:solidFill>
                <a:srgbClr val="317CB7"/>
              </a:solidFill>
              <a:latin typeface="Georgia"/>
              <a:ea typeface="Georgia"/>
              <a:cs typeface="Georgia"/>
              <a:sym typeface="Georgia"/>
            </a:endParaRPr>
          </a:p>
          <a:p>
            <a:endParaRPr lang="en-US" sz="1800" b="1" kern="0" dirty="0" smtClean="0">
              <a:solidFill>
                <a:srgbClr val="317CB7"/>
              </a:solidFill>
              <a:latin typeface="Georgia"/>
              <a:ea typeface="Georgia"/>
              <a:cs typeface="Georgia"/>
              <a:sym typeface="Georgia"/>
            </a:endParaRPr>
          </a:p>
          <a:p>
            <a:r>
              <a:rPr lang="en-US" sz="1800" kern="0" dirty="0" smtClean="0">
                <a:solidFill>
                  <a:srgbClr val="317CB7"/>
                </a:solidFill>
                <a:latin typeface="Georgia"/>
                <a:ea typeface="Georgia"/>
                <a:cs typeface="Georgia"/>
                <a:sym typeface="Georgia"/>
              </a:rPr>
              <a:t>STEM Now! has noticed that it is one of four after school programs operating at the school, and has seen an overlap in the students being served by all four of these programs.  </a:t>
            </a:r>
          </a:p>
          <a:p>
            <a:endParaRPr lang="en-US" sz="1800" kern="0" dirty="0" smtClean="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i="1" kern="0" dirty="0" smtClean="0">
                <a:solidFill>
                  <a:srgbClr val="317CB7"/>
                </a:solidFill>
                <a:latin typeface="Georgia"/>
                <a:ea typeface="Georgia"/>
                <a:cs typeface="Georgia"/>
                <a:sym typeface="Georgia"/>
              </a:rPr>
              <a:t>What challenges may be coming up for these programs related to </a:t>
            </a:r>
            <a:r>
              <a:rPr lang="en-US" sz="1800" b="1" i="1" kern="0" dirty="0" smtClean="0">
                <a:solidFill>
                  <a:srgbClr val="317CB7"/>
                </a:solidFill>
                <a:latin typeface="Georgia"/>
                <a:ea typeface="Georgia"/>
                <a:cs typeface="Georgia"/>
                <a:sym typeface="Georgia"/>
              </a:rPr>
              <a:t>Coordinating Services? </a:t>
            </a:r>
          </a:p>
          <a:p>
            <a:pPr marL="285750" indent="-285750">
              <a:buFont typeface="Arial" panose="020B0604020202020204" pitchFamily="34" charset="0"/>
              <a:buChar char="•"/>
            </a:pPr>
            <a:endParaRPr lang="en-US" sz="1800" i="1" kern="0" dirty="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i="1" kern="0" dirty="0" smtClean="0">
                <a:solidFill>
                  <a:srgbClr val="317CB7"/>
                </a:solidFill>
                <a:latin typeface="Georgia"/>
                <a:ea typeface="Georgia"/>
                <a:cs typeface="Georgia"/>
                <a:sym typeface="Georgia"/>
              </a:rPr>
              <a:t>How can STEM Now! initiate </a:t>
            </a:r>
            <a:r>
              <a:rPr lang="en-US" sz="1800" b="1" i="1" kern="0" dirty="0" smtClean="0">
                <a:solidFill>
                  <a:srgbClr val="317CB7"/>
                </a:solidFill>
                <a:latin typeface="Georgia"/>
                <a:ea typeface="Georgia"/>
                <a:cs typeface="Georgia"/>
                <a:sym typeface="Georgia"/>
              </a:rPr>
              <a:t>Coordination</a:t>
            </a:r>
            <a:r>
              <a:rPr lang="en-US" sz="1800" i="1" kern="0" dirty="0" smtClean="0">
                <a:solidFill>
                  <a:srgbClr val="317CB7"/>
                </a:solidFill>
                <a:latin typeface="Georgia"/>
                <a:ea typeface="Georgia"/>
                <a:cs typeface="Georgia"/>
                <a:sym typeface="Georgia"/>
              </a:rPr>
              <a:t> of after school </a:t>
            </a:r>
            <a:r>
              <a:rPr lang="en-US" sz="1800" b="1" i="1" kern="0" dirty="0" smtClean="0">
                <a:solidFill>
                  <a:srgbClr val="317CB7"/>
                </a:solidFill>
                <a:latin typeface="Georgia"/>
                <a:ea typeface="Georgia"/>
                <a:cs typeface="Georgia"/>
                <a:sym typeface="Georgia"/>
              </a:rPr>
              <a:t>Services</a:t>
            </a:r>
            <a:r>
              <a:rPr lang="en-US" sz="1800" i="1" kern="0" dirty="0" smtClean="0">
                <a:solidFill>
                  <a:srgbClr val="317CB7"/>
                </a:solidFill>
                <a:latin typeface="Georgia"/>
                <a:ea typeface="Georgia"/>
                <a:cs typeface="Georgia"/>
                <a:sym typeface="Georgia"/>
              </a:rPr>
              <a:t> in order to streamline programming and ensure that they are contributing to the school’s priority of providing equitable access to enrichment opportunities for all students? </a:t>
            </a:r>
            <a:endParaRPr lang="en-US" sz="1800" i="1" kern="0" dirty="0" smtClean="0">
              <a:solidFill>
                <a:srgbClr val="317CB7"/>
              </a:solidFill>
              <a:latin typeface="Georgia"/>
              <a:sym typeface="Georgia"/>
            </a:endParaRPr>
          </a:p>
          <a:p>
            <a:endParaRPr lang="en-US" sz="1800" b="1" kern="0" dirty="0" smtClean="0">
              <a:solidFill>
                <a:srgbClr val="317CB7"/>
              </a:solidFill>
              <a:latin typeface="Georgia"/>
              <a:ea typeface="Georgia"/>
              <a:cs typeface="Georgia"/>
              <a:sym typeface="Georgia"/>
            </a:endParaRPr>
          </a:p>
        </p:txBody>
      </p:sp>
    </p:spTree>
    <p:extLst>
      <p:ext uri="{BB962C8B-B14F-4D97-AF65-F5344CB8AC3E}">
        <p14:creationId xmlns:p14="http://schemas.microsoft.com/office/powerpoint/2010/main" val="2398475456"/>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123825" y="498599"/>
            <a:ext cx="8395170"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Shared Accountability: Boston Elementary School</a:t>
            </a:r>
            <a:endParaRPr lang="en" sz="1800" kern="0" dirty="0">
              <a:solidFill>
                <a:srgbClr val="317CB7"/>
              </a:solidFill>
              <a:latin typeface="Georgia"/>
              <a:ea typeface="Georgia"/>
              <a:cs typeface="Georgia"/>
              <a:sym typeface="Georgia"/>
            </a:endParaRPr>
          </a:p>
        </p:txBody>
      </p:sp>
      <p:sp>
        <p:nvSpPr>
          <p:cNvPr id="7" name="Shape 118"/>
          <p:cNvSpPr txBox="1">
            <a:spLocks/>
          </p:cNvSpPr>
          <p:nvPr/>
        </p:nvSpPr>
        <p:spPr>
          <a:xfrm>
            <a:off x="193729" y="2797671"/>
            <a:ext cx="8687944"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US" sz="1800" kern="0" dirty="0" smtClean="0">
              <a:solidFill>
                <a:srgbClr val="317CB7"/>
              </a:solidFill>
              <a:latin typeface="Georgia"/>
              <a:ea typeface="Georgia"/>
              <a:cs typeface="Georgia"/>
              <a:sym typeface="Georgia"/>
            </a:endParaRPr>
          </a:p>
          <a:p>
            <a:r>
              <a:rPr lang="en-US" sz="1800" kern="0" dirty="0" smtClean="0">
                <a:solidFill>
                  <a:srgbClr val="317CB7"/>
                </a:solidFill>
                <a:latin typeface="Georgia"/>
                <a:ea typeface="Georgia"/>
                <a:cs typeface="Georgia"/>
                <a:sym typeface="Georgia"/>
              </a:rPr>
              <a:t>STEM Now! is eager to establish a partnership agreement with Boston Elementary School to develop shared goals, objectives and expectations, but the school has not been able to prioritize time to develop and complete this agreement with STEM Now!</a:t>
            </a:r>
          </a:p>
          <a:p>
            <a:endParaRPr lang="en-US" sz="1800" b="1" kern="0" dirty="0" smtClean="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i="1" kern="0" dirty="0" smtClean="0">
                <a:solidFill>
                  <a:srgbClr val="317CB7"/>
                </a:solidFill>
                <a:latin typeface="Georgia"/>
                <a:ea typeface="Georgia"/>
                <a:cs typeface="Georgia"/>
                <a:sym typeface="Georgia"/>
              </a:rPr>
              <a:t>What challenges may the school face that inhibit it from taking the steps necessary to establish a partnership agreement that outlines </a:t>
            </a:r>
            <a:r>
              <a:rPr lang="en-US" sz="1800" b="1" i="1" kern="0" dirty="0" smtClean="0">
                <a:solidFill>
                  <a:srgbClr val="317CB7"/>
                </a:solidFill>
                <a:latin typeface="Georgia"/>
                <a:ea typeface="Georgia"/>
                <a:cs typeface="Georgia"/>
                <a:sym typeface="Georgia"/>
              </a:rPr>
              <a:t>Shared Accountability</a:t>
            </a:r>
            <a:r>
              <a:rPr lang="en-US" sz="1800" i="1" kern="0" dirty="0" smtClean="0">
                <a:solidFill>
                  <a:srgbClr val="317CB7"/>
                </a:solidFill>
                <a:latin typeface="Georgia"/>
                <a:ea typeface="Georgia"/>
                <a:cs typeface="Georgia"/>
                <a:sym typeface="Georgia"/>
              </a:rPr>
              <a:t>? </a:t>
            </a:r>
          </a:p>
          <a:p>
            <a:pPr marL="285750" indent="-285750">
              <a:buFont typeface="Arial" panose="020B0604020202020204" pitchFamily="34" charset="0"/>
              <a:buChar char="•"/>
            </a:pPr>
            <a:endParaRPr lang="en-US" sz="1800" i="1" kern="0" dirty="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i="1" kern="0" dirty="0" smtClean="0">
                <a:solidFill>
                  <a:srgbClr val="317CB7"/>
                </a:solidFill>
                <a:latin typeface="Georgia"/>
                <a:ea typeface="Georgia"/>
                <a:cs typeface="Georgia"/>
                <a:sym typeface="Georgia"/>
              </a:rPr>
              <a:t>What are some creative ways that STEM Now! can continue establishing </a:t>
            </a:r>
            <a:r>
              <a:rPr lang="en-US" sz="1800" b="1" i="1" kern="0" dirty="0" smtClean="0">
                <a:solidFill>
                  <a:srgbClr val="317CB7"/>
                </a:solidFill>
                <a:latin typeface="Georgia"/>
                <a:ea typeface="Georgia"/>
                <a:cs typeface="Georgia"/>
                <a:sym typeface="Georgia"/>
              </a:rPr>
              <a:t>Shared Accountability </a:t>
            </a:r>
            <a:r>
              <a:rPr lang="en-US" sz="1800" i="1" kern="0" dirty="0" smtClean="0">
                <a:solidFill>
                  <a:srgbClr val="317CB7"/>
                </a:solidFill>
                <a:latin typeface="Georgia"/>
                <a:ea typeface="Georgia"/>
                <a:cs typeface="Georgia"/>
                <a:sym typeface="Georgia"/>
              </a:rPr>
              <a:t>at the school despite these challenges? </a:t>
            </a:r>
            <a:endParaRPr lang="en-US" sz="1800" i="1" kern="0" dirty="0" smtClean="0">
              <a:solidFill>
                <a:srgbClr val="317CB7"/>
              </a:solidFill>
              <a:latin typeface="Georgia"/>
              <a:sym typeface="Georgia"/>
            </a:endParaRPr>
          </a:p>
          <a:p>
            <a:endParaRPr lang="en-US" sz="1800" b="1" kern="0" dirty="0" smtClean="0">
              <a:solidFill>
                <a:srgbClr val="317CB7"/>
              </a:solidFill>
              <a:latin typeface="Georgia"/>
              <a:ea typeface="Georgia"/>
              <a:cs typeface="Georgia"/>
              <a:sym typeface="Georgia"/>
            </a:endParaRPr>
          </a:p>
        </p:txBody>
      </p:sp>
    </p:spTree>
    <p:extLst>
      <p:ext uri="{BB962C8B-B14F-4D97-AF65-F5344CB8AC3E}">
        <p14:creationId xmlns:p14="http://schemas.microsoft.com/office/powerpoint/2010/main" val="2977381033"/>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123825" y="498599"/>
            <a:ext cx="8395170"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Results Driven: Boston Elementary School</a:t>
            </a:r>
            <a:endParaRPr lang="en" sz="1800" kern="0" dirty="0">
              <a:solidFill>
                <a:srgbClr val="317CB7"/>
              </a:solidFill>
              <a:latin typeface="Georgia"/>
              <a:ea typeface="Georgia"/>
              <a:cs typeface="Georgia"/>
              <a:sym typeface="Georgia"/>
            </a:endParaRPr>
          </a:p>
        </p:txBody>
      </p:sp>
      <p:sp>
        <p:nvSpPr>
          <p:cNvPr id="7" name="Shape 118"/>
          <p:cNvSpPr txBox="1">
            <a:spLocks/>
          </p:cNvSpPr>
          <p:nvPr/>
        </p:nvSpPr>
        <p:spPr>
          <a:xfrm>
            <a:off x="193729" y="2797671"/>
            <a:ext cx="8687944"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kern="0" dirty="0" smtClean="0">
                <a:solidFill>
                  <a:srgbClr val="317CB7"/>
                </a:solidFill>
                <a:latin typeface="Georgia"/>
                <a:ea typeface="Georgia"/>
                <a:cs typeface="Georgia"/>
                <a:sym typeface="Georgia"/>
              </a:rPr>
              <a:t>STEM Now! is a national program and has a set of organization-wide metrics that it uses to measure the results of its work.  </a:t>
            </a:r>
          </a:p>
          <a:p>
            <a:endParaRPr lang="en-US" sz="1800" b="1" kern="0" dirty="0" smtClean="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i="1" kern="0" dirty="0" smtClean="0">
                <a:solidFill>
                  <a:srgbClr val="317CB7"/>
                </a:solidFill>
                <a:latin typeface="Georgia"/>
                <a:ea typeface="Georgia"/>
                <a:cs typeface="Georgia"/>
                <a:sym typeface="Georgia"/>
              </a:rPr>
              <a:t>How can STEM Now! incorporate Boston Elementary School’s priorities into the metrics that it has already established to ensure that the partnership is mutually </a:t>
            </a:r>
            <a:r>
              <a:rPr lang="en-US" sz="1800" b="1" i="1" kern="0" dirty="0" smtClean="0">
                <a:solidFill>
                  <a:srgbClr val="317CB7"/>
                </a:solidFill>
                <a:latin typeface="Georgia"/>
                <a:ea typeface="Georgia"/>
                <a:cs typeface="Georgia"/>
                <a:sym typeface="Georgia"/>
              </a:rPr>
              <a:t>Results Driven</a:t>
            </a:r>
            <a:r>
              <a:rPr lang="en-US" sz="1800" i="1" kern="0" dirty="0" smtClean="0">
                <a:solidFill>
                  <a:srgbClr val="317CB7"/>
                </a:solidFill>
                <a:latin typeface="Georgia"/>
                <a:ea typeface="Georgia"/>
                <a:cs typeface="Georgia"/>
                <a:sym typeface="Georgia"/>
              </a:rPr>
              <a:t>? </a:t>
            </a:r>
          </a:p>
          <a:p>
            <a:pPr marL="285750" indent="-285750">
              <a:buFont typeface="Arial" panose="020B0604020202020204" pitchFamily="34" charset="0"/>
              <a:buChar char="•"/>
            </a:pPr>
            <a:endParaRPr lang="en-US" sz="1800" i="1" kern="0" dirty="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i="1" kern="0" dirty="0" smtClean="0">
                <a:solidFill>
                  <a:srgbClr val="317CB7"/>
                </a:solidFill>
                <a:latin typeface="Georgia"/>
                <a:ea typeface="Georgia"/>
                <a:cs typeface="Georgia"/>
                <a:sym typeface="Georgia"/>
              </a:rPr>
              <a:t>What are some creative ways that can STEM Now! can work with the school to regularly report and get feedback on its results throughout the year?  </a:t>
            </a:r>
            <a:endParaRPr lang="en-US" sz="1800" i="1" kern="0" dirty="0" smtClean="0">
              <a:solidFill>
                <a:srgbClr val="317CB7"/>
              </a:solidFill>
              <a:latin typeface="Georgia"/>
              <a:sym typeface="Georgia"/>
            </a:endParaRPr>
          </a:p>
          <a:p>
            <a:endParaRPr lang="en-US" sz="1800" b="1" kern="0" dirty="0" smtClean="0">
              <a:solidFill>
                <a:srgbClr val="317CB7"/>
              </a:solidFill>
              <a:latin typeface="Georgia"/>
              <a:ea typeface="Georgia"/>
              <a:cs typeface="Georgia"/>
              <a:sym typeface="Georgia"/>
            </a:endParaRPr>
          </a:p>
        </p:txBody>
      </p:sp>
    </p:spTree>
    <p:extLst>
      <p:ext uri="{BB962C8B-B14F-4D97-AF65-F5344CB8AC3E}">
        <p14:creationId xmlns:p14="http://schemas.microsoft.com/office/powerpoint/2010/main" val="3292956942"/>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6" name="Shape 118"/>
          <p:cNvSpPr txBox="1">
            <a:spLocks/>
          </p:cNvSpPr>
          <p:nvPr/>
        </p:nvSpPr>
        <p:spPr>
          <a:xfrm>
            <a:off x="123825" y="498599"/>
            <a:ext cx="8395170"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Effective Communication: Boston Elementary School</a:t>
            </a:r>
            <a:endParaRPr lang="en" sz="1800" kern="0" dirty="0">
              <a:solidFill>
                <a:srgbClr val="317CB7"/>
              </a:solidFill>
              <a:latin typeface="Georgia"/>
              <a:ea typeface="Georgia"/>
              <a:cs typeface="Georgia"/>
              <a:sym typeface="Georgia"/>
            </a:endParaRPr>
          </a:p>
        </p:txBody>
      </p:sp>
      <p:sp>
        <p:nvSpPr>
          <p:cNvPr id="7" name="Shape 118"/>
          <p:cNvSpPr txBox="1">
            <a:spLocks/>
          </p:cNvSpPr>
          <p:nvPr/>
        </p:nvSpPr>
        <p:spPr>
          <a:xfrm>
            <a:off x="193729" y="2797671"/>
            <a:ext cx="8687944" cy="5644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US" sz="1800" kern="0" dirty="0" smtClean="0">
              <a:solidFill>
                <a:srgbClr val="317CB7"/>
              </a:solidFill>
              <a:latin typeface="Georgia"/>
              <a:ea typeface="Georgia"/>
              <a:cs typeface="Georgia"/>
              <a:sym typeface="Georgia"/>
            </a:endParaRPr>
          </a:p>
          <a:p>
            <a:r>
              <a:rPr lang="en-US" sz="1800" kern="0" dirty="0" smtClean="0">
                <a:solidFill>
                  <a:srgbClr val="317CB7"/>
                </a:solidFill>
                <a:latin typeface="Georgia"/>
                <a:ea typeface="Georgia"/>
                <a:cs typeface="Georgia"/>
                <a:sym typeface="Georgia"/>
              </a:rPr>
              <a:t>STEM Now! has historically met with the principals or partnership point of contact of the schools in which they partner three times a year. They have yet to meet with Boston Elementary School this year, and have had trouble getting in contact with the principal.  </a:t>
            </a:r>
          </a:p>
          <a:p>
            <a:endParaRPr lang="en-US" sz="1800" b="1" kern="0" dirty="0" smtClean="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i="1" kern="0" dirty="0" smtClean="0">
                <a:solidFill>
                  <a:srgbClr val="317CB7"/>
                </a:solidFill>
                <a:latin typeface="Georgia"/>
                <a:ea typeface="Georgia"/>
                <a:cs typeface="Georgia"/>
                <a:sym typeface="Georgia"/>
              </a:rPr>
              <a:t>What are some challenges the school is facing that could be barriers to engaging in </a:t>
            </a:r>
            <a:r>
              <a:rPr lang="en-US" sz="1800" b="1" i="1" kern="0" dirty="0" smtClean="0">
                <a:solidFill>
                  <a:srgbClr val="317CB7"/>
                </a:solidFill>
                <a:latin typeface="Georgia"/>
                <a:ea typeface="Georgia"/>
                <a:cs typeface="Georgia"/>
                <a:sym typeface="Georgia"/>
              </a:rPr>
              <a:t>Effective Communication </a:t>
            </a:r>
            <a:r>
              <a:rPr lang="en-US" sz="1800" i="1" kern="0" dirty="0" smtClean="0">
                <a:solidFill>
                  <a:srgbClr val="317CB7"/>
                </a:solidFill>
                <a:latin typeface="Georgia"/>
                <a:ea typeface="Georgia"/>
                <a:cs typeface="Georgia"/>
                <a:sym typeface="Georgia"/>
              </a:rPr>
              <a:t>with STEM Now!? </a:t>
            </a:r>
          </a:p>
          <a:p>
            <a:pPr marL="285750" indent="-285750">
              <a:buFont typeface="Arial" panose="020B0604020202020204" pitchFamily="34" charset="0"/>
              <a:buChar char="•"/>
            </a:pPr>
            <a:endParaRPr lang="en-US" sz="1800" i="1" kern="0" dirty="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i="1" kern="0" dirty="0" smtClean="0">
                <a:solidFill>
                  <a:srgbClr val="317CB7"/>
                </a:solidFill>
                <a:latin typeface="Georgia"/>
                <a:ea typeface="Georgia"/>
                <a:cs typeface="Georgia"/>
                <a:sym typeface="Georgia"/>
              </a:rPr>
              <a:t>What are some creative ways that can STEM Now! can increase </a:t>
            </a:r>
            <a:r>
              <a:rPr lang="en-US" sz="1800" b="1" i="1" kern="0" dirty="0" smtClean="0">
                <a:solidFill>
                  <a:srgbClr val="317CB7"/>
                </a:solidFill>
                <a:latin typeface="Georgia"/>
                <a:ea typeface="Georgia"/>
                <a:cs typeface="Georgia"/>
                <a:sym typeface="Georgia"/>
              </a:rPr>
              <a:t>Effective Communication</a:t>
            </a:r>
            <a:r>
              <a:rPr lang="en-US" sz="1800" i="1" kern="0" dirty="0" smtClean="0">
                <a:solidFill>
                  <a:srgbClr val="317CB7"/>
                </a:solidFill>
                <a:latin typeface="Georgia"/>
                <a:ea typeface="Georgia"/>
                <a:cs typeface="Georgia"/>
                <a:sym typeface="Georgia"/>
              </a:rPr>
              <a:t> with the school considering the challenges the principal may be facing? </a:t>
            </a:r>
            <a:endParaRPr lang="en-US" sz="1800" b="1" kern="0" dirty="0" smtClean="0">
              <a:solidFill>
                <a:srgbClr val="317CB7"/>
              </a:solidFill>
              <a:latin typeface="Georgia"/>
              <a:ea typeface="Georgia"/>
              <a:cs typeface="Georgia"/>
              <a:sym typeface="Georgia"/>
            </a:endParaRPr>
          </a:p>
        </p:txBody>
      </p:sp>
    </p:spTree>
    <p:extLst>
      <p:ext uri="{BB962C8B-B14F-4D97-AF65-F5344CB8AC3E}">
        <p14:creationId xmlns:p14="http://schemas.microsoft.com/office/powerpoint/2010/main" val="67971118"/>
      </p:ext>
    </p:extLst>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0" y="0"/>
            <a:ext cx="9167700" cy="473200"/>
          </a:xfrm>
          <a:prstGeom prst="rect">
            <a:avLst/>
          </a:prstGeom>
          <a:solidFill>
            <a:srgbClr val="FF6600"/>
          </a:solidFill>
          <a:ln>
            <a:noFill/>
          </a:ln>
        </p:spPr>
        <p:txBody>
          <a:bodyPr lIns="91425" tIns="45700" rIns="91425" bIns="45700" anchor="ctr" anchorCtr="0">
            <a:noAutofit/>
          </a:bodyPr>
          <a:lstStyle/>
          <a:p>
            <a:pPr>
              <a:buClr>
                <a:srgbClr val="000000"/>
              </a:buClr>
              <a:buFont typeface="Arial"/>
              <a:buNone/>
            </a:pPr>
            <a:endParaRPr sz="2400" kern="0">
              <a:solidFill>
                <a:srgbClr val="317CB7"/>
              </a:solidFill>
              <a:latin typeface="Calibri"/>
              <a:ea typeface="Calibri"/>
              <a:cs typeface="Calibri"/>
              <a:sym typeface="Calibri"/>
            </a:endParaRPr>
          </a:p>
        </p:txBody>
      </p:sp>
      <p:sp>
        <p:nvSpPr>
          <p:cNvPr id="101" name="Shape 101"/>
          <p:cNvSpPr txBox="1"/>
          <p:nvPr/>
        </p:nvSpPr>
        <p:spPr>
          <a:xfrm>
            <a:off x="123825" y="25400"/>
            <a:ext cx="7831200" cy="338000"/>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a:solidFill>
                  <a:srgbClr val="FFFFFF"/>
                </a:solidFill>
                <a:latin typeface="Questrial"/>
                <a:ea typeface="Questrial"/>
                <a:cs typeface="Questrial"/>
                <a:sym typeface="Questrial"/>
              </a:rPr>
              <a:t>BOSTON PUBLIC SCHOOLS</a:t>
            </a:r>
          </a:p>
        </p:txBody>
      </p:sp>
      <p:sp>
        <p:nvSpPr>
          <p:cNvPr id="102" name="Shape 102"/>
          <p:cNvSpPr/>
          <p:nvPr/>
        </p:nvSpPr>
        <p:spPr>
          <a:xfrm>
            <a:off x="444500" y="658413"/>
            <a:ext cx="4242600" cy="492400"/>
          </a:xfrm>
          <a:prstGeom prst="rect">
            <a:avLst/>
          </a:prstGeom>
          <a:noFill/>
          <a:ln>
            <a:noFill/>
          </a:ln>
        </p:spPr>
        <p:txBody>
          <a:bodyPr lIns="91425" tIns="45700" rIns="91425" bIns="45700" anchor="t" anchorCtr="0">
            <a:noAutofit/>
          </a:bodyPr>
          <a:lstStyle/>
          <a:p>
            <a:pPr>
              <a:buClr>
                <a:srgbClr val="317CB7"/>
              </a:buClr>
              <a:buFont typeface="Questrial"/>
              <a:buNone/>
            </a:pPr>
            <a:endParaRPr kern="0">
              <a:solidFill>
                <a:srgbClr val="000000"/>
              </a:solidFill>
              <a:ea typeface="Arial"/>
              <a:cs typeface="Arial"/>
              <a:sym typeface="Arial"/>
            </a:endParaRPr>
          </a:p>
        </p:txBody>
      </p:sp>
      <p:sp>
        <p:nvSpPr>
          <p:cNvPr id="103" name="Shape 103"/>
          <p:cNvSpPr txBox="1"/>
          <p:nvPr/>
        </p:nvSpPr>
        <p:spPr>
          <a:xfrm>
            <a:off x="-14400" y="2420400"/>
            <a:ext cx="9158400" cy="2063600"/>
          </a:xfrm>
          <a:prstGeom prst="rect">
            <a:avLst/>
          </a:prstGeom>
          <a:solidFill>
            <a:srgbClr val="428BE3"/>
          </a:solidFill>
          <a:ln>
            <a:noFill/>
          </a:ln>
        </p:spPr>
        <p:txBody>
          <a:bodyPr lIns="91425" tIns="45700" rIns="91425" bIns="45700" anchor="ctr" anchorCtr="0">
            <a:noAutofit/>
          </a:bodyPr>
          <a:lstStyle/>
          <a:p>
            <a:pPr>
              <a:buClr>
                <a:srgbClr val="000000"/>
              </a:buClr>
              <a:buFont typeface="Arial"/>
              <a:buNone/>
            </a:pPr>
            <a:endParaRPr kern="0">
              <a:solidFill>
                <a:srgbClr val="317CB7"/>
              </a:solidFill>
              <a:latin typeface="Questrial"/>
              <a:ea typeface="Questrial"/>
              <a:cs typeface="Questrial"/>
              <a:sym typeface="Questrial"/>
            </a:endParaRPr>
          </a:p>
        </p:txBody>
      </p:sp>
      <p:sp>
        <p:nvSpPr>
          <p:cNvPr id="104" name="Shape 104"/>
          <p:cNvSpPr txBox="1"/>
          <p:nvPr/>
        </p:nvSpPr>
        <p:spPr>
          <a:xfrm>
            <a:off x="0" y="2948364"/>
            <a:ext cx="9144000" cy="1006400"/>
          </a:xfrm>
          <a:prstGeom prst="rect">
            <a:avLst/>
          </a:prstGeom>
          <a:noFill/>
          <a:ln>
            <a:noFill/>
          </a:ln>
        </p:spPr>
        <p:txBody>
          <a:bodyPr lIns="91425" tIns="45700" rIns="91425" bIns="45700" anchor="t" anchorCtr="0">
            <a:noAutofit/>
          </a:bodyPr>
          <a:lstStyle/>
          <a:p>
            <a:pPr algn="ctr">
              <a:lnSpc>
                <a:spcPct val="90000"/>
              </a:lnSpc>
              <a:buClr>
                <a:srgbClr val="FFFFFF"/>
              </a:buClr>
              <a:buSzPct val="25000"/>
              <a:buFont typeface="Questrial"/>
              <a:buNone/>
            </a:pPr>
            <a:r>
              <a:rPr lang="en-US" sz="2800" b="1" kern="0" dirty="0" smtClean="0">
                <a:solidFill>
                  <a:srgbClr val="FFFFFF"/>
                </a:solidFill>
                <a:latin typeface="Georgia"/>
                <a:ea typeface="Questrial"/>
                <a:cs typeface="Georgia"/>
                <a:sym typeface="Questrial"/>
              </a:rPr>
              <a:t>Share Out and Closing</a:t>
            </a:r>
            <a:endParaRPr lang="en" sz="2800" b="1" kern="0" dirty="0">
              <a:solidFill>
                <a:srgbClr val="FFFFFF"/>
              </a:solidFill>
              <a:latin typeface="Georgia"/>
              <a:ea typeface="Questrial"/>
              <a:cs typeface="Georgia"/>
              <a:sym typeface="Questrial"/>
            </a:endParaRPr>
          </a:p>
        </p:txBody>
      </p:sp>
    </p:spTree>
    <p:extLst>
      <p:ext uri="{BB962C8B-B14F-4D97-AF65-F5344CB8AC3E}">
        <p14:creationId xmlns:p14="http://schemas.microsoft.com/office/powerpoint/2010/main" val="150110033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684"/>
            <a:ext cx="8229600" cy="1143000"/>
          </a:xfrm>
        </p:spPr>
        <p:txBody>
          <a:bodyPr/>
          <a:lstStyle/>
          <a:p>
            <a:r>
              <a:rPr lang="en-US" dirty="0" smtClean="0"/>
              <a:t>AQP + </a:t>
            </a:r>
            <a:r>
              <a:rPr lang="en-US" dirty="0" err="1" smtClean="0"/>
              <a:t>BoSTEM</a:t>
            </a:r>
            <a:r>
              <a:rPr lang="en-US" dirty="0" smtClean="0"/>
              <a:t> Initiative Overview</a:t>
            </a:r>
            <a:endParaRPr lang="en-US" dirty="0"/>
          </a:p>
        </p:txBody>
      </p:sp>
      <p:sp>
        <p:nvSpPr>
          <p:cNvPr id="4" name="Content Placeholder 2"/>
          <p:cNvSpPr txBox="1">
            <a:spLocks/>
          </p:cNvSpPr>
          <p:nvPr/>
        </p:nvSpPr>
        <p:spPr>
          <a:xfrm>
            <a:off x="156375" y="1342684"/>
            <a:ext cx="8686800" cy="4531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            		</a:t>
            </a:r>
          </a:p>
          <a:p>
            <a:pPr marL="0" indent="0">
              <a:buNone/>
            </a:pPr>
            <a:r>
              <a:rPr lang="en-US" sz="1600" b="1" dirty="0"/>
              <a:t>	</a:t>
            </a:r>
            <a:r>
              <a:rPr lang="en-US" sz="1600" b="1" dirty="0" smtClean="0"/>
              <a:t>	40 </a:t>
            </a:r>
            <a:r>
              <a:rPr lang="en-US" sz="1600" b="1" dirty="0"/>
              <a:t>BPS </a:t>
            </a:r>
            <a:r>
              <a:rPr lang="en-US" sz="1600" b="1" dirty="0" smtClean="0"/>
              <a:t>Schools</a:t>
            </a:r>
            <a:r>
              <a:rPr lang="en-US" sz="1600" b="1" dirty="0"/>
              <a:t>	</a:t>
            </a:r>
            <a:r>
              <a:rPr lang="en-US" sz="1600" b="1" dirty="0" smtClean="0"/>
              <a:t>	 </a:t>
            </a:r>
            <a:r>
              <a:rPr lang="en-US" sz="1600" b="1" dirty="0"/>
              <a:t> </a:t>
            </a:r>
            <a:r>
              <a:rPr lang="en-US" sz="1600" b="1" dirty="0" smtClean="0"/>
              <a:t>          Serving Grades K-12</a:t>
            </a:r>
          </a:p>
          <a:p>
            <a:pPr marL="0" indent="0">
              <a:buNone/>
            </a:pPr>
            <a:endParaRPr lang="en-US" sz="1600" b="1" dirty="0" smtClean="0"/>
          </a:p>
          <a:p>
            <a:pPr marL="0" indent="0">
              <a:buFont typeface="Arial" panose="020B0604020202020204" pitchFamily="34" charset="0"/>
              <a:buNone/>
            </a:pPr>
            <a:endParaRPr lang="en-US" sz="1600" b="1" dirty="0" smtClean="0"/>
          </a:p>
          <a:p>
            <a:pPr marL="0" indent="0">
              <a:buFont typeface="Arial" panose="020B0604020202020204" pitchFamily="34" charset="0"/>
              <a:buNone/>
            </a:pPr>
            <a:endParaRPr lang="en-US" sz="1600" b="1" dirty="0"/>
          </a:p>
          <a:p>
            <a:pPr marL="0" indent="0">
              <a:buFont typeface="Arial" panose="020B0604020202020204" pitchFamily="34" charset="0"/>
              <a:buNone/>
            </a:pPr>
            <a:endParaRPr lang="en-US" sz="1050" b="1" dirty="0" smtClean="0"/>
          </a:p>
          <a:p>
            <a:pPr marL="0" indent="0">
              <a:buFont typeface="Arial" panose="020B0604020202020204" pitchFamily="34" charset="0"/>
              <a:buNone/>
            </a:pPr>
            <a:r>
              <a:rPr lang="en-US" sz="1600" b="1" dirty="0" smtClean="0"/>
              <a:t>			          25 Partner Organizations</a:t>
            </a:r>
          </a:p>
          <a:p>
            <a:pPr marL="0" indent="0">
              <a:buFont typeface="Arial" panose="020B0604020202020204" pitchFamily="34" charset="0"/>
              <a:buNone/>
            </a:pPr>
            <a:r>
              <a:rPr lang="en-US" sz="1600" b="1" dirty="0"/>
              <a:t>	</a:t>
            </a:r>
            <a:r>
              <a:rPr lang="en-US" sz="1600" b="1" dirty="0" smtClean="0"/>
              <a:t>		          operating at 56 sites</a:t>
            </a:r>
          </a:p>
          <a:p>
            <a:pPr marL="0" indent="0">
              <a:buFont typeface="Arial" panose="020B0604020202020204" pitchFamily="34" charset="0"/>
              <a:buNone/>
            </a:pPr>
            <a:endParaRPr lang="en-US" sz="1600" b="1" dirty="0"/>
          </a:p>
          <a:p>
            <a:pPr marL="0" indent="0">
              <a:buFont typeface="Arial" panose="020B0604020202020204" pitchFamily="34" charset="0"/>
              <a:buNone/>
            </a:pPr>
            <a:endParaRPr lang="en-US" sz="1600" b="1" dirty="0" smtClean="0"/>
          </a:p>
          <a:p>
            <a:pPr marL="0" indent="0">
              <a:buFont typeface="Arial" panose="020B0604020202020204" pitchFamily="34" charset="0"/>
              <a:buNone/>
            </a:pPr>
            <a:endParaRPr lang="en-US" sz="1600" b="1" dirty="0" smtClean="0"/>
          </a:p>
          <a:p>
            <a:pPr marL="0" indent="0">
              <a:buFont typeface="Arial" panose="020B0604020202020204" pitchFamily="34" charset="0"/>
              <a:buNone/>
            </a:pPr>
            <a:endParaRPr lang="en-US" sz="1600" b="1" dirty="0" smtClean="0"/>
          </a:p>
          <a:p>
            <a:pPr marL="0" indent="0">
              <a:buFont typeface="Arial" panose="020B0604020202020204" pitchFamily="34" charset="0"/>
              <a:buNone/>
            </a:pPr>
            <a:r>
              <a:rPr lang="en-US" sz="1600" b="1" dirty="0"/>
              <a:t>	</a:t>
            </a:r>
            <a:r>
              <a:rPr lang="en-US" sz="1600" b="1" dirty="0" smtClean="0"/>
              <a:t>  </a:t>
            </a:r>
          </a:p>
          <a:p>
            <a:pPr marL="0" indent="0">
              <a:buFont typeface="Arial" panose="020B0604020202020204" pitchFamily="34" charset="0"/>
              <a:buNone/>
            </a:pPr>
            <a:r>
              <a:rPr lang="en-US" sz="1600" b="1" dirty="0"/>
              <a:t>	</a:t>
            </a:r>
            <a:r>
              <a:rPr lang="en-US" sz="1600" b="1" dirty="0" smtClean="0"/>
              <a:t>   Students Served: 1,802             		Attendance Rate: 80%	</a:t>
            </a:r>
          </a:p>
          <a:p>
            <a:pPr marL="0" indent="0">
              <a:buFont typeface="Arial" panose="020B0604020202020204" pitchFamily="34" charset="0"/>
              <a:buNone/>
            </a:pPr>
            <a:r>
              <a:rPr lang="en-US" sz="1600" b="1" dirty="0"/>
              <a:t>	 </a:t>
            </a:r>
            <a:r>
              <a:rPr lang="en-US" sz="1600" b="1" dirty="0" smtClean="0"/>
              <a:t>  (</a:t>
            </a:r>
            <a:r>
              <a:rPr lang="en-US" sz="1600" b="1" dirty="0" smtClean="0">
                <a:solidFill>
                  <a:srgbClr val="C00000"/>
                </a:solidFill>
              </a:rPr>
              <a:t>71% </a:t>
            </a:r>
            <a:r>
              <a:rPr lang="en-US" sz="1600" b="1" dirty="0" smtClean="0"/>
              <a:t>of 56 sites, n=40)	</a:t>
            </a:r>
            <a:r>
              <a:rPr lang="en-US" sz="1600" b="1" dirty="0"/>
              <a:t> </a:t>
            </a:r>
            <a:r>
              <a:rPr lang="en-US" sz="1600" b="1" dirty="0" smtClean="0"/>
              <a:t>           		(</a:t>
            </a:r>
            <a:r>
              <a:rPr lang="en-US" sz="1600" b="1" dirty="0" smtClean="0">
                <a:solidFill>
                  <a:srgbClr val="C00000"/>
                </a:solidFill>
              </a:rPr>
              <a:t>48% </a:t>
            </a:r>
            <a:r>
              <a:rPr lang="en-US" sz="1600" b="1" dirty="0" smtClean="0"/>
              <a:t>of 40 sites, n=19)	</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023" t="35461" r="9451" b="37205"/>
          <a:stretch/>
        </p:blipFill>
        <p:spPr bwMode="auto">
          <a:xfrm>
            <a:off x="2773054" y="2872418"/>
            <a:ext cx="784482" cy="73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212244" y="1296287"/>
            <a:ext cx="804537" cy="736249"/>
            <a:chOff x="3821278" y="2203556"/>
            <a:chExt cx="1328262" cy="1257797"/>
          </a:xfrm>
        </p:grpSpPr>
        <p:pic>
          <p:nvPicPr>
            <p:cNvPr id="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85" t="45238" r="63637" b="8337"/>
            <a:stretch/>
          </p:blipFill>
          <p:spPr bwMode="auto">
            <a:xfrm>
              <a:off x="3821278" y="2203556"/>
              <a:ext cx="1328262" cy="125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106" r="19918"/>
            <a:stretch/>
          </p:blipFill>
          <p:spPr bwMode="auto">
            <a:xfrm>
              <a:off x="4366178" y="2601586"/>
              <a:ext cx="192594" cy="25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449" t="32818" r="46337" b="45819"/>
          <a:stretch/>
        </p:blipFill>
        <p:spPr bwMode="auto">
          <a:xfrm>
            <a:off x="7539401" y="1243286"/>
            <a:ext cx="794225" cy="7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6" descr="https://encrypted-tbn0.gstatic.com/images?q=tbn:ANd9GcR9S8yrZYnhic_9nI773RE6GELR0duRpbdrTQzwdzzDmaj8WCX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251" y="4582284"/>
            <a:ext cx="977669" cy="9776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2.gstatic.com/images?q=tbn:ANd9GcTSAVYO29oDE6s8Tvl0AKDErYesk16rXtgRumps13oONWhdIuWXq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3557" y="4582284"/>
            <a:ext cx="1021633" cy="1021633"/>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flipV="1">
            <a:off x="1444847" y="1984784"/>
            <a:ext cx="6660573" cy="1675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847620" y="3663130"/>
            <a:ext cx="3118056" cy="1995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406648" y="2001539"/>
            <a:ext cx="0" cy="88890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773054" y="3663130"/>
            <a:ext cx="1633594" cy="1303725"/>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06648" y="3683085"/>
            <a:ext cx="2077791" cy="128377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6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Shape 145"/>
          <p:cNvSpPr txBox="1"/>
          <p:nvPr/>
        </p:nvSpPr>
        <p:spPr>
          <a:xfrm>
            <a:off x="0" y="2"/>
            <a:ext cx="9167700" cy="473199"/>
          </a:xfrm>
          <a:prstGeom prst="rect">
            <a:avLst/>
          </a:prstGeom>
          <a:solidFill>
            <a:srgbClr val="FF6600"/>
          </a:solidFill>
          <a:ln>
            <a:noFill/>
          </a:ln>
        </p:spPr>
        <p:txBody>
          <a:bodyPr lIns="91425" tIns="45700" rIns="91425" bIns="45700" anchor="ctr" anchorCtr="0">
            <a:noAutofit/>
          </a:bodyPr>
          <a:lstStyle/>
          <a:p>
            <a:endParaRPr sz="2400" kern="0">
              <a:solidFill>
                <a:srgbClr val="317CB7"/>
              </a:solidFill>
              <a:latin typeface="Calibri"/>
              <a:ea typeface="Calibri"/>
              <a:cs typeface="Calibri"/>
              <a:sym typeface="Calibri"/>
            </a:endParaRPr>
          </a:p>
        </p:txBody>
      </p:sp>
      <p:sp>
        <p:nvSpPr>
          <p:cNvPr id="5" name="Shape 146"/>
          <p:cNvSpPr txBox="1"/>
          <p:nvPr/>
        </p:nvSpPr>
        <p:spPr>
          <a:xfrm>
            <a:off x="123825" y="25400"/>
            <a:ext cx="7831199" cy="337999"/>
          </a:xfrm>
          <a:prstGeom prst="rect">
            <a:avLst/>
          </a:prstGeom>
          <a:noFill/>
          <a:ln>
            <a:noFill/>
          </a:ln>
        </p:spPr>
        <p:txBody>
          <a:bodyPr lIns="91425" tIns="45700" rIns="91425" bIns="45700" anchor="t" anchorCtr="0">
            <a:noAutofit/>
          </a:bodyPr>
          <a:lstStyle/>
          <a:p>
            <a:pPr>
              <a:buClr>
                <a:srgbClr val="FFFFFF"/>
              </a:buClr>
              <a:buSzPct val="25000"/>
              <a:buFont typeface="Questrial"/>
              <a:buNone/>
            </a:pPr>
            <a:r>
              <a:rPr lang="en" sz="1600" kern="0" dirty="0">
                <a:solidFill>
                  <a:srgbClr val="FFFFFF"/>
                </a:solidFill>
                <a:latin typeface="Questrial"/>
                <a:ea typeface="Questrial"/>
                <a:cs typeface="Questrial"/>
                <a:sym typeface="Questrial"/>
              </a:rPr>
              <a:t>BOSTON PUBLIC SCHOOLS</a:t>
            </a:r>
          </a:p>
        </p:txBody>
      </p:sp>
      <p:sp>
        <p:nvSpPr>
          <p:cNvPr id="9" name="Shape 118"/>
          <p:cNvSpPr txBox="1">
            <a:spLocks/>
          </p:cNvSpPr>
          <p:nvPr/>
        </p:nvSpPr>
        <p:spPr>
          <a:xfrm>
            <a:off x="297275" y="452874"/>
            <a:ext cx="8229600" cy="625844"/>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1800" b="1" kern="0" dirty="0" smtClean="0">
                <a:solidFill>
                  <a:srgbClr val="317CB7"/>
                </a:solidFill>
                <a:latin typeface="Georgia"/>
                <a:ea typeface="Georgia"/>
                <a:cs typeface="Georgia"/>
                <a:sym typeface="Georgia"/>
              </a:rPr>
              <a:t>Please nominate one or more representatives from your group</a:t>
            </a:r>
          </a:p>
        </p:txBody>
      </p:sp>
      <p:sp>
        <p:nvSpPr>
          <p:cNvPr id="10" name="Shape 118"/>
          <p:cNvSpPr txBox="1">
            <a:spLocks/>
          </p:cNvSpPr>
          <p:nvPr/>
        </p:nvSpPr>
        <p:spPr>
          <a:xfrm>
            <a:off x="386265" y="194400"/>
            <a:ext cx="8395170" cy="5121399"/>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marL="285750" indent="-285750">
              <a:buFont typeface="Arial" panose="020B0604020202020204" pitchFamily="34" charset="0"/>
              <a:buChar char="•"/>
            </a:pPr>
            <a:r>
              <a:rPr lang="en" sz="1800" kern="0" dirty="0" smtClean="0">
                <a:solidFill>
                  <a:srgbClr val="317CB7"/>
                </a:solidFill>
                <a:latin typeface="Georgia"/>
                <a:ea typeface="Georgia"/>
                <a:cs typeface="Georgia"/>
                <a:sym typeface="Georgia"/>
              </a:rPr>
              <a:t>What was your group’s element and scenario?</a:t>
            </a:r>
          </a:p>
          <a:p>
            <a:endParaRPr lang="en" sz="1800" kern="0" dirty="0" smtClean="0">
              <a:solidFill>
                <a:srgbClr val="317CB7"/>
              </a:solidFill>
              <a:latin typeface="Georgia"/>
              <a:ea typeface="Georgia"/>
              <a:cs typeface="Georgia"/>
              <a:sym typeface="Georgia"/>
            </a:endParaRPr>
          </a:p>
          <a:p>
            <a:pPr marL="285750" indent="-285750">
              <a:buFont typeface="Arial" panose="020B0604020202020204" pitchFamily="34" charset="0"/>
              <a:buChar char="•"/>
            </a:pPr>
            <a:r>
              <a:rPr lang="en-US" sz="1800" kern="0" dirty="0" smtClean="0">
                <a:solidFill>
                  <a:srgbClr val="317CB7"/>
                </a:solidFill>
                <a:latin typeface="Georgia"/>
                <a:ea typeface="Georgia"/>
                <a:cs typeface="Georgia"/>
                <a:sym typeface="Georgia"/>
              </a:rPr>
              <a:t>What are one or two learnings that you can</a:t>
            </a:r>
            <a:r>
              <a:rPr lang="en" sz="1800" kern="0" dirty="0" smtClean="0">
                <a:solidFill>
                  <a:srgbClr val="317CB7"/>
                </a:solidFill>
                <a:latin typeface="Georgia"/>
                <a:ea typeface="Georgia"/>
                <a:cs typeface="Georgia"/>
                <a:sym typeface="Georgia"/>
              </a:rPr>
              <a:t> </a:t>
            </a:r>
            <a:r>
              <a:rPr lang="en" sz="1800" kern="0" dirty="0">
                <a:solidFill>
                  <a:srgbClr val="317CB7"/>
                </a:solidFill>
                <a:latin typeface="Georgia"/>
                <a:ea typeface="Georgia"/>
                <a:cs typeface="Georgia"/>
                <a:sym typeface="Georgia"/>
              </a:rPr>
              <a:t>apply </a:t>
            </a:r>
            <a:r>
              <a:rPr lang="en" sz="1800" kern="0" dirty="0" smtClean="0">
                <a:solidFill>
                  <a:srgbClr val="317CB7"/>
                </a:solidFill>
                <a:latin typeface="Georgia"/>
                <a:ea typeface="Georgia"/>
                <a:cs typeface="Georgia"/>
                <a:sym typeface="Georgia"/>
              </a:rPr>
              <a:t>to </a:t>
            </a:r>
            <a:r>
              <a:rPr lang="en" sz="1800" kern="0" dirty="0">
                <a:solidFill>
                  <a:srgbClr val="317CB7"/>
                </a:solidFill>
                <a:latin typeface="Georgia"/>
                <a:ea typeface="Georgia"/>
                <a:cs typeface="Georgia"/>
                <a:sym typeface="Georgia"/>
              </a:rPr>
              <a:t>strengthening your own partnership effectiveness going forward</a:t>
            </a:r>
            <a:r>
              <a:rPr lang="en" sz="1800" kern="0" dirty="0" smtClean="0">
                <a:solidFill>
                  <a:srgbClr val="317CB7"/>
                </a:solidFill>
                <a:latin typeface="Georgia"/>
                <a:ea typeface="Georgia"/>
                <a:cs typeface="Georgia"/>
                <a:sym typeface="Georgia"/>
              </a:rPr>
              <a:t>?</a:t>
            </a:r>
          </a:p>
          <a:p>
            <a:endParaRPr lang="en" sz="1800" kern="0" dirty="0" smtClean="0">
              <a:solidFill>
                <a:srgbClr val="317CB7"/>
              </a:solidFill>
              <a:latin typeface="Georgia"/>
              <a:ea typeface="Georgia"/>
              <a:cs typeface="Georgia"/>
              <a:sym typeface="Georgia"/>
            </a:endParaRPr>
          </a:p>
          <a:p>
            <a:endParaRPr lang="en" sz="1800" kern="0" dirty="0" smtClean="0">
              <a:solidFill>
                <a:srgbClr val="317CB7"/>
              </a:solidFill>
              <a:latin typeface="Georgia"/>
              <a:ea typeface="Georgia"/>
              <a:cs typeface="Georgia"/>
              <a:sym typeface="Georgia"/>
            </a:endParaRPr>
          </a:p>
        </p:txBody>
      </p:sp>
    </p:spTree>
    <p:extLst>
      <p:ext uri="{BB962C8B-B14F-4D97-AF65-F5344CB8AC3E}">
        <p14:creationId xmlns:p14="http://schemas.microsoft.com/office/powerpoint/2010/main" val="3883062001"/>
      </p:ext>
    </p:extLst>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146" y="2313709"/>
            <a:ext cx="6587836" cy="1894609"/>
          </a:xfrm>
        </p:spPr>
        <p:txBody>
          <a:bodyPr>
            <a:normAutofit fontScale="90000"/>
          </a:bodyPr>
          <a:lstStyle/>
          <a:p>
            <a:r>
              <a:rPr lang="en-US" b="1" dirty="0" smtClean="0"/>
              <a:t>Recommendations &amp; Next Steps</a:t>
            </a: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2200" b="0" dirty="0" smtClean="0"/>
              <a:t>Katie </a:t>
            </a:r>
            <a:r>
              <a:rPr lang="en-US" sz="2200" b="0" dirty="0"/>
              <a:t>Tosh, Director of </a:t>
            </a:r>
            <a:r>
              <a:rPr lang="en-US" sz="2200" b="0" dirty="0" smtClean="0"/>
              <a:t>Measurement</a:t>
            </a:r>
            <a:r>
              <a:rPr lang="en-US" sz="2200" b="0" dirty="0"/>
              <a:t/>
            </a:r>
            <a:br>
              <a:rPr lang="en-US" sz="2200" b="0" dirty="0"/>
            </a:br>
            <a:r>
              <a:rPr lang="en-US" sz="2200" b="0" dirty="0"/>
              <a:t>Boston After School &amp; Beyond</a:t>
            </a:r>
          </a:p>
        </p:txBody>
      </p:sp>
    </p:spTree>
    <p:extLst>
      <p:ext uri="{BB962C8B-B14F-4D97-AF65-F5344CB8AC3E}">
        <p14:creationId xmlns:p14="http://schemas.microsoft.com/office/powerpoint/2010/main" val="19346794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995"/>
            <a:ext cx="8229600" cy="1143000"/>
          </a:xfrm>
        </p:spPr>
        <p:txBody>
          <a:bodyPr/>
          <a:lstStyle/>
          <a:p>
            <a:r>
              <a:rPr lang="en-US" dirty="0" smtClean="0"/>
              <a:t>Recommendations &amp; Next Steps</a:t>
            </a:r>
            <a:endParaRPr lang="en-US" dirty="0"/>
          </a:p>
        </p:txBody>
      </p:sp>
      <p:sp>
        <p:nvSpPr>
          <p:cNvPr id="3" name="Content Placeholder 2"/>
          <p:cNvSpPr>
            <a:spLocks noGrp="1"/>
          </p:cNvSpPr>
          <p:nvPr>
            <p:ph idx="1"/>
          </p:nvPr>
        </p:nvSpPr>
        <p:spPr>
          <a:xfrm>
            <a:off x="457200" y="1219200"/>
            <a:ext cx="8229600" cy="5334000"/>
          </a:xfrm>
        </p:spPr>
        <p:txBody>
          <a:bodyPr>
            <a:normAutofit lnSpcReduction="10000"/>
          </a:bodyPr>
          <a:lstStyle/>
          <a:p>
            <a:r>
              <a:rPr lang="en-US" sz="2100" dirty="0" smtClean="0"/>
              <a:t>Review </a:t>
            </a:r>
            <a:r>
              <a:rPr lang="en-US" sz="2100" b="1" dirty="0" smtClean="0">
                <a:solidFill>
                  <a:schemeClr val="tx2"/>
                </a:solidFill>
              </a:rPr>
              <a:t>PRISM Report</a:t>
            </a:r>
            <a:r>
              <a:rPr lang="en-US" sz="2100" dirty="0" smtClean="0"/>
              <a:t> </a:t>
            </a:r>
            <a:r>
              <a:rPr lang="en-US" sz="2100" b="1" dirty="0" smtClean="0">
                <a:solidFill>
                  <a:schemeClr val="tx2"/>
                </a:solidFill>
              </a:rPr>
              <a:t>&amp; HSA Dashboard</a:t>
            </a:r>
            <a:endParaRPr lang="en-US" sz="2100" dirty="0" smtClean="0"/>
          </a:p>
          <a:p>
            <a:pPr lvl="1"/>
            <a:r>
              <a:rPr lang="en-US" sz="1800" dirty="0" smtClean="0"/>
              <a:t>How will you share results across different levels of staff to inform improvements?</a:t>
            </a:r>
          </a:p>
          <a:p>
            <a:pPr lvl="1"/>
            <a:r>
              <a:rPr lang="en-US" sz="1800" dirty="0" smtClean="0"/>
              <a:t>What are your program’s goals for youth?</a:t>
            </a:r>
          </a:p>
          <a:p>
            <a:pPr lvl="1"/>
            <a:r>
              <a:rPr lang="en-US" sz="1800" dirty="0" smtClean="0"/>
              <a:t>How does </a:t>
            </a:r>
            <a:r>
              <a:rPr lang="en-US" sz="1800" dirty="0"/>
              <a:t>your program practice support those goals</a:t>
            </a:r>
            <a:r>
              <a:rPr lang="en-US" sz="1800" dirty="0" smtClean="0"/>
              <a:t>? Staff hiring and training?</a:t>
            </a:r>
          </a:p>
          <a:p>
            <a:pPr lvl="1"/>
            <a:r>
              <a:rPr lang="en-US" sz="1800" dirty="0" smtClean="0"/>
              <a:t>What does the data reveal about your strengths? Challenges?</a:t>
            </a:r>
          </a:p>
          <a:p>
            <a:pPr lvl="1"/>
            <a:r>
              <a:rPr lang="en-US" sz="1800" dirty="0" smtClean="0"/>
              <a:t>How does your staff’s experience align to or differ from your data?</a:t>
            </a:r>
          </a:p>
          <a:p>
            <a:pPr lvl="1"/>
            <a:r>
              <a:rPr lang="en-US" sz="1800" dirty="0" smtClean="0"/>
              <a:t>What are 1-2 areas to focus on maintaining? Improving?</a:t>
            </a:r>
          </a:p>
          <a:p>
            <a:pPr lvl="1"/>
            <a:r>
              <a:rPr lang="en-US" sz="1800" dirty="0" smtClean="0"/>
              <a:t>What training and support for staff is needed to sustain best practice into next fall?</a:t>
            </a:r>
          </a:p>
          <a:p>
            <a:pPr lvl="1"/>
            <a:endParaRPr lang="en-US" sz="2000" dirty="0" smtClean="0"/>
          </a:p>
          <a:p>
            <a:r>
              <a:rPr lang="en-US" sz="2100" dirty="0"/>
              <a:t>Read up on </a:t>
            </a:r>
            <a:r>
              <a:rPr lang="en-US" sz="2100" b="1" dirty="0">
                <a:solidFill>
                  <a:schemeClr val="tx2"/>
                </a:solidFill>
              </a:rPr>
              <a:t>best practices</a:t>
            </a:r>
          </a:p>
          <a:p>
            <a:pPr lvl="1"/>
            <a:r>
              <a:rPr lang="en-US" sz="1800" dirty="0" smtClean="0"/>
              <a:t>Insight </a:t>
            </a:r>
            <a:r>
              <a:rPr lang="en-US" sz="1800" dirty="0"/>
              <a:t>Center</a:t>
            </a:r>
          </a:p>
          <a:p>
            <a:pPr lvl="1"/>
            <a:r>
              <a:rPr lang="en-US" sz="1800" dirty="0"/>
              <a:t>Measurement Tools</a:t>
            </a:r>
          </a:p>
          <a:p>
            <a:pPr marL="0" indent="0">
              <a:buNone/>
            </a:pPr>
            <a:endParaRPr lang="en-US" sz="2100" dirty="0" smtClean="0"/>
          </a:p>
          <a:p>
            <a:r>
              <a:rPr lang="en-US" sz="2100" dirty="0" smtClean="0"/>
              <a:t>Attend upcoming </a:t>
            </a:r>
            <a:r>
              <a:rPr lang="en-US" sz="2100" b="1" dirty="0" smtClean="0">
                <a:solidFill>
                  <a:schemeClr val="tx2"/>
                </a:solidFill>
              </a:rPr>
              <a:t>professional development</a:t>
            </a:r>
            <a:r>
              <a:rPr lang="en-US" sz="2100" dirty="0" smtClean="0"/>
              <a:t> sessions</a:t>
            </a:r>
          </a:p>
          <a:p>
            <a:pPr marL="0" indent="0">
              <a:buNone/>
            </a:pPr>
            <a:endParaRPr lang="en-US" sz="2000" dirty="0" smtClean="0"/>
          </a:p>
        </p:txBody>
      </p:sp>
    </p:spTree>
    <p:extLst>
      <p:ext uri="{BB962C8B-B14F-4D97-AF65-F5344CB8AC3E}">
        <p14:creationId xmlns:p14="http://schemas.microsoft.com/office/powerpoint/2010/main" val="16865929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0"/>
            <a:ext cx="641086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sng" strike="noStrike" kern="1200" cap="none" spc="0" normalizeH="0" baseline="0" noProof="0" dirty="0" smtClean="0">
                <a:ln>
                  <a:noFill/>
                </a:ln>
                <a:solidFill>
                  <a:srgbClr val="FF6309"/>
                </a:solidFill>
                <a:effectLst/>
                <a:uLnTx/>
                <a:uFillTx/>
                <a:latin typeface="Bebas Neue Bold" pitchFamily="34" charset="0"/>
                <a:ea typeface="+mn-ea"/>
                <a:cs typeface="+mn-cs"/>
              </a:rPr>
              <a:t>Upcoming events</a:t>
            </a:r>
            <a:endParaRPr kumimoji="0" lang="en-US" sz="4400" b="0" i="0" u="sng" strike="noStrike" kern="1200" cap="none" spc="0" normalizeH="0" baseline="0" noProof="0" dirty="0">
              <a:ln>
                <a:noFill/>
              </a:ln>
              <a:solidFill>
                <a:srgbClr val="FF6309"/>
              </a:solidFill>
              <a:effectLst/>
              <a:uLnTx/>
              <a:uFillTx/>
              <a:latin typeface="Bebas Neue Bold" pitchFamily="34" charset="0"/>
              <a:ea typeface="+mn-ea"/>
              <a:cs typeface="+mn-cs"/>
            </a:endParaRPr>
          </a:p>
        </p:txBody>
      </p:sp>
      <p:grpSp>
        <p:nvGrpSpPr>
          <p:cNvPr id="13" name="Group 12"/>
          <p:cNvGrpSpPr/>
          <p:nvPr/>
        </p:nvGrpSpPr>
        <p:grpSpPr>
          <a:xfrm>
            <a:off x="106680" y="709760"/>
            <a:ext cx="8801027" cy="1339711"/>
            <a:chOff x="27138" y="5858957"/>
            <a:chExt cx="7835815" cy="1339711"/>
          </a:xfrm>
        </p:grpSpPr>
        <p:grpSp>
          <p:nvGrpSpPr>
            <p:cNvPr id="14" name="Group 13"/>
            <p:cNvGrpSpPr/>
            <p:nvPr/>
          </p:nvGrpSpPr>
          <p:grpSpPr>
            <a:xfrm>
              <a:off x="27138" y="5866133"/>
              <a:ext cx="1380720" cy="608377"/>
              <a:chOff x="22375" y="1927932"/>
              <a:chExt cx="1380720" cy="608377"/>
            </a:xfrm>
          </p:grpSpPr>
          <p:sp>
            <p:nvSpPr>
              <p:cNvPr id="17" name="TextBox 16"/>
              <p:cNvSpPr txBox="1"/>
              <p:nvPr/>
            </p:nvSpPr>
            <p:spPr>
              <a:xfrm>
                <a:off x="22375" y="1927932"/>
                <a:ext cx="13807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B85BA"/>
                    </a:solidFill>
                    <a:effectLst/>
                    <a:uLnTx/>
                    <a:uFillTx/>
                    <a:ea typeface="+mn-ea"/>
                    <a:cs typeface="+mn-cs"/>
                  </a:rPr>
                  <a:t>Feb. 15	</a:t>
                </a:r>
                <a:endParaRPr kumimoji="0" lang="en-US" sz="2400" b="1" i="0" u="none" strike="noStrike" kern="1200" cap="none" spc="0" normalizeH="0" baseline="0" noProof="0" dirty="0">
                  <a:ln>
                    <a:noFill/>
                  </a:ln>
                  <a:solidFill>
                    <a:srgbClr val="2B85BA"/>
                  </a:solidFill>
                  <a:effectLst/>
                  <a:uLnTx/>
                  <a:uFillTx/>
                  <a:ea typeface="+mn-ea"/>
                  <a:cs typeface="+mn-cs"/>
                </a:endParaRPr>
              </a:p>
            </p:txBody>
          </p:sp>
          <p:sp>
            <p:nvSpPr>
              <p:cNvPr id="18" name="Rectangle 17"/>
              <p:cNvSpPr/>
              <p:nvPr/>
            </p:nvSpPr>
            <p:spPr>
              <a:xfrm>
                <a:off x="22375" y="2228532"/>
                <a:ext cx="105498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2B85BA"/>
                    </a:solidFill>
                    <a:effectLst/>
                    <a:uLnTx/>
                    <a:uFillTx/>
                    <a:ea typeface="+mn-ea"/>
                    <a:cs typeface="+mn-cs"/>
                  </a:rPr>
                  <a:t>9 am – 12 pm</a:t>
                </a:r>
                <a:endParaRPr kumimoji="0" lang="en-US" sz="1400" b="1" i="0" u="none" strike="noStrike" kern="1200" cap="none" spc="0" normalizeH="0" baseline="0" noProof="0" dirty="0">
                  <a:ln>
                    <a:noFill/>
                  </a:ln>
                  <a:solidFill>
                    <a:srgbClr val="2B85BA"/>
                  </a:solidFill>
                  <a:effectLst/>
                  <a:uLnTx/>
                  <a:uFillTx/>
                  <a:ea typeface="+mn-ea"/>
                  <a:cs typeface="+mn-cs"/>
                </a:endParaRPr>
              </a:p>
            </p:txBody>
          </p:sp>
        </p:grpSp>
        <p:sp>
          <p:nvSpPr>
            <p:cNvPr id="15" name="Rectangle 14"/>
            <p:cNvSpPr/>
            <p:nvPr/>
          </p:nvSpPr>
          <p:spPr>
            <a:xfrm>
              <a:off x="1004079" y="5858957"/>
              <a:ext cx="6736960"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B85BA"/>
                  </a:solidFill>
                  <a:effectLst/>
                  <a:uLnTx/>
                  <a:uFillTx/>
                  <a:ea typeface="+mn-ea"/>
                  <a:cs typeface="+mn-cs"/>
                </a:rPr>
                <a:t>Action </a:t>
              </a:r>
              <a:r>
                <a:rPr kumimoji="0" lang="en-US" sz="2400" b="1" i="0" u="none" strike="noStrike" kern="1200" cap="none" spc="0" normalizeH="0" baseline="0" noProof="0" dirty="0">
                  <a:ln>
                    <a:noFill/>
                  </a:ln>
                  <a:solidFill>
                    <a:srgbClr val="2B85BA"/>
                  </a:solidFill>
                  <a:effectLst/>
                  <a:uLnTx/>
                  <a:uFillTx/>
                  <a:ea typeface="+mn-ea"/>
                  <a:cs typeface="+mn-cs"/>
                </a:rPr>
                <a:t>Planning </a:t>
              </a:r>
              <a:r>
                <a:rPr kumimoji="0" lang="en-US" sz="2400" b="1" i="0" u="none" strike="noStrike" kern="1200" cap="none" spc="0" normalizeH="0" baseline="0" noProof="0" dirty="0" smtClean="0">
                  <a:ln>
                    <a:noFill/>
                  </a:ln>
                  <a:solidFill>
                    <a:srgbClr val="2B85BA"/>
                  </a:solidFill>
                  <a:effectLst/>
                  <a:uLnTx/>
                  <a:uFillTx/>
                  <a:ea typeface="+mn-ea"/>
                  <a:cs typeface="+mn-cs"/>
                </a:rPr>
                <a:t>Winter Session </a:t>
              </a:r>
              <a:endParaRPr kumimoji="0" lang="en-US" sz="2400" b="1" i="0" u="none" strike="noStrike" kern="1200" cap="none" spc="0" normalizeH="0" baseline="0" noProof="0" dirty="0">
                <a:ln>
                  <a:noFill/>
                </a:ln>
                <a:solidFill>
                  <a:srgbClr val="2B85BA"/>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black"/>
                  </a:solidFill>
                  <a:effectLst/>
                  <a:uLnTx/>
                  <a:uFillTx/>
                  <a:ea typeface="+mn-ea"/>
                  <a:cs typeface="+mn-cs"/>
                </a:rPr>
                <a:t>NonProfit</a:t>
              </a:r>
              <a:r>
                <a:rPr kumimoji="0" lang="en-US" sz="1400" b="1" i="0" u="none" strike="noStrike" kern="1200" cap="none" spc="0" normalizeH="0" baseline="0" noProof="0" dirty="0" smtClean="0">
                  <a:ln>
                    <a:noFill/>
                  </a:ln>
                  <a:solidFill>
                    <a:prstClr val="black"/>
                  </a:solidFill>
                  <a:effectLst/>
                  <a:uLnTx/>
                  <a:uFillTx/>
                  <a:ea typeface="+mn-ea"/>
                  <a:cs typeface="+mn-cs"/>
                </a:rPr>
                <a:t> Center, 89 South Street, Boston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ea typeface="+mn-ea"/>
                <a:cs typeface="+mn-cs"/>
              </a:endParaRPr>
            </a:p>
          </p:txBody>
        </p:sp>
        <p:sp>
          <p:nvSpPr>
            <p:cNvPr id="16" name="Rectangle 15"/>
            <p:cNvSpPr/>
            <p:nvPr/>
          </p:nvSpPr>
          <p:spPr>
            <a:xfrm>
              <a:off x="1004079" y="6460004"/>
              <a:ext cx="685887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Work with the PEAR Institute and Boston Beyond to develop an action plan for the spring semester using data collected in the fall. Learn to incorporate practical skill development strategies into program design plans, set goals and indicators of success, and facilitate action planning with your staff.</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9" name="Group 18"/>
          <p:cNvGrpSpPr/>
          <p:nvPr/>
        </p:nvGrpSpPr>
        <p:grpSpPr>
          <a:xfrm>
            <a:off x="106680" y="3378387"/>
            <a:ext cx="8780306" cy="1132820"/>
            <a:chOff x="52245" y="6841004"/>
            <a:chExt cx="8780306" cy="1132820"/>
          </a:xfrm>
        </p:grpSpPr>
        <p:grpSp>
          <p:nvGrpSpPr>
            <p:cNvPr id="20" name="Group 19"/>
            <p:cNvGrpSpPr/>
            <p:nvPr/>
          </p:nvGrpSpPr>
          <p:grpSpPr>
            <a:xfrm>
              <a:off x="52245" y="6841004"/>
              <a:ext cx="1380720" cy="612576"/>
              <a:chOff x="47482" y="1912203"/>
              <a:chExt cx="1380720" cy="612576"/>
            </a:xfrm>
          </p:grpSpPr>
          <p:sp>
            <p:nvSpPr>
              <p:cNvPr id="23" name="TextBox 22"/>
              <p:cNvSpPr txBox="1"/>
              <p:nvPr/>
            </p:nvSpPr>
            <p:spPr>
              <a:xfrm>
                <a:off x="47482" y="1912203"/>
                <a:ext cx="13807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B85BA"/>
                    </a:solidFill>
                    <a:effectLst/>
                    <a:uLnTx/>
                    <a:uFillTx/>
                    <a:ea typeface="+mn-ea"/>
                    <a:cs typeface="+mn-cs"/>
                  </a:rPr>
                  <a:t>March</a:t>
                </a:r>
                <a:endParaRPr kumimoji="0" lang="en-US" sz="2400" b="1" i="0" u="none" strike="noStrike" kern="1200" cap="none" spc="0" normalizeH="0" baseline="0" noProof="0" dirty="0">
                  <a:ln>
                    <a:noFill/>
                  </a:ln>
                  <a:solidFill>
                    <a:srgbClr val="2B85BA"/>
                  </a:solidFill>
                  <a:effectLst/>
                  <a:uLnTx/>
                  <a:uFillTx/>
                  <a:ea typeface="+mn-ea"/>
                  <a:cs typeface="+mn-cs"/>
                </a:endParaRPr>
              </a:p>
            </p:txBody>
          </p:sp>
          <p:sp>
            <p:nvSpPr>
              <p:cNvPr id="24" name="Rectangle 23"/>
              <p:cNvSpPr/>
              <p:nvPr/>
            </p:nvSpPr>
            <p:spPr>
              <a:xfrm>
                <a:off x="47482" y="2217002"/>
                <a:ext cx="101816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2B85BA"/>
                    </a:solidFill>
                    <a:effectLst/>
                    <a:uLnTx/>
                    <a:uFillTx/>
                    <a:latin typeface="Bebas Neue Bold" pitchFamily="34" charset="0"/>
                    <a:ea typeface="+mn-ea"/>
                    <a:cs typeface="+mn-cs"/>
                  </a:rPr>
                  <a:t>Time TBD</a:t>
                </a:r>
                <a:endParaRPr kumimoji="0" lang="en-US" sz="1400" b="1" i="0" u="none" strike="noStrike" kern="1200" cap="none" spc="0" normalizeH="0" baseline="0" noProof="0" dirty="0">
                  <a:ln>
                    <a:noFill/>
                  </a:ln>
                  <a:solidFill>
                    <a:srgbClr val="2B85BA"/>
                  </a:solidFill>
                  <a:effectLst/>
                  <a:uLnTx/>
                  <a:uFillTx/>
                  <a:latin typeface="Bebas Neue Bold" pitchFamily="34" charset="0"/>
                  <a:ea typeface="+mn-ea"/>
                  <a:cs typeface="+mn-cs"/>
                </a:endParaRPr>
              </a:p>
            </p:txBody>
          </p:sp>
        </p:grpSp>
        <p:sp>
          <p:nvSpPr>
            <p:cNvPr id="21" name="Rectangle 20"/>
            <p:cNvSpPr/>
            <p:nvPr/>
          </p:nvSpPr>
          <p:spPr>
            <a:xfrm>
              <a:off x="1149525" y="6841004"/>
              <a:ext cx="673696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B85BA"/>
                  </a:solidFill>
                  <a:effectLst/>
                  <a:uLnTx/>
                  <a:uFillTx/>
                  <a:ea typeface="+mn-ea"/>
                  <a:cs typeface="+mn-cs"/>
                </a:rPr>
                <a:t>Communicating Data to External Audiences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ea typeface="+mn-ea"/>
                  <a:cs typeface="+mn-cs"/>
                </a:rPr>
                <a:t>A Workshop with Boston 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ea typeface="+mn-ea"/>
                <a:cs typeface="+mn-cs"/>
              </a:endParaRPr>
            </a:p>
          </p:txBody>
        </p:sp>
        <p:sp>
          <p:nvSpPr>
            <p:cNvPr id="22" name="Rectangle 21"/>
            <p:cNvSpPr/>
            <p:nvPr/>
          </p:nvSpPr>
          <p:spPr>
            <a:xfrm>
              <a:off x="1149525" y="7450604"/>
              <a:ext cx="76830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Explore strategies to communicate program evaluation results to a variety of external audiences, including funders, parents, and Board members.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3"/>
          <p:cNvGrpSpPr/>
          <p:nvPr/>
        </p:nvGrpSpPr>
        <p:grpSpPr>
          <a:xfrm>
            <a:off x="106680" y="2019943"/>
            <a:ext cx="8884920" cy="1348264"/>
            <a:chOff x="182880" y="1834250"/>
            <a:chExt cx="8884920" cy="1348264"/>
          </a:xfrm>
        </p:grpSpPr>
        <p:sp>
          <p:nvSpPr>
            <p:cNvPr id="25" name="TextBox 24"/>
            <p:cNvSpPr txBox="1"/>
            <p:nvPr/>
          </p:nvSpPr>
          <p:spPr>
            <a:xfrm>
              <a:off x="182880" y="1834250"/>
              <a:ext cx="13807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B85BA"/>
                  </a:solidFill>
                  <a:effectLst/>
                  <a:uLnTx/>
                  <a:uFillTx/>
                  <a:ea typeface="+mn-ea"/>
                  <a:cs typeface="+mn-cs"/>
                </a:rPr>
                <a:t>Mar. 8</a:t>
              </a:r>
            </a:p>
          </p:txBody>
        </p:sp>
        <p:sp>
          <p:nvSpPr>
            <p:cNvPr id="26" name="Rectangle 25"/>
            <p:cNvSpPr/>
            <p:nvPr/>
          </p:nvSpPr>
          <p:spPr>
            <a:xfrm>
              <a:off x="182880" y="2139050"/>
              <a:ext cx="118494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2B85BA"/>
                  </a:solidFill>
                  <a:effectLst/>
                  <a:uLnTx/>
                  <a:uFillTx/>
                  <a:ea typeface="+mn-ea"/>
                  <a:cs typeface="+mn-cs"/>
                </a:rPr>
                <a:t>9 am – 12 pm</a:t>
              </a:r>
            </a:p>
          </p:txBody>
        </p:sp>
        <p:sp>
          <p:nvSpPr>
            <p:cNvPr id="27" name="Rectangle 26"/>
            <p:cNvSpPr/>
            <p:nvPr/>
          </p:nvSpPr>
          <p:spPr>
            <a:xfrm>
              <a:off x="1280160" y="1834250"/>
              <a:ext cx="673696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B85BA"/>
                  </a:solidFill>
                  <a:effectLst/>
                  <a:uLnTx/>
                  <a:uFillTx/>
                  <a:ea typeface="+mn-ea"/>
                  <a:cs typeface="+mn-cs"/>
                </a:rPr>
                <a:t>Mitigating Bias in Program </a:t>
              </a:r>
              <a:r>
                <a:rPr lang="en-US" sz="2400" b="1" dirty="0">
                  <a:solidFill>
                    <a:srgbClr val="2B85BA"/>
                  </a:solidFill>
                </a:rPr>
                <a:t>O</a:t>
              </a:r>
              <a:r>
                <a:rPr kumimoji="0" lang="en-US" sz="2400" b="1" i="0" u="none" strike="noStrike" kern="1200" cap="none" spc="0" normalizeH="0" baseline="0" noProof="0" dirty="0" err="1" smtClean="0">
                  <a:ln>
                    <a:noFill/>
                  </a:ln>
                  <a:solidFill>
                    <a:srgbClr val="2B85BA"/>
                  </a:solidFill>
                  <a:effectLst/>
                  <a:uLnTx/>
                  <a:uFillTx/>
                  <a:ea typeface="+mn-ea"/>
                  <a:cs typeface="+mn-cs"/>
                </a:rPr>
                <a:t>bservations</a:t>
              </a:r>
              <a:endParaRPr kumimoji="0" lang="en-US" sz="2400" b="1" i="0" u="none" strike="noStrike" kern="1200" cap="none" spc="0" normalizeH="0" baseline="0" noProof="0" dirty="0" smtClean="0">
                <a:ln>
                  <a:noFill/>
                </a:ln>
                <a:solidFill>
                  <a:srgbClr val="2B85BA"/>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black"/>
                  </a:solidFill>
                  <a:effectLst/>
                  <a:uLnTx/>
                  <a:uFillTx/>
                  <a:ea typeface="+mn-ea"/>
                  <a:cs typeface="+mn-cs"/>
                </a:rPr>
                <a:t>NonProfit</a:t>
              </a:r>
              <a:r>
                <a:rPr kumimoji="0" lang="en-US" sz="1400" b="1" i="0" u="none" strike="noStrike" kern="1200" cap="none" spc="0" normalizeH="0" baseline="0" noProof="0" dirty="0" smtClean="0">
                  <a:ln>
                    <a:noFill/>
                  </a:ln>
                  <a:solidFill>
                    <a:prstClr val="black"/>
                  </a:solidFill>
                  <a:effectLst/>
                  <a:uLnTx/>
                  <a:uFillTx/>
                  <a:ea typeface="+mn-ea"/>
                  <a:cs typeface="+mn-cs"/>
                </a:rPr>
                <a:t> Center West Room, 2</a:t>
              </a:r>
              <a:r>
                <a:rPr kumimoji="0" lang="en-US" sz="1400" b="1" i="0" u="none" strike="noStrike" kern="1200" cap="none" spc="0" normalizeH="0" baseline="30000" noProof="0" dirty="0" smtClean="0">
                  <a:ln>
                    <a:noFill/>
                  </a:ln>
                  <a:solidFill>
                    <a:prstClr val="black"/>
                  </a:solidFill>
                  <a:effectLst/>
                  <a:uLnTx/>
                  <a:uFillTx/>
                  <a:ea typeface="+mn-ea"/>
                  <a:cs typeface="+mn-cs"/>
                </a:rPr>
                <a:t>nd</a:t>
              </a:r>
              <a:r>
                <a:rPr kumimoji="0" lang="en-US" sz="1400" b="1" i="0" u="none" strike="noStrike" kern="1200" cap="none" spc="0" normalizeH="0" baseline="0" noProof="0" dirty="0" smtClean="0">
                  <a:ln>
                    <a:noFill/>
                  </a:ln>
                  <a:solidFill>
                    <a:prstClr val="black"/>
                  </a:solidFill>
                  <a:effectLst/>
                  <a:uLnTx/>
                  <a:uFillTx/>
                  <a:ea typeface="+mn-ea"/>
                  <a:cs typeface="+mn-cs"/>
                </a:rPr>
                <a:t> Floor, 89 South Street, Boston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ea typeface="+mn-ea"/>
                <a:cs typeface="+mn-cs"/>
              </a:endParaRPr>
            </a:p>
          </p:txBody>
        </p:sp>
        <p:sp>
          <p:nvSpPr>
            <p:cNvPr id="28" name="Rectangle 27"/>
            <p:cNvSpPr/>
            <p:nvPr/>
          </p:nvSpPr>
          <p:spPr>
            <a:xfrm>
              <a:off x="1287854" y="2443850"/>
              <a:ext cx="7779946"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Hear about the latest research from NIOST around bias in program observation. Learn how to spot and avoid bias in your own observations of programs. Individuals who participated in the fall pilot of BASB’s Observer Certification Training will receive their certificates.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3" name="Rectangle 32"/>
          <p:cNvSpPr/>
          <p:nvPr/>
        </p:nvSpPr>
        <p:spPr>
          <a:xfrm>
            <a:off x="76200" y="5660142"/>
            <a:ext cx="462338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smtClean="0">
                <a:ln>
                  <a:noFill/>
                </a:ln>
                <a:solidFill>
                  <a:srgbClr val="56AF40"/>
                </a:solidFill>
                <a:effectLst/>
                <a:uLnTx/>
                <a:uFillTx/>
                <a:latin typeface="Bebas Neue Bold" pitchFamily="34" charset="0"/>
                <a:ea typeface="+mn-ea"/>
                <a:cs typeface="+mn-cs"/>
              </a:rPr>
              <a:t>Measurement reminders</a:t>
            </a:r>
            <a:endParaRPr kumimoji="0" lang="en-US" sz="3200" b="0" i="0" u="sng" strike="noStrike" kern="1200" cap="none" spc="0" normalizeH="0" baseline="0" noProof="0" dirty="0">
              <a:ln>
                <a:noFill/>
              </a:ln>
              <a:solidFill>
                <a:srgbClr val="56AF40"/>
              </a:solidFill>
              <a:effectLst/>
              <a:uLnTx/>
              <a:uFillTx/>
              <a:latin typeface="Bebas Neue Bold" pitchFamily="34" charset="0"/>
              <a:ea typeface="+mn-ea"/>
              <a:cs typeface="+mn-cs"/>
            </a:endParaRPr>
          </a:p>
        </p:txBody>
      </p:sp>
      <p:sp>
        <p:nvSpPr>
          <p:cNvPr id="35" name="TextBox 34"/>
          <p:cNvSpPr txBox="1"/>
          <p:nvPr/>
        </p:nvSpPr>
        <p:spPr>
          <a:xfrm>
            <a:off x="76200" y="6227278"/>
            <a:ext cx="880102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Calibri"/>
                <a:ea typeface="+mn-ea"/>
                <a:cs typeface="+mn-cs"/>
              </a:rPr>
              <a:t>Prepare for spring youth survey administration by making sure your </a:t>
            </a:r>
            <a:r>
              <a:rPr kumimoji="0" lang="en-US" sz="1500" b="1" i="0" u="sng" strike="noStrike" kern="1200" cap="none" spc="0" normalizeH="0" baseline="0" noProof="0" dirty="0" smtClean="0">
                <a:ln>
                  <a:noFill/>
                </a:ln>
                <a:solidFill>
                  <a:prstClr val="black"/>
                </a:solidFill>
                <a:effectLst/>
                <a:uLnTx/>
                <a:uFillTx/>
                <a:latin typeface="Calibri"/>
                <a:ea typeface="+mn-ea"/>
                <a:cs typeface="+mn-cs"/>
              </a:rPr>
              <a:t>participants have consent </a:t>
            </a:r>
            <a:r>
              <a:rPr kumimoji="0" lang="en-US" sz="1500" b="1" i="0" u="none" strike="noStrike" kern="1200" cap="none" spc="0" normalizeH="0" baseline="0" noProof="0" dirty="0" smtClean="0">
                <a:ln>
                  <a:noFill/>
                </a:ln>
                <a:solidFill>
                  <a:prstClr val="black"/>
                </a:solidFill>
                <a:effectLst/>
                <a:uLnTx/>
                <a:uFillTx/>
                <a:latin typeface="Calibri"/>
                <a:ea typeface="+mn-ea"/>
                <a:cs typeface="+mn-cs"/>
              </a:rPr>
              <a:t>to participate!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Calibri"/>
                <a:ea typeface="+mn-ea"/>
                <a:cs typeface="+mn-cs"/>
              </a:rPr>
              <a:t>Contact Kelsey Cowen at </a:t>
            </a:r>
            <a:r>
              <a:rPr kumimoji="0" lang="en-US" sz="1500" b="0" i="0" u="none" strike="noStrike" kern="1200" cap="none" spc="0" normalizeH="0" baseline="0" noProof="0" dirty="0" smtClean="0">
                <a:ln>
                  <a:noFill/>
                </a:ln>
                <a:solidFill>
                  <a:prstClr val="black"/>
                </a:solidFill>
                <a:effectLst/>
                <a:uLnTx/>
                <a:uFillTx/>
                <a:latin typeface="Calibri"/>
                <a:ea typeface="+mn-ea"/>
                <a:cs typeface="+mn-cs"/>
                <a:hlinkClick r:id="rId2"/>
              </a:rPr>
              <a:t>kcowen@bostonbeyond.org</a:t>
            </a:r>
            <a:r>
              <a:rPr kumimoji="0" lang="en-US" sz="1500" b="0" i="0" u="none" strike="noStrike" kern="1200" cap="none" spc="0" normalizeH="0" baseline="0" noProof="0" dirty="0" smtClean="0">
                <a:ln>
                  <a:noFill/>
                </a:ln>
                <a:solidFill>
                  <a:prstClr val="black"/>
                </a:solidFill>
                <a:effectLst/>
                <a:uLnTx/>
                <a:uFillTx/>
                <a:latin typeface="Calibri"/>
                <a:ea typeface="+mn-ea"/>
                <a:cs typeface="+mn-cs"/>
              </a:rPr>
              <a:t> with </a:t>
            </a:r>
            <a:r>
              <a:rPr kumimoji="0" lang="en-US" sz="1500" b="0" i="0" u="none" strike="noStrike" kern="1200" cap="none" spc="0" normalizeH="0" baseline="0" noProof="0" dirty="0">
                <a:ln>
                  <a:noFill/>
                </a:ln>
                <a:solidFill>
                  <a:prstClr val="black"/>
                </a:solidFill>
                <a:effectLst/>
                <a:uLnTx/>
                <a:uFillTx/>
                <a:latin typeface="Calibri"/>
                <a:ea typeface="+mn-ea"/>
                <a:cs typeface="+mn-cs"/>
              </a:rPr>
              <a:t>q</a:t>
            </a:r>
            <a:r>
              <a:rPr kumimoji="0" lang="en-US" sz="1500" b="0" i="0" u="none" strike="noStrike" kern="1200" cap="none" spc="0" normalizeH="0" baseline="0" noProof="0" dirty="0" smtClean="0">
                <a:ln>
                  <a:noFill/>
                </a:ln>
                <a:solidFill>
                  <a:prstClr val="black"/>
                </a:solidFill>
                <a:effectLst/>
                <a:uLnTx/>
                <a:uFillTx/>
                <a:latin typeface="Calibri"/>
                <a:ea typeface="+mn-ea"/>
                <a:cs typeface="+mn-cs"/>
              </a:rPr>
              <a:t>uestions or concerns about consent forms. </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9910">
            <a:off x="7382660" y="27545"/>
            <a:ext cx="1789198" cy="136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106680" y="4511207"/>
            <a:ext cx="8780306" cy="1143000"/>
            <a:chOff x="76060" y="6841004"/>
            <a:chExt cx="8780306" cy="1143000"/>
          </a:xfrm>
        </p:grpSpPr>
        <p:grpSp>
          <p:nvGrpSpPr>
            <p:cNvPr id="30" name="Group 29"/>
            <p:cNvGrpSpPr/>
            <p:nvPr/>
          </p:nvGrpSpPr>
          <p:grpSpPr>
            <a:xfrm>
              <a:off x="76060" y="6841004"/>
              <a:ext cx="1380720" cy="612576"/>
              <a:chOff x="71297" y="1912203"/>
              <a:chExt cx="1380720" cy="612576"/>
            </a:xfrm>
          </p:grpSpPr>
          <p:sp>
            <p:nvSpPr>
              <p:cNvPr id="34" name="TextBox 33"/>
              <p:cNvSpPr txBox="1"/>
              <p:nvPr/>
            </p:nvSpPr>
            <p:spPr>
              <a:xfrm>
                <a:off x="71297" y="1912203"/>
                <a:ext cx="13807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B85BA"/>
                    </a:solidFill>
                    <a:effectLst/>
                    <a:uLnTx/>
                    <a:uFillTx/>
                    <a:ea typeface="+mn-ea"/>
                    <a:cs typeface="+mn-cs"/>
                  </a:rPr>
                  <a:t>Apr. 7</a:t>
                </a:r>
                <a:endParaRPr kumimoji="0" lang="en-US" sz="2400" b="1" i="0" u="none" strike="noStrike" kern="1200" cap="none" spc="0" normalizeH="0" baseline="0" noProof="0" dirty="0">
                  <a:ln>
                    <a:noFill/>
                  </a:ln>
                  <a:solidFill>
                    <a:srgbClr val="2B85BA"/>
                  </a:solidFill>
                  <a:effectLst/>
                  <a:uLnTx/>
                  <a:uFillTx/>
                  <a:ea typeface="+mn-ea"/>
                  <a:cs typeface="+mn-cs"/>
                </a:endParaRPr>
              </a:p>
            </p:txBody>
          </p:sp>
          <p:sp>
            <p:nvSpPr>
              <p:cNvPr id="36" name="Rectangle 35"/>
              <p:cNvSpPr/>
              <p:nvPr/>
            </p:nvSpPr>
            <p:spPr>
              <a:xfrm>
                <a:off x="71297" y="2217002"/>
                <a:ext cx="101816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2B85BA"/>
                    </a:solidFill>
                    <a:effectLst/>
                    <a:uLnTx/>
                    <a:uFillTx/>
                    <a:latin typeface="Bebas Neue Bold" pitchFamily="34" charset="0"/>
                    <a:ea typeface="+mn-ea"/>
                    <a:cs typeface="+mn-cs"/>
                  </a:rPr>
                  <a:t>Time TBD</a:t>
                </a:r>
                <a:endParaRPr kumimoji="0" lang="en-US" sz="1400" b="1" i="0" u="none" strike="noStrike" kern="1200" cap="none" spc="0" normalizeH="0" baseline="0" noProof="0" dirty="0">
                  <a:ln>
                    <a:noFill/>
                  </a:ln>
                  <a:solidFill>
                    <a:srgbClr val="2B85BA"/>
                  </a:solidFill>
                  <a:effectLst/>
                  <a:uLnTx/>
                  <a:uFillTx/>
                  <a:latin typeface="Bebas Neue Bold" pitchFamily="34" charset="0"/>
                  <a:ea typeface="+mn-ea"/>
                  <a:cs typeface="+mn-cs"/>
                </a:endParaRPr>
              </a:p>
            </p:txBody>
          </p:sp>
        </p:grpSp>
        <p:sp>
          <p:nvSpPr>
            <p:cNvPr id="31" name="Rectangle 30"/>
            <p:cNvSpPr/>
            <p:nvPr/>
          </p:nvSpPr>
          <p:spPr>
            <a:xfrm>
              <a:off x="1173340" y="6841004"/>
              <a:ext cx="768302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B85BA"/>
                  </a:solidFill>
                  <a:effectLst/>
                  <a:uLnTx/>
                  <a:uFillTx/>
                  <a:ea typeface="+mn-ea"/>
                  <a:cs typeface="+mn-cs"/>
                </a:rPr>
                <a:t>Adding Cognitively Demanding </a:t>
              </a:r>
              <a:r>
                <a:rPr lang="en-US" sz="2400" b="1" dirty="0">
                  <a:solidFill>
                    <a:srgbClr val="2B85BA"/>
                  </a:solidFill>
                </a:rPr>
                <a:t>T</a:t>
              </a:r>
              <a:r>
                <a:rPr kumimoji="0" lang="en-US" sz="2400" b="1" i="0" u="none" strike="noStrike" kern="1200" cap="none" spc="0" normalizeH="0" baseline="0" noProof="0" dirty="0" smtClean="0">
                  <a:ln>
                    <a:noFill/>
                  </a:ln>
                  <a:solidFill>
                    <a:srgbClr val="2B85BA"/>
                  </a:solidFill>
                  <a:effectLst/>
                  <a:uLnTx/>
                  <a:uFillTx/>
                  <a:ea typeface="+mn-ea"/>
                  <a:cs typeface="+mn-cs"/>
                </a:rPr>
                <a:t>asks to Program </a:t>
              </a:r>
              <a:r>
                <a:rPr lang="en-US" sz="2400" b="1" dirty="0">
                  <a:solidFill>
                    <a:srgbClr val="2B85BA"/>
                  </a:solidFill>
                </a:rPr>
                <a:t>L</a:t>
              </a:r>
              <a:r>
                <a:rPr kumimoji="0" lang="en-US" sz="2400" b="1" i="0" u="none" strike="noStrike" kern="1200" cap="none" spc="0" normalizeH="0" baseline="0" noProof="0" dirty="0" smtClean="0">
                  <a:ln>
                    <a:noFill/>
                  </a:ln>
                  <a:solidFill>
                    <a:srgbClr val="2B85BA"/>
                  </a:solidFill>
                  <a:effectLst/>
                  <a:uLnTx/>
                  <a:uFillTx/>
                  <a:ea typeface="+mn-ea"/>
                  <a:cs typeface="+mn-cs"/>
                </a:rPr>
                <a:t>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A Workshop with Boston Public Schools’ Office of School-Community Partnerships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ea typeface="+mn-ea"/>
                <a:cs typeface="+mn-cs"/>
              </a:endParaRPr>
            </a:p>
          </p:txBody>
        </p:sp>
        <p:sp>
          <p:nvSpPr>
            <p:cNvPr id="32" name="Rectangle 31"/>
            <p:cNvSpPr/>
            <p:nvPr/>
          </p:nvSpPr>
          <p:spPr>
            <a:xfrm>
              <a:off x="1173340" y="7460784"/>
              <a:ext cx="76830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Join BPS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to </a:t>
              </a:r>
              <a:r>
                <a:rPr kumimoji="0" lang="en-US" sz="1400" b="0" i="0" u="none" strike="noStrike" kern="1200" cap="none" spc="0" normalizeH="0" baseline="0" noProof="0" dirty="0">
                  <a:ln>
                    <a:noFill/>
                  </a:ln>
                  <a:solidFill>
                    <a:prstClr val="black"/>
                  </a:solidFill>
                  <a:effectLst/>
                  <a:uLnTx/>
                  <a:uFillTx/>
                  <a:latin typeface="Calibri"/>
                  <a:ea typeface="+mn-ea"/>
                  <a:cs typeface="+mn-cs"/>
                </a:rPr>
                <a:t>evaluate the cognitive demand of program tasks, and learn to incorporate tasks with higher cognitive demand into program learning.</a:t>
              </a:r>
            </a:p>
          </p:txBody>
        </p:sp>
      </p:grpSp>
    </p:spTree>
    <p:extLst>
      <p:ext uri="{BB962C8B-B14F-4D97-AF65-F5344CB8AC3E}">
        <p14:creationId xmlns:p14="http://schemas.microsoft.com/office/powerpoint/2010/main" val="4077082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036"/>
          <a:stretch/>
        </p:blipFill>
        <p:spPr>
          <a:xfrm>
            <a:off x="119151" y="463826"/>
            <a:ext cx="9024849" cy="5307775"/>
          </a:xfrm>
          <a:prstGeom prst="rect">
            <a:avLst/>
          </a:prstGeom>
        </p:spPr>
      </p:pic>
      <p:pic>
        <p:nvPicPr>
          <p:cNvPr id="7" name="Picture 6"/>
          <p:cNvPicPr>
            <a:picLocks noChangeAspect="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7488" t="88669" b="311"/>
          <a:stretch/>
        </p:blipFill>
        <p:spPr>
          <a:xfrm>
            <a:off x="1470988" y="5584712"/>
            <a:ext cx="7103166" cy="569842"/>
          </a:xfrm>
          <a:prstGeom prst="rect">
            <a:avLst/>
          </a:prstGeom>
        </p:spPr>
      </p:pic>
      <p:sp>
        <p:nvSpPr>
          <p:cNvPr id="8" name="TextBox 7"/>
          <p:cNvSpPr txBox="1"/>
          <p:nvPr/>
        </p:nvSpPr>
        <p:spPr>
          <a:xfrm>
            <a:off x="1971257" y="130578"/>
            <a:ext cx="61026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B3F6B"/>
                </a:solidFill>
                <a:effectLst/>
                <a:uLnTx/>
                <a:uFillTx/>
                <a:latin typeface="Arial"/>
                <a:ea typeface="+mn-ea"/>
                <a:cs typeface="+mn-cs"/>
              </a:rPr>
              <a:t>BSLC By Date Average Rate of Attendance, 2015 and 2016</a:t>
            </a:r>
            <a:endParaRPr kumimoji="0" lang="en-US" sz="1600" b="1" i="0" u="none" strike="noStrike" kern="1200" cap="none" spc="0" normalizeH="0" baseline="0" noProof="0" dirty="0">
              <a:ln>
                <a:noFill/>
              </a:ln>
              <a:solidFill>
                <a:srgbClr val="1B3F6B"/>
              </a:solidFill>
              <a:effectLst/>
              <a:uLnTx/>
              <a:uFillTx/>
              <a:latin typeface="Arial"/>
              <a:ea typeface="+mn-ea"/>
              <a:cs typeface="+mn-cs"/>
            </a:endParaRPr>
          </a:p>
        </p:txBody>
      </p:sp>
      <p:sp>
        <p:nvSpPr>
          <p:cNvPr id="2" name="TextBox 1"/>
          <p:cNvSpPr txBox="1"/>
          <p:nvPr/>
        </p:nvSpPr>
        <p:spPr>
          <a:xfrm>
            <a:off x="119150" y="5111236"/>
            <a:ext cx="7289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3F89B7"/>
                </a:solidFill>
                <a:effectLst/>
                <a:uLnTx/>
                <a:uFillTx/>
                <a:latin typeface="Arial"/>
                <a:ea typeface="+mn-ea"/>
                <a:cs typeface="+mn-cs"/>
              </a:rPr>
              <a:t>2015 dates</a:t>
            </a:r>
            <a:endParaRPr kumimoji="0" lang="en-US" sz="1200" b="1" i="0" u="none" strike="noStrike" kern="1200" cap="none" spc="0" normalizeH="0" baseline="0" noProof="0" dirty="0">
              <a:ln>
                <a:noFill/>
              </a:ln>
              <a:solidFill>
                <a:srgbClr val="3F89B7"/>
              </a:solidFill>
              <a:effectLst/>
              <a:uLnTx/>
              <a:uFillTx/>
              <a:latin typeface="Arial"/>
              <a:ea typeface="+mn-ea"/>
              <a:cs typeface="+mn-cs"/>
            </a:endParaRPr>
          </a:p>
        </p:txBody>
      </p:sp>
      <p:sp>
        <p:nvSpPr>
          <p:cNvPr id="9" name="TextBox 8"/>
          <p:cNvSpPr txBox="1"/>
          <p:nvPr/>
        </p:nvSpPr>
        <p:spPr>
          <a:xfrm>
            <a:off x="742060" y="5645263"/>
            <a:ext cx="7289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6825"/>
                </a:solidFill>
                <a:effectLst/>
                <a:uLnTx/>
                <a:uFillTx/>
                <a:latin typeface="Arial"/>
                <a:ea typeface="+mn-ea"/>
                <a:cs typeface="+mn-cs"/>
              </a:rPr>
              <a:t>2016 dates</a:t>
            </a:r>
            <a:endParaRPr kumimoji="0" lang="en-US" sz="1200" b="1" i="0" u="none" strike="noStrike" kern="1200" cap="none" spc="0" normalizeH="0" baseline="0" noProof="0" dirty="0">
              <a:ln>
                <a:noFill/>
              </a:ln>
              <a:solidFill>
                <a:srgbClr val="FF6825"/>
              </a:solidFill>
              <a:effectLst/>
              <a:uLnTx/>
              <a:uFillTx/>
              <a:latin typeface="Arial"/>
              <a:ea typeface="+mn-ea"/>
              <a:cs typeface="+mn-cs"/>
            </a:endParaRPr>
          </a:p>
        </p:txBody>
      </p:sp>
      <p:cxnSp>
        <p:nvCxnSpPr>
          <p:cNvPr id="11" name="Straight Connector 10"/>
          <p:cNvCxnSpPr/>
          <p:nvPr/>
        </p:nvCxnSpPr>
        <p:spPr>
          <a:xfrm>
            <a:off x="291548" y="6433459"/>
            <a:ext cx="7023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1548" y="6691876"/>
            <a:ext cx="70236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3912" y="6298301"/>
            <a:ext cx="34058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3F89B7"/>
                </a:solidFill>
                <a:effectLst/>
                <a:uLnTx/>
                <a:uFillTx/>
                <a:latin typeface="Arial"/>
                <a:ea typeface="+mn-ea"/>
                <a:cs typeface="+mn-cs"/>
              </a:rPr>
              <a:t>2015 by date average rate of attendance</a:t>
            </a:r>
            <a:endParaRPr kumimoji="0" lang="en-US" sz="1200" b="1" i="0" u="none" strike="noStrike" kern="1200" cap="none" spc="0" normalizeH="0" baseline="0" noProof="0" dirty="0">
              <a:ln>
                <a:noFill/>
              </a:ln>
              <a:solidFill>
                <a:srgbClr val="3F89B7"/>
              </a:solidFill>
              <a:effectLst/>
              <a:uLnTx/>
              <a:uFillTx/>
              <a:latin typeface="Arial"/>
              <a:ea typeface="+mn-ea"/>
              <a:cs typeface="+mn-cs"/>
            </a:endParaRPr>
          </a:p>
        </p:txBody>
      </p:sp>
      <p:sp>
        <p:nvSpPr>
          <p:cNvPr id="14" name="TextBox 13"/>
          <p:cNvSpPr txBox="1"/>
          <p:nvPr/>
        </p:nvSpPr>
        <p:spPr>
          <a:xfrm>
            <a:off x="993911" y="6555773"/>
            <a:ext cx="34058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6825"/>
                </a:solidFill>
                <a:effectLst/>
                <a:uLnTx/>
                <a:uFillTx/>
                <a:latin typeface="Arial"/>
                <a:ea typeface="+mn-ea"/>
                <a:cs typeface="+mn-cs"/>
              </a:rPr>
              <a:t>2016 by date average rate of attendance</a:t>
            </a:r>
            <a:endParaRPr kumimoji="0" lang="en-US" sz="1200" b="1" i="0" u="none" strike="noStrike" kern="1200" cap="none" spc="0" normalizeH="0" baseline="0" noProof="0" dirty="0">
              <a:ln>
                <a:noFill/>
              </a:ln>
              <a:solidFill>
                <a:srgbClr val="FF6825"/>
              </a:solidFill>
              <a:effectLst/>
              <a:uLnTx/>
              <a:uFillTx/>
              <a:latin typeface="Arial"/>
              <a:ea typeface="+mn-ea"/>
              <a:cs typeface="+mn-cs"/>
            </a:endParaRPr>
          </a:p>
        </p:txBody>
      </p:sp>
      <p:pic>
        <p:nvPicPr>
          <p:cNvPr id="3" name="Picture 2"/>
          <p:cNvPicPr>
            <a:picLocks noChangeAspect="1"/>
          </p:cNvPicPr>
          <p:nvPr/>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l="6521" b="12130"/>
          <a:stretch/>
        </p:blipFill>
        <p:spPr>
          <a:xfrm>
            <a:off x="1398102" y="443602"/>
            <a:ext cx="7282072" cy="4444518"/>
          </a:xfrm>
          <a:prstGeom prst="rect">
            <a:avLst/>
          </a:prstGeom>
        </p:spPr>
      </p:pic>
      <p:sp>
        <p:nvSpPr>
          <p:cNvPr id="15" name="Oval 14"/>
          <p:cNvSpPr/>
          <p:nvPr/>
        </p:nvSpPr>
        <p:spPr>
          <a:xfrm>
            <a:off x="2080591" y="2769532"/>
            <a:ext cx="195466" cy="2909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89B7"/>
              </a:solidFill>
              <a:effectLst/>
              <a:uLnTx/>
              <a:uFillTx/>
              <a:latin typeface="Arial"/>
              <a:ea typeface="+mn-ea"/>
              <a:cs typeface="+mn-cs"/>
            </a:endParaRPr>
          </a:p>
        </p:txBody>
      </p:sp>
      <p:sp>
        <p:nvSpPr>
          <p:cNvPr id="16" name="TextBox 15"/>
          <p:cNvSpPr txBox="1"/>
          <p:nvPr/>
        </p:nvSpPr>
        <p:spPr>
          <a:xfrm>
            <a:off x="2332377" y="2752655"/>
            <a:ext cx="1351727"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B3F6B"/>
                </a:solidFill>
                <a:effectLst/>
                <a:uLnTx/>
                <a:uFillTx/>
                <a:latin typeface="Arial"/>
                <a:ea typeface="+mn-ea"/>
                <a:cs typeface="+mn-cs"/>
              </a:rPr>
              <a:t>July 3, 2015</a:t>
            </a:r>
            <a:endParaRPr kumimoji="0" lang="en-US" sz="1400" b="1" i="0" u="none" strike="noStrike" kern="1200" cap="none" spc="0" normalizeH="0" baseline="0" noProof="0" dirty="0">
              <a:ln>
                <a:noFill/>
              </a:ln>
              <a:solidFill>
                <a:srgbClr val="1B3F6B"/>
              </a:solidFill>
              <a:effectLst/>
              <a:uLnTx/>
              <a:uFillTx/>
              <a:latin typeface="Arial"/>
              <a:ea typeface="+mn-ea"/>
              <a:cs typeface="+mn-cs"/>
            </a:endParaRPr>
          </a:p>
        </p:txBody>
      </p:sp>
      <p:sp>
        <p:nvSpPr>
          <p:cNvPr id="17" name="Oval 16"/>
          <p:cNvSpPr/>
          <p:nvPr/>
        </p:nvSpPr>
        <p:spPr>
          <a:xfrm>
            <a:off x="2080591" y="3773901"/>
            <a:ext cx="195466" cy="2909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89B7"/>
              </a:solidFill>
              <a:effectLst/>
              <a:uLnTx/>
              <a:uFillTx/>
              <a:latin typeface="Arial"/>
              <a:ea typeface="+mn-ea"/>
              <a:cs typeface="+mn-cs"/>
            </a:endParaRPr>
          </a:p>
        </p:txBody>
      </p:sp>
      <p:sp>
        <p:nvSpPr>
          <p:cNvPr id="18" name="TextBox 17"/>
          <p:cNvSpPr txBox="1"/>
          <p:nvPr/>
        </p:nvSpPr>
        <p:spPr>
          <a:xfrm>
            <a:off x="2332377" y="3757024"/>
            <a:ext cx="1351727"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B3F6B"/>
                </a:solidFill>
                <a:effectLst/>
                <a:uLnTx/>
                <a:uFillTx/>
                <a:latin typeface="Arial"/>
                <a:ea typeface="+mn-ea"/>
                <a:cs typeface="+mn-cs"/>
              </a:rPr>
              <a:t>July 4, 2016</a:t>
            </a:r>
            <a:endParaRPr kumimoji="0" lang="en-US" sz="1400" b="1" i="0" u="none" strike="noStrike" kern="1200" cap="none" spc="0" normalizeH="0" baseline="0" noProof="0" dirty="0">
              <a:ln>
                <a:noFill/>
              </a:ln>
              <a:solidFill>
                <a:srgbClr val="1B3F6B"/>
              </a:solidFill>
              <a:effectLst/>
              <a:uLnTx/>
              <a:uFillTx/>
              <a:latin typeface="Arial"/>
              <a:ea typeface="+mn-ea"/>
              <a:cs typeface="+mn-cs"/>
            </a:endParaRPr>
          </a:p>
        </p:txBody>
      </p:sp>
    </p:spTree>
    <p:extLst>
      <p:ext uri="{BB962C8B-B14F-4D97-AF65-F5344CB8AC3E}">
        <p14:creationId xmlns:p14="http://schemas.microsoft.com/office/powerpoint/2010/main" val="399252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138"/>
            <a:ext cx="9144000" cy="5347152"/>
          </a:xfrm>
          <a:prstGeom prst="rect">
            <a:avLst/>
          </a:prstGeom>
        </p:spPr>
      </p:pic>
      <p:sp>
        <p:nvSpPr>
          <p:cNvPr id="6" name="TextBox 5"/>
          <p:cNvSpPr txBox="1"/>
          <p:nvPr/>
        </p:nvSpPr>
        <p:spPr>
          <a:xfrm>
            <a:off x="1190445" y="303106"/>
            <a:ext cx="74704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1B3F6B"/>
                </a:solidFill>
                <a:latin typeface="Arial"/>
              </a:rPr>
              <a:t>AQP + </a:t>
            </a:r>
            <a:r>
              <a:rPr lang="en-US" sz="1600" b="1" dirty="0" err="1" smtClean="0">
                <a:solidFill>
                  <a:srgbClr val="1B3F6B"/>
                </a:solidFill>
                <a:latin typeface="Arial"/>
              </a:rPr>
              <a:t>BoSTEM</a:t>
            </a:r>
            <a:r>
              <a:rPr kumimoji="0" lang="en-US" sz="1600" b="1" i="0" u="none" strike="noStrike" kern="1200" cap="none" spc="0" normalizeH="0" baseline="0" noProof="0" dirty="0" smtClean="0">
                <a:ln>
                  <a:noFill/>
                </a:ln>
                <a:solidFill>
                  <a:srgbClr val="1B3F6B"/>
                </a:solidFill>
                <a:effectLst/>
                <a:uLnTx/>
                <a:uFillTx/>
                <a:latin typeface="Arial"/>
                <a:ea typeface="+mn-ea"/>
                <a:cs typeface="+mn-cs"/>
              </a:rPr>
              <a:t> All Sites By Date Average Rate of Attendance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B3F6B"/>
                </a:solidFill>
                <a:effectLst/>
                <a:uLnTx/>
                <a:uFillTx/>
                <a:latin typeface="Arial"/>
                <a:ea typeface="+mn-ea"/>
                <a:cs typeface="+mn-cs"/>
              </a:rPr>
              <a:t>9/5/2016</a:t>
            </a:r>
            <a:r>
              <a:rPr kumimoji="0" lang="en-US" sz="1600" b="1" i="0" u="none" strike="noStrike" kern="1200" cap="none" spc="0" normalizeH="0" noProof="0" dirty="0" smtClean="0">
                <a:ln>
                  <a:noFill/>
                </a:ln>
                <a:solidFill>
                  <a:srgbClr val="1B3F6B"/>
                </a:solidFill>
                <a:effectLst/>
                <a:uLnTx/>
                <a:uFillTx/>
                <a:latin typeface="Arial"/>
                <a:ea typeface="+mn-ea"/>
                <a:cs typeface="+mn-cs"/>
              </a:rPr>
              <a:t> – 1/13/2017</a:t>
            </a:r>
            <a:endParaRPr kumimoji="0" lang="en-US" sz="1600" b="1" i="0" u="none" strike="noStrike" kern="1200" cap="none" spc="0" normalizeH="0" baseline="0" noProof="0" dirty="0">
              <a:ln>
                <a:noFill/>
              </a:ln>
              <a:solidFill>
                <a:srgbClr val="1B3F6B"/>
              </a:solidFill>
              <a:effectLst/>
              <a:uLnTx/>
              <a:uFillTx/>
              <a:latin typeface="Arial"/>
              <a:ea typeface="+mn-ea"/>
              <a:cs typeface="+mn-cs"/>
            </a:endParaRPr>
          </a:p>
        </p:txBody>
      </p:sp>
    </p:spTree>
    <p:extLst>
      <p:ext uri="{BB962C8B-B14F-4D97-AF65-F5344CB8AC3E}">
        <p14:creationId xmlns:p14="http://schemas.microsoft.com/office/powerpoint/2010/main" val="1897638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7881"/>
            <a:ext cx="9144000" cy="5378823"/>
          </a:xfrm>
          <a:prstGeom prst="rect">
            <a:avLst/>
          </a:prstGeom>
        </p:spPr>
      </p:pic>
      <p:sp>
        <p:nvSpPr>
          <p:cNvPr id="5" name="TextBox 4"/>
          <p:cNvSpPr txBox="1"/>
          <p:nvPr/>
        </p:nvSpPr>
        <p:spPr>
          <a:xfrm>
            <a:off x="189780" y="303106"/>
            <a:ext cx="89542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1B3F6B"/>
                </a:solidFill>
                <a:latin typeface="Arial"/>
              </a:rPr>
              <a:t>AQP + </a:t>
            </a:r>
            <a:r>
              <a:rPr lang="en-US" sz="1600" b="1" dirty="0" err="1" smtClean="0">
                <a:solidFill>
                  <a:srgbClr val="1B3F6B"/>
                </a:solidFill>
                <a:latin typeface="Arial"/>
              </a:rPr>
              <a:t>BoSTEM</a:t>
            </a:r>
            <a:r>
              <a:rPr kumimoji="0" lang="en-US" sz="1600" b="1" i="0" u="none" strike="noStrike" kern="1200" cap="none" spc="0" normalizeH="0" baseline="0" noProof="0" dirty="0" smtClean="0">
                <a:ln>
                  <a:noFill/>
                </a:ln>
                <a:solidFill>
                  <a:srgbClr val="1B3F6B"/>
                </a:solidFill>
                <a:effectLst/>
                <a:uLnTx/>
                <a:uFillTx/>
                <a:latin typeface="Arial"/>
                <a:ea typeface="+mn-ea"/>
                <a:cs typeface="+mn-cs"/>
              </a:rPr>
              <a:t> Complete</a:t>
            </a:r>
            <a:r>
              <a:rPr kumimoji="0" lang="en-US" sz="1600" b="1" i="0" u="none" strike="noStrike" kern="1200" cap="none" spc="0" normalizeH="0" noProof="0" dirty="0" smtClean="0">
                <a:ln>
                  <a:noFill/>
                </a:ln>
                <a:solidFill>
                  <a:srgbClr val="1B3F6B"/>
                </a:solidFill>
                <a:effectLst/>
                <a:uLnTx/>
                <a:uFillTx/>
                <a:latin typeface="Arial"/>
                <a:ea typeface="+mn-ea"/>
                <a:cs typeface="+mn-cs"/>
              </a:rPr>
              <a:t> Data Entry </a:t>
            </a:r>
            <a:r>
              <a:rPr kumimoji="0" lang="en-US" sz="1600" b="1" i="0" u="none" strike="noStrike" kern="1200" cap="none" spc="0" normalizeH="0" baseline="0" noProof="0" dirty="0" smtClean="0">
                <a:ln>
                  <a:noFill/>
                </a:ln>
                <a:solidFill>
                  <a:srgbClr val="1B3F6B"/>
                </a:solidFill>
                <a:effectLst/>
                <a:uLnTx/>
                <a:uFillTx/>
                <a:latin typeface="Arial"/>
                <a:ea typeface="+mn-ea"/>
                <a:cs typeface="+mn-cs"/>
              </a:rPr>
              <a:t>Sites Only, By Date Average Rate of Attendance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B3F6B"/>
                </a:solidFill>
                <a:effectLst/>
                <a:uLnTx/>
                <a:uFillTx/>
                <a:latin typeface="Arial"/>
                <a:ea typeface="+mn-ea"/>
                <a:cs typeface="+mn-cs"/>
              </a:rPr>
              <a:t>9/5/2016</a:t>
            </a:r>
            <a:r>
              <a:rPr kumimoji="0" lang="en-US" sz="1600" b="1" i="0" u="none" strike="noStrike" kern="1200" cap="none" spc="0" normalizeH="0" noProof="0" dirty="0" smtClean="0">
                <a:ln>
                  <a:noFill/>
                </a:ln>
                <a:solidFill>
                  <a:srgbClr val="1B3F6B"/>
                </a:solidFill>
                <a:effectLst/>
                <a:uLnTx/>
                <a:uFillTx/>
                <a:latin typeface="Arial"/>
                <a:ea typeface="+mn-ea"/>
                <a:cs typeface="+mn-cs"/>
              </a:rPr>
              <a:t> – 12/22/2016</a:t>
            </a:r>
            <a:endParaRPr kumimoji="0" lang="en-US" sz="1600" b="1" i="0" u="none" strike="noStrike" kern="1200" cap="none" spc="0" normalizeH="0" baseline="0" noProof="0" dirty="0">
              <a:ln>
                <a:noFill/>
              </a:ln>
              <a:solidFill>
                <a:srgbClr val="1B3F6B"/>
              </a:solidFill>
              <a:effectLst/>
              <a:uLnTx/>
              <a:uFillTx/>
              <a:latin typeface="Arial"/>
              <a:ea typeface="+mn-ea"/>
              <a:cs typeface="+mn-cs"/>
            </a:endParaRPr>
          </a:p>
        </p:txBody>
      </p:sp>
    </p:spTree>
    <p:extLst>
      <p:ext uri="{BB962C8B-B14F-4D97-AF65-F5344CB8AC3E}">
        <p14:creationId xmlns:p14="http://schemas.microsoft.com/office/powerpoint/2010/main" val="2654518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BASB Theme">
      <a:dk1>
        <a:sysClr val="windowText" lastClr="000000"/>
      </a:dk1>
      <a:lt1>
        <a:sysClr val="window" lastClr="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Boston Beyond Theme">
      <a:dk1>
        <a:sysClr val="windowText" lastClr="000000"/>
      </a:dk1>
      <a:lt1>
        <a:sysClr val="window" lastClr="FFFFFF"/>
      </a:lt1>
      <a:dk2>
        <a:srgbClr val="223A76"/>
      </a:dk2>
      <a:lt2>
        <a:srgbClr val="EEECE1"/>
      </a:lt2>
      <a:accent1>
        <a:srgbClr val="223A76"/>
      </a:accent1>
      <a:accent2>
        <a:srgbClr val="E47E1A"/>
      </a:accent2>
      <a:accent3>
        <a:srgbClr val="2B85BA"/>
      </a:accent3>
      <a:accent4>
        <a:srgbClr val="56AF4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Custom 1">
      <a:dk1>
        <a:srgbClr val="317CB7"/>
      </a:dk1>
      <a:lt1>
        <a:srgbClr val="FFFFFF"/>
      </a:lt1>
      <a:dk2>
        <a:srgbClr val="63A6CC"/>
      </a:dk2>
      <a:lt2>
        <a:srgbClr val="FFFFFF"/>
      </a:lt2>
      <a:accent1>
        <a:srgbClr val="4F81BD"/>
      </a:accent1>
      <a:accent2>
        <a:srgbClr val="FF6600"/>
      </a:accent2>
      <a:accent3>
        <a:srgbClr val="343434"/>
      </a:accent3>
      <a:accent4>
        <a:srgbClr val="D7E9F2"/>
      </a:accent4>
      <a:accent5>
        <a:srgbClr val="63A6CC"/>
      </a:accent5>
      <a:accent6>
        <a:srgbClr val="85858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BASB Theme">
    <a:dk1>
      <a:sysClr val="windowText" lastClr="000000"/>
    </a:dk1>
    <a:lt1>
      <a:sysClr val="window" lastClr="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SB Theme">
    <a:dk1>
      <a:sysClr val="windowText" lastClr="000000"/>
    </a:dk1>
    <a:lt1>
      <a:sysClr val="window" lastClr="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ASB Theme">
    <a:dk1>
      <a:sysClr val="windowText" lastClr="000000"/>
    </a:dk1>
    <a:lt1>
      <a:sysClr val="window" lastClr="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ASB Theme">
    <a:dk1>
      <a:sysClr val="windowText" lastClr="000000"/>
    </a:dk1>
    <a:lt1>
      <a:sysClr val="window" lastClr="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ASB Theme">
    <a:dk1>
      <a:sysClr val="windowText" lastClr="000000"/>
    </a:dk1>
    <a:lt1>
      <a:sysClr val="window" lastClr="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4362</TotalTime>
  <Words>4776</Words>
  <Application>Microsoft Office PowerPoint</Application>
  <PresentationFormat>On-screen Show (4:3)</PresentationFormat>
  <Paragraphs>556</Paragraphs>
  <Slides>63</Slides>
  <Notes>53</Notes>
  <HiddenSlides>0</HiddenSlides>
  <MMClips>0</MMClips>
  <ScaleCrop>false</ScaleCrop>
  <HeadingPairs>
    <vt:vector size="4" baseType="variant">
      <vt:variant>
        <vt:lpstr>Theme</vt:lpstr>
      </vt:variant>
      <vt:variant>
        <vt:i4>8</vt:i4>
      </vt:variant>
      <vt:variant>
        <vt:lpstr>Slide Titles</vt:lpstr>
      </vt:variant>
      <vt:variant>
        <vt:i4>63</vt:i4>
      </vt:variant>
    </vt:vector>
  </HeadingPairs>
  <TitlesOfParts>
    <vt:vector size="71" baseType="lpstr">
      <vt:lpstr>1_Office Theme</vt:lpstr>
      <vt:lpstr>Office Theme</vt:lpstr>
      <vt:lpstr>2_Office Theme</vt:lpstr>
      <vt:lpstr>3_Office Theme</vt:lpstr>
      <vt:lpstr>4_Office Theme</vt:lpstr>
      <vt:lpstr>5_Office Theme</vt:lpstr>
      <vt:lpstr>6_Office Theme</vt:lpstr>
      <vt:lpstr>7_Custom Design</vt:lpstr>
      <vt:lpstr>Advancing Quality Partnerships Winter Summit  January 17, 2017</vt:lpstr>
      <vt:lpstr>School Year Initiatives Growth Over Time</vt:lpstr>
      <vt:lpstr>Membership Level of Participating Sites</vt:lpstr>
      <vt:lpstr>AQP + BoSTEM Data Findings, Fall 2016   Katie Tosh, Director of Measurement Boston After School &amp; Beyond</vt:lpstr>
      <vt:lpstr>Contents</vt:lpstr>
      <vt:lpstr>AQP + BoSTEM Initiative Overview</vt:lpstr>
      <vt:lpstr>PowerPoint Presentation</vt:lpstr>
      <vt:lpstr>PowerPoint Presentation</vt:lpstr>
      <vt:lpstr>PowerPoint Presentation</vt:lpstr>
      <vt:lpstr>ACT Framework Update</vt:lpstr>
      <vt:lpstr>Potential Revision to the ACT Framework (draft)</vt:lpstr>
      <vt:lpstr>Outcomes Associated with ACT Skills: Achievement (academics, life) and Behavioral (personal, social)</vt:lpstr>
      <vt:lpstr>Measurement Results</vt:lpstr>
      <vt:lpstr>What Questions Are We Answering?</vt:lpstr>
      <vt:lpstr>Achieve: Youth Skill Baseline</vt:lpstr>
      <vt:lpstr>PowerPoint Presentation</vt:lpstr>
      <vt:lpstr>PowerPoint Presentation</vt:lpstr>
      <vt:lpstr>Intentional Program Practice Builds ACT Skills</vt:lpstr>
      <vt:lpstr>The percent of programs meeting the benchmark in practices that build ACT skills varies across specific skills</vt:lpstr>
      <vt:lpstr>More programs meeting benchmark for critical thinking and leadership/choice in 2016, with declines in perseverance, teamwork, and engaging activities</vt:lpstr>
      <vt:lpstr>BoSTEM Fall program quality baseline over time (2015-2016)</vt:lpstr>
      <vt:lpstr>Summary</vt:lpstr>
      <vt:lpstr>Summary: Reach and Dosage</vt:lpstr>
      <vt:lpstr>Summary: Program Practice</vt:lpstr>
      <vt:lpstr>Summary: Youth Skill Demonstration</vt:lpstr>
      <vt:lpstr>BASB Certified Program Observer Training</vt:lpstr>
      <vt:lpstr>Phase 1 of School Year Pilot</vt:lpstr>
      <vt:lpstr>Reliability Rating</vt:lpstr>
      <vt:lpstr>Next Steps (Phase 2)</vt:lpstr>
      <vt:lpstr>Exploring the Insight Center  to Link Data to Practice   Danielle Kim, Director of Policy &amp; Communications Boston After School &amp; Beyond</vt:lpstr>
      <vt:lpstr>Summer Insight Center</vt:lpstr>
      <vt:lpstr>More feedback to share?</vt:lpstr>
      <vt:lpstr>Wallace Foundation Partnerships in Social and Emotional Learning </vt:lpstr>
      <vt:lpstr>Theory of Action</vt:lpstr>
      <vt:lpstr>Success Model</vt:lpstr>
      <vt:lpstr>PSEL Initiative Model Mirrors OST Current Work</vt:lpstr>
      <vt:lpstr>PSEL Initiative Overview</vt:lpstr>
      <vt:lpstr>Timetable</vt:lpstr>
      <vt:lpstr>How can you help?</vt:lpstr>
      <vt:lpstr>Questions, Comments, Suggestions?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 &amp; Next Steps   Katie Tosh, Director of Measurement Boston After School &amp; Beyond</vt:lpstr>
      <vt:lpstr>Recommendations &amp; Next Steps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Quality, Fall 2015: Third Party Perspective</dc:title>
  <dc:creator>ktosh</dc:creator>
  <cp:lastModifiedBy>Aja Watkins</cp:lastModifiedBy>
  <cp:revision>188</cp:revision>
  <cp:lastPrinted>2017-01-15T20:28:38Z</cp:lastPrinted>
  <dcterms:created xsi:type="dcterms:W3CDTF">2016-01-05T21:03:29Z</dcterms:created>
  <dcterms:modified xsi:type="dcterms:W3CDTF">2017-01-17T13:58:08Z</dcterms:modified>
</cp:coreProperties>
</file>