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Quattrocento"/>
      <p:regular r:id="rId44"/>
      <p:bold r:id="rId45"/>
    </p:embeddedFont>
    <p:embeddedFont>
      <p:font typeface="Oxygen"/>
      <p:regular r:id="rId46"/>
      <p:bold r:id="rId47"/>
    </p:embeddedFont>
    <p:embeddedFont>
      <p:font typeface="Roboto"/>
      <p:regular r:id="rId48"/>
      <p:bold r:id="rId49"/>
      <p:italic r:id="rId50"/>
      <p:boldItalic r:id="rId51"/>
    </p:embeddedFont>
    <p:embeddedFont>
      <p:font typeface="Quattrocento Sans"/>
      <p:regular r:id="rId52"/>
      <p:bold r:id="rId53"/>
      <p:italic r:id="rId54"/>
      <p:boldItalic r:id="rId55"/>
    </p:embeddedFont>
    <p:embeddedFont>
      <p:font typeface="Helvetica Neue"/>
      <p:regular r:id="rId56"/>
      <p:bold r:id="rId57"/>
      <p:italic r:id="rId58"/>
      <p:boldItalic r:id="rId59"/>
    </p:embeddedFont>
    <p:embeddedFont>
      <p:font typeface="Questrial"/>
      <p:regular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A5C3AA6E-EE6F-47D7-8C5A-77445D57B159}">
  <a:tblStyle styleId="{A5C3AA6E-EE6F-47D7-8C5A-77445D57B15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8ECF4"/>
          </a:solidFill>
        </a:fill>
      </a:tcStyle>
    </a:wholeTbl>
    <a:band1H>
      <a:tcStyle>
        <a:fill>
          <a:solidFill>
            <a:srgbClr val="CFD7E7"/>
          </a:solidFill>
        </a:fill>
      </a:tcStyle>
    </a:band1H>
    <a:band1V>
      <a:tcStyle>
        <a:fill>
          <a:solidFill>
            <a:srgbClr val="CFD7E7"/>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Quattrocento-regular.fntdata"/><Relationship Id="rId43" Type="http://schemas.openxmlformats.org/officeDocument/2006/relationships/slide" Target="slides/slide38.xml"/><Relationship Id="rId46" Type="http://schemas.openxmlformats.org/officeDocument/2006/relationships/font" Target="fonts/Oxygen-regular.fntdata"/><Relationship Id="rId45" Type="http://schemas.openxmlformats.org/officeDocument/2006/relationships/font" Target="fonts/Quattrocen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regular.fntdata"/><Relationship Id="rId47" Type="http://schemas.openxmlformats.org/officeDocument/2006/relationships/font" Target="fonts/Oxygen-bold.fntdata"/><Relationship Id="rId4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Questrial-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QuattrocentoSans-bold.fntdata"/><Relationship Id="rId52" Type="http://schemas.openxmlformats.org/officeDocument/2006/relationships/font" Target="fonts/QuattrocentoSans-regular.fntdata"/><Relationship Id="rId11" Type="http://schemas.openxmlformats.org/officeDocument/2006/relationships/slide" Target="slides/slide6.xml"/><Relationship Id="rId55" Type="http://schemas.openxmlformats.org/officeDocument/2006/relationships/font" Target="fonts/QuattrocentoSans-boldItalic.fntdata"/><Relationship Id="rId10" Type="http://schemas.openxmlformats.org/officeDocument/2006/relationships/slide" Target="slides/slide5.xml"/><Relationship Id="rId54" Type="http://schemas.openxmlformats.org/officeDocument/2006/relationships/font" Target="fonts/QuattrocentoSans-italic.fntdata"/><Relationship Id="rId13" Type="http://schemas.openxmlformats.org/officeDocument/2006/relationships/slide" Target="slides/slide8.xml"/><Relationship Id="rId57" Type="http://schemas.openxmlformats.org/officeDocument/2006/relationships/font" Target="fonts/HelveticaNeue-bold.fntdata"/><Relationship Id="rId12" Type="http://schemas.openxmlformats.org/officeDocument/2006/relationships/slide" Target="slides/slide7.xml"/><Relationship Id="rId56" Type="http://schemas.openxmlformats.org/officeDocument/2006/relationships/font" Target="fonts/HelveticaNeue-regular.fntdata"/><Relationship Id="rId15" Type="http://schemas.openxmlformats.org/officeDocument/2006/relationships/slide" Target="slides/slide10.xml"/><Relationship Id="rId59" Type="http://schemas.openxmlformats.org/officeDocument/2006/relationships/font" Target="fonts/HelveticaNeue-boldItalic.fntdata"/><Relationship Id="rId14" Type="http://schemas.openxmlformats.org/officeDocument/2006/relationships/slide" Target="slides/slide9.xml"/><Relationship Id="rId58" Type="http://schemas.openxmlformats.org/officeDocument/2006/relationships/font" Target="fonts/HelveticaNeue-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In BPS, we are defining Rigor with the Webb’s DoK.</a:t>
            </a:r>
          </a:p>
          <a:p>
            <a:pPr lvl="0" rtl="0">
              <a:spcBef>
                <a:spcPts val="0"/>
              </a:spcBef>
              <a:buNone/>
            </a:pPr>
            <a:r>
              <a:t/>
            </a:r>
            <a:endParaRPr/>
          </a:p>
          <a:p>
            <a:pPr lvl="0" rtl="0">
              <a:spcBef>
                <a:spcPts val="0"/>
              </a:spcBef>
              <a:buNone/>
            </a:pPr>
            <a:r>
              <a:rPr lang="en"/>
              <a:t>Most schools are using a combination of Bloom’s or Marzano’s Taxonomy,  Webb’s and or Hess Matrix (combines Webb’s and Bloom’s)</a:t>
            </a:r>
          </a:p>
          <a:p>
            <a:pPr lvl="0" rtl="0">
              <a:spcBef>
                <a:spcPts val="0"/>
              </a:spcBef>
              <a:buNone/>
            </a:pPr>
            <a:r>
              <a:t/>
            </a:r>
            <a:endParaRPr/>
          </a:p>
          <a:p>
            <a:pPr lvl="0">
              <a:spcBef>
                <a:spcPts val="0"/>
              </a:spcBef>
              <a:buNone/>
            </a:pPr>
            <a:r>
              <a:rPr lang="en"/>
              <a:t>Deep PD for principals and content level PD in departments regarding what rigor looks like in each content area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70" name="Shape 17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9" name="Shape 179"/>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80" name="Shape 180"/>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 sz="1200">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7" name="Shape 187"/>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188" name="Shape 188"/>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 sz="1200">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3" name="Shape 193"/>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194" name="Shape 194"/>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 sz="1200">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3" name="Shape 203"/>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204" name="Shape 204"/>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 sz="1200">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9" name="Shape 209"/>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210" name="Shape 210"/>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 sz="1200">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3" name="Shape 223"/>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224" name="Shape 224"/>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 sz="1200">
                <a:solidFill>
                  <a:schemeClr val="dk1"/>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9" name="Shape 229"/>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230" name="Shape 230"/>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 sz="1200">
                <a:solidFill>
                  <a:schemeClr val="dk1"/>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2" name="Shape 242"/>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243" name="Shape 243"/>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11:15</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8" name="Shape 248"/>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249" name="Shape 249"/>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 sz="1200">
                <a:solidFill>
                  <a:schemeClr val="dk1"/>
                </a:solidFill>
                <a:latin typeface="Calibri"/>
                <a:ea typeface="Calibri"/>
                <a:cs typeface="Calibri"/>
                <a:sym typeface="Calibri"/>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7" name="Shape 257"/>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258" name="Shape 258"/>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 sz="1200">
                <a:solidFill>
                  <a:schemeClr val="dk1"/>
                </a:solidFill>
                <a:latin typeface="Calibri"/>
                <a:ea typeface="Calibri"/>
                <a:cs typeface="Calibri"/>
                <a:sym typeface="Calibri"/>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3" name="Shape 263"/>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264" name="Shape 264"/>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 sz="1200">
                <a:solidFill>
                  <a:schemeClr val="dk1"/>
                </a:solidFill>
                <a:latin typeface="Calibri"/>
                <a:ea typeface="Calibri"/>
                <a:cs typeface="Calibri"/>
                <a:sym typeface="Calibri"/>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When we talk about rigor, often we hear about how students “can’t” (which means we haven’t yet internalized what rigor really means). Once we are able to address that concern, and have designed a task that is rigorous, we need to focus on the access points for students. One of the best “tier 1” stratgeies is implementing a UDL framework.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278" name="Shape 27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As we move into the summer pre-training, a large focus will be on continued coherence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6" name="Shape 3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3" name="Shape 3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Connection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0" name="Shape 3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7" name="Shape 3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3" name="Shape 3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11:30</a:t>
            </a:r>
          </a:p>
          <a:p>
            <a:pPr lvl="0" rtl="0">
              <a:spcBef>
                <a:spcPts val="0"/>
              </a:spcBef>
              <a:buNone/>
            </a:pPr>
            <a:r>
              <a:t/>
            </a:r>
            <a:endParaRPr/>
          </a:p>
          <a:p>
            <a:pPr lvl="0" rtl="0">
              <a:spcBef>
                <a:spcPts val="0"/>
              </a:spcBef>
              <a:buNone/>
            </a:pPr>
            <a:r>
              <a:rPr lang="en"/>
              <a:t>Definition of rigor 2 min + 3 min share</a:t>
            </a:r>
          </a:p>
          <a:p>
            <a:pPr lvl="0" rtl="0">
              <a:spcBef>
                <a:spcPts val="0"/>
              </a:spcBef>
              <a:buNone/>
            </a:pPr>
            <a:r>
              <a:rPr lang="en"/>
              <a:t>Analysis of cognitive rigor 3 min</a:t>
            </a:r>
          </a:p>
          <a:p>
            <a:pPr lvl="0" rtl="0">
              <a:spcBef>
                <a:spcPts val="0"/>
              </a:spcBef>
              <a:buNone/>
            </a:pPr>
            <a:r>
              <a:rPr lang="en"/>
              <a:t>Modification 5 min </a:t>
            </a:r>
          </a:p>
          <a:p>
            <a:pPr lvl="0" rtl="0">
              <a:spcBef>
                <a:spcPts val="0"/>
              </a:spcBef>
              <a:buNone/>
            </a:pPr>
            <a:r>
              <a:t/>
            </a:r>
            <a:endParaRPr/>
          </a:p>
          <a:p>
            <a:pPr lvl="0" rtl="0">
              <a:spcBef>
                <a:spcPts val="0"/>
              </a:spcBef>
              <a:buNone/>
            </a:pPr>
            <a:r>
              <a:rPr lang="en"/>
              <a:t>11:45</a:t>
            </a:r>
          </a:p>
          <a:p>
            <a:pPr lvl="0" rtl="0">
              <a:spcBef>
                <a:spcPts val="0"/>
              </a:spcBef>
              <a:buNone/>
            </a:pPr>
            <a:r>
              <a:rPr lang="en"/>
              <a:t>Find other group members:</a:t>
            </a:r>
          </a:p>
          <a:p>
            <a:pPr lvl="0" rtl="0">
              <a:spcBef>
                <a:spcPts val="0"/>
              </a:spcBef>
              <a:buNone/>
            </a:pPr>
            <a:r>
              <a:rPr lang="en"/>
              <a:t>Discuss experience in mixed groups 2-3 min</a:t>
            </a:r>
          </a:p>
          <a:p>
            <a:pPr lvl="0" rtl="0">
              <a:spcBef>
                <a:spcPts val="0"/>
              </a:spcBef>
              <a:buNone/>
            </a:pPr>
            <a:r>
              <a:rPr lang="en"/>
              <a:t>Choose ONE to display with group put on poster (6 min)</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9" name="Shape 3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55" name="Shape 35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4" name="Shape 3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With partnership groups</a:t>
            </a:r>
          </a:p>
          <a:p>
            <a:pPr lvl="0" rtl="0">
              <a:spcBef>
                <a:spcPts val="0"/>
              </a:spcBef>
              <a:buNone/>
            </a:pPr>
            <a:r>
              <a:t/>
            </a:r>
            <a:endParaRPr/>
          </a:p>
          <a:p>
            <a:pPr lvl="0" rtl="0">
              <a:spcBef>
                <a:spcPts val="0"/>
              </a:spcBef>
              <a:buNone/>
            </a:pPr>
            <a:r>
              <a:rPr lang="en"/>
              <a:t>11:55</a:t>
            </a:r>
          </a:p>
          <a:p>
            <a:pPr lvl="0" rtl="0">
              <a:spcBef>
                <a:spcPts val="0"/>
              </a:spcBef>
              <a:buNone/>
            </a:pPr>
            <a:r>
              <a:rPr lang="en"/>
              <a:t>In groups- 5 minutes</a:t>
            </a:r>
          </a:p>
          <a:p>
            <a:pPr lvl="0" rtl="0">
              <a:spcBef>
                <a:spcPts val="0"/>
              </a:spcBef>
              <a:buNone/>
            </a:pPr>
            <a:r>
              <a:t/>
            </a:r>
            <a:endParaRPr/>
          </a:p>
          <a:p>
            <a:pPr lvl="0">
              <a:spcBef>
                <a:spcPts val="0"/>
              </a:spcBef>
              <a:buNone/>
            </a:pPr>
            <a:r>
              <a:rPr lang="en"/>
              <a:t>12:00 Gallery Walk with stickies: 5 minutes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8" name="Shape 368"/>
        <p:cNvGrpSpPr/>
        <p:nvPr/>
      </p:nvGrpSpPr>
      <p:grpSpPr>
        <a:xfrm>
          <a:off x="0" y="0"/>
          <a:ext cx="0" cy="0"/>
          <a:chOff x="0" y="0"/>
          <a:chExt cx="0" cy="0"/>
        </a:xfrm>
      </p:grpSpPr>
      <p:sp>
        <p:nvSpPr>
          <p:cNvPr id="369" name="Shape 36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70" name="Shape 37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0" name="Shape 3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12:05 Look at sticky comments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6" name="Shape 3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12:10pm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Foundation of the work: February Institute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We will focus on Rigor today, but will touch on UDL later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 name="Shape 10"/>
        <p:cNvGrpSpPr/>
        <p:nvPr/>
      </p:nvGrpSpPr>
      <p:grpSpPr>
        <a:xfrm>
          <a:off x="0" y="0"/>
          <a:ext cx="0" cy="0"/>
          <a:chOff x="0" y="0"/>
          <a:chExt cx="0" cy="0"/>
        </a:xfrm>
      </p:grpSpPr>
      <p:sp>
        <p:nvSpPr>
          <p:cNvPr id="11" name="Shape 11"/>
          <p:cNvSpPr/>
          <p:nvPr/>
        </p:nvSpPr>
        <p:spPr>
          <a:xfrm>
            <a:off x="0" y="0"/>
            <a:ext cx="9167700" cy="473100"/>
          </a:xfrm>
          <a:prstGeom prst="rect">
            <a:avLst/>
          </a:prstGeom>
          <a:solidFill>
            <a:srgbClr val="FF6600"/>
          </a:solidFill>
          <a:ln>
            <a:noFill/>
          </a:ln>
        </p:spPr>
        <p:txBody>
          <a:bodyPr anchorCtr="0" anchor="ctr" bIns="45675" lIns="91375" rIns="91375" tIns="456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2" name="Shape 12"/>
          <p:cNvPicPr preferRelativeResize="0"/>
          <p:nvPr/>
        </p:nvPicPr>
        <p:blipFill rotWithShape="1">
          <a:blip r:embed="rId2">
            <a:alphaModFix/>
          </a:blip>
          <a:srcRect b="0" l="0" r="0" t="0"/>
          <a:stretch/>
        </p:blipFill>
        <p:spPr>
          <a:xfrm>
            <a:off x="3468761" y="546100"/>
            <a:ext cx="2206500" cy="1193700"/>
          </a:xfrm>
          <a:prstGeom prst="rect">
            <a:avLst/>
          </a:prstGeom>
          <a:noFill/>
          <a:ln>
            <a:noFill/>
          </a:ln>
        </p:spPr>
      </p:pic>
      <p:sp>
        <p:nvSpPr>
          <p:cNvPr id="13" name="Shape 13"/>
          <p:cNvSpPr/>
          <p:nvPr/>
        </p:nvSpPr>
        <p:spPr>
          <a:xfrm>
            <a:off x="-7200" y="1782750"/>
            <a:ext cx="9158400" cy="1578000"/>
          </a:xfrm>
          <a:prstGeom prst="rect">
            <a:avLst/>
          </a:prstGeom>
          <a:solidFill>
            <a:srgbClr val="428BE3"/>
          </a:solidFill>
          <a:ln>
            <a:noFill/>
          </a:ln>
        </p:spPr>
        <p:txBody>
          <a:bodyPr anchorCtr="0" anchor="ctr" bIns="45675" lIns="91375" rIns="91375" tIns="45675">
            <a:noAutofit/>
          </a:bodyPr>
          <a:lstStyle/>
          <a:p>
            <a:pPr indent="0" lvl="0" marL="0" marR="0" rtl="0" algn="l">
              <a:spcBef>
                <a:spcPts val="0"/>
              </a:spcBef>
              <a:spcAft>
                <a:spcPts val="0"/>
              </a:spcAft>
              <a:buNone/>
            </a:pPr>
            <a:r>
              <a:t/>
            </a:r>
            <a:endParaRPr b="0" i="0" sz="3600" u="none" cap="none" strike="noStrike">
              <a:solidFill>
                <a:srgbClr val="FFFFFF"/>
              </a:solidFill>
              <a:latin typeface="Quattrocento Sans"/>
              <a:ea typeface="Quattrocento Sans"/>
              <a:cs typeface="Quattrocento Sans"/>
              <a:sym typeface="Quattrocento Sans"/>
            </a:endParaRPr>
          </a:p>
        </p:txBody>
      </p:sp>
      <p:sp>
        <p:nvSpPr>
          <p:cNvPr id="14" name="Shape 14"/>
          <p:cNvSpPr txBox="1"/>
          <p:nvPr/>
        </p:nvSpPr>
        <p:spPr>
          <a:xfrm>
            <a:off x="2995811" y="3458625"/>
            <a:ext cx="6148200" cy="831000"/>
          </a:xfrm>
          <a:prstGeom prst="rect">
            <a:avLst/>
          </a:prstGeom>
          <a:noFill/>
          <a:ln>
            <a:noFill/>
          </a:ln>
        </p:spPr>
        <p:txBody>
          <a:bodyPr anchorCtr="0" anchor="t" bIns="45675" lIns="91375" rIns="91375" tIns="45675">
            <a:noAutofit/>
          </a:bodyPr>
          <a:lstStyle/>
          <a:p>
            <a:pPr indent="0" lvl="0" marL="0" marR="0" rtl="0" algn="r">
              <a:spcBef>
                <a:spcPts val="0"/>
              </a:spcBef>
              <a:spcAft>
                <a:spcPts val="0"/>
              </a:spcAft>
              <a:buClr>
                <a:srgbClr val="000000"/>
              </a:buClr>
              <a:buFont typeface="Arial"/>
              <a:buNone/>
            </a:pPr>
            <a:r>
              <a:t/>
            </a:r>
            <a:endParaRPr b="0" i="1" sz="2400" u="none" cap="none" strike="noStrike">
              <a:solidFill>
                <a:srgbClr val="FF6600"/>
              </a:solidFill>
              <a:latin typeface="Georgia"/>
              <a:ea typeface="Georgia"/>
              <a:cs typeface="Georgia"/>
              <a:sym typeface="Georgi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6" name="Shape 66"/>
        <p:cNvGrpSpPr/>
        <p:nvPr/>
      </p:nvGrpSpPr>
      <p:grpSpPr>
        <a:xfrm>
          <a:off x="0" y="0"/>
          <a:ext cx="0" cy="0"/>
          <a:chOff x="0" y="0"/>
          <a:chExt cx="0" cy="0"/>
        </a:xfrm>
      </p:grpSpPr>
      <p:sp>
        <p:nvSpPr>
          <p:cNvPr id="67" name="Shape 67"/>
          <p:cNvSpPr txBox="1"/>
          <p:nvPr>
            <p:ph type="title"/>
          </p:nvPr>
        </p:nvSpPr>
        <p:spPr>
          <a:xfrm rot="5400000">
            <a:off x="5463750" y="1371628"/>
            <a:ext cx="4388700" cy="20574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12439" lvl="5" marL="456939"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12179" lvl="6" marL="913879"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11916" lvl="7" marL="1370816"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11656" lvl="8" marL="1827756"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rot="5400000">
            <a:off x="1272750" y="-609571"/>
            <a:ext cx="4388700" cy="6019800"/>
          </a:xfrm>
          <a:prstGeom prst="rect">
            <a:avLst/>
          </a:prstGeom>
          <a:noFill/>
          <a:ln>
            <a:noFill/>
          </a:ln>
        </p:spPr>
        <p:txBody>
          <a:bodyPr anchorCtr="0" anchor="t" bIns="91425" lIns="91425" rIns="91425" tIns="91425"/>
          <a:lstStyle>
            <a:lvl1pPr indent="-138112" lvl="0" marL="341312"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6362" lvl="1" marL="741362"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4612" lvl="2" marL="1141412"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0012" lvl="3" marL="1598612"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0012" lvl="4" marL="2055812"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12866" lvl="5" marL="2513166"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12604" lvl="6" marL="2970104"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12344" lvl="7" marL="3427044"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12083" lvl="8" marL="3883983"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98989"/>
                </a:solidFill>
                <a:latin typeface="Calibri"/>
                <a:ea typeface="Calibri"/>
                <a:cs typeface="Calibri"/>
                <a:sym typeface="Calibri"/>
              </a:defRPr>
            </a:lvl1pPr>
            <a:lvl2pPr indent="1587" lvl="1" marL="455612"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1587" lvl="2" marL="912812"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1587" lvl="3" marL="1370012"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1587" lvl="4" marL="1827212"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Calibri"/>
                <a:ea typeface="Calibri"/>
                <a:cs typeface="Calibri"/>
                <a:sym typeface="Calibri"/>
              </a:defRPr>
            </a:lvl1pPr>
            <a:lvl2pPr indent="1587" lvl="1" marL="455612"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1587" lvl="2" marL="912812"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1587" lvl="3" marL="1370012"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1587" lvl="4" marL="1827212"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4767262"/>
            <a:ext cx="2133600" cy="273900"/>
          </a:xfrm>
          <a:prstGeom prst="rect">
            <a:avLst/>
          </a:prstGeom>
          <a:noFill/>
          <a:ln>
            <a:noFill/>
          </a:ln>
        </p:spPr>
        <p:txBody>
          <a:bodyPr anchorCtr="0" anchor="ctr" bIns="45675" lIns="91375" rIns="91375" tIns="45675">
            <a:noAutofit/>
          </a:bodyPr>
          <a:lstStyle/>
          <a:p>
            <a:pPr indent="0" lvl="0" marL="0" marR="0" rtl="0" algn="r">
              <a:spcBef>
                <a:spcPts val="0"/>
              </a:spcBef>
              <a:spcAft>
                <a:spcPts val="0"/>
              </a:spcAft>
              <a:buSzPct val="25000"/>
              <a:buNone/>
            </a:pPr>
            <a:fld id="{00000000-1234-1234-1234-123412341234}" type="slidenum">
              <a:rPr b="0" i="0" lang="en"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ERS Content">
    <p:spTree>
      <p:nvGrpSpPr>
        <p:cNvPr id="72" name="Shape 72"/>
        <p:cNvGrpSpPr/>
        <p:nvPr/>
      </p:nvGrpSpPr>
      <p:grpSpPr>
        <a:xfrm>
          <a:off x="0" y="0"/>
          <a:ext cx="0" cy="0"/>
          <a:chOff x="0" y="0"/>
          <a:chExt cx="0" cy="0"/>
        </a:xfrm>
      </p:grpSpPr>
      <p:sp>
        <p:nvSpPr>
          <p:cNvPr id="73" name="Shape 73"/>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12439" lvl="5" marL="456939"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12179" lvl="6" marL="913879"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11916" lvl="7" marL="1370816"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11656" lvl="8" marL="1827756"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74" name="Shape 74"/>
          <p:cNvSpPr txBox="1"/>
          <p:nvPr>
            <p:ph idx="1" type="body"/>
          </p:nvPr>
        </p:nvSpPr>
        <p:spPr>
          <a:xfrm>
            <a:off x="2806700" y="1432975"/>
            <a:ext cx="8229600" cy="3394500"/>
          </a:xfrm>
          <a:prstGeom prst="rect">
            <a:avLst/>
          </a:prstGeom>
          <a:noFill/>
          <a:ln>
            <a:noFill/>
          </a:ln>
        </p:spPr>
        <p:txBody>
          <a:bodyPr anchorCtr="0" anchor="t" bIns="91425" lIns="91425" rIns="91425" tIns="91425"/>
          <a:lstStyle>
            <a:lvl1pPr indent="-138112" lvl="0" marL="341312"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6362" lvl="1" marL="741362" marR="0" rtl="0" algn="l">
              <a:spcBef>
                <a:spcPts val="560"/>
              </a:spcBef>
              <a:spcAft>
                <a:spcPts val="0"/>
              </a:spcAft>
              <a:buClr>
                <a:schemeClr val="dk1"/>
              </a:buClr>
              <a:buSzPct val="100000"/>
              <a:buFont typeface="Arial"/>
              <a:buChar char="–"/>
              <a:defRPr b="0" i="0" sz="2800" u="none" cap="none" strike="noStrike">
                <a:solidFill>
                  <a:schemeClr val="dk1"/>
                </a:solidFill>
                <a:latin typeface="Questrial"/>
                <a:ea typeface="Questrial"/>
                <a:cs typeface="Questrial"/>
                <a:sym typeface="Questrial"/>
              </a:defRPr>
            </a:lvl2pPr>
            <a:lvl3pPr indent="-74612" lvl="2" marL="1141412"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0012" lvl="3" marL="1598612"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0012" lvl="4" marL="2055812"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12866" lvl="5" marL="2513166"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12604" lvl="6" marL="2970104"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12344" lvl="7" marL="3427044"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12083" lvl="8" marL="3883983"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2" type="body"/>
          </p:nvPr>
        </p:nvSpPr>
        <p:spPr>
          <a:xfrm>
            <a:off x="981076" y="4543425"/>
            <a:ext cx="7248600" cy="275100"/>
          </a:xfrm>
          <a:prstGeom prst="rect">
            <a:avLst/>
          </a:prstGeom>
          <a:noFill/>
          <a:ln>
            <a:noFill/>
          </a:ln>
        </p:spPr>
        <p:txBody>
          <a:bodyPr anchorCtr="0" anchor="b" bIns="91425" lIns="91425" rIns="91425" tIns="91425"/>
          <a:lstStyle>
            <a:lvl1pPr indent="0" lvl="0" marL="0" marR="0" rtl="0" algn="l">
              <a:spcBef>
                <a:spcPts val="200"/>
              </a:spcBef>
              <a:spcAft>
                <a:spcPts val="0"/>
              </a:spcAft>
              <a:buClr>
                <a:schemeClr val="dk1"/>
              </a:buClr>
              <a:buFont typeface="Arial"/>
              <a:buNone/>
              <a:defRPr b="0" i="1" sz="1000" u="none" cap="none" strike="noStrike">
                <a:solidFill>
                  <a:schemeClr val="dk1"/>
                </a:solidFill>
                <a:latin typeface="Calibri"/>
                <a:ea typeface="Calibri"/>
                <a:cs typeface="Calibri"/>
                <a:sym typeface="Calibri"/>
              </a:defRPr>
            </a:lvl1pPr>
            <a:lvl2pPr indent="-106362" lvl="1" marL="741362"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4612" lvl="2" marL="1141412"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38112" lvl="3" marL="1598612" marR="0" rtl="0" algn="l">
              <a:spcBef>
                <a:spcPts val="280"/>
              </a:spcBef>
              <a:spcAft>
                <a:spcPts val="0"/>
              </a:spcAft>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138112" lvl="4" marL="2055812" marR="0" rtl="0" algn="l">
              <a:spcBef>
                <a:spcPts val="280"/>
              </a:spcBef>
              <a:spcAft>
                <a:spcPts val="0"/>
              </a:spcAft>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112866" lvl="5" marL="2513166"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12604" lvl="6" marL="2970104"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12344" lvl="7" marL="3427044"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12083" lvl="8" marL="3883983"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Calibri"/>
                <a:ea typeface="Calibri"/>
                <a:cs typeface="Calibri"/>
                <a:sym typeface="Calibri"/>
              </a:defRPr>
            </a:lvl1pPr>
            <a:lvl2pPr indent="1587" lvl="1" marL="455612"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1587" lvl="2" marL="912812"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1587" lvl="3" marL="1370012"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1587" lvl="4" marL="1827212"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4767262"/>
            <a:ext cx="2133600" cy="273900"/>
          </a:xfrm>
          <a:prstGeom prst="rect">
            <a:avLst/>
          </a:prstGeom>
          <a:noFill/>
          <a:ln>
            <a:noFill/>
          </a:ln>
        </p:spPr>
        <p:txBody>
          <a:bodyPr anchorCtr="0" anchor="ctr" bIns="45675" lIns="91375" rIns="91375" tIns="45675">
            <a:noAutofit/>
          </a:bodyPr>
          <a:lstStyle/>
          <a:p>
            <a:pPr indent="0" lvl="0" marL="0" marR="0" rtl="0" algn="r">
              <a:spcBef>
                <a:spcPts val="0"/>
              </a:spcBef>
              <a:spcAft>
                <a:spcPts val="0"/>
              </a:spcAft>
              <a:buSzPct val="25000"/>
              <a:buNone/>
            </a:pPr>
            <a:fld id="{00000000-1234-1234-1234-123412341234}" type="slidenum">
              <a:rPr b="0" i="0" lang="en"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78" name="Shape 78"/>
        <p:cNvGrpSpPr/>
        <p:nvPr/>
      </p:nvGrpSpPr>
      <p:grpSpPr>
        <a:xfrm>
          <a:off x="0" y="0"/>
          <a:ext cx="0" cy="0"/>
          <a:chOff x="0" y="0"/>
          <a:chExt cx="0" cy="0"/>
        </a:xfrm>
      </p:grpSpPr>
      <p:cxnSp>
        <p:nvCxnSpPr>
          <p:cNvPr id="79" name="Shape 79"/>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80" name="Shape 80"/>
          <p:cNvSpPr txBox="1"/>
          <p:nvPr>
            <p:ph type="title"/>
          </p:nvPr>
        </p:nvSpPr>
        <p:spPr>
          <a:xfrm>
            <a:off x="387900" y="458025"/>
            <a:ext cx="8368200" cy="686100"/>
          </a:xfrm>
          <a:prstGeom prst="rect">
            <a:avLst/>
          </a:prstGeom>
          <a:noFill/>
          <a:ln>
            <a:noFill/>
          </a:ln>
        </p:spPr>
        <p:txBody>
          <a:bodyPr anchorCtr="0" anchor="ctr" bIns="91425" lIns="91425" rIns="91425" tIns="91425"/>
          <a:lstStyle>
            <a:lvl1pPr lvl="0" rtl="0">
              <a:spcBef>
                <a:spcPts val="0"/>
              </a:spcBef>
              <a:buClr>
                <a:srgbClr val="428BE3"/>
              </a:buClr>
              <a:buSzPct val="100000"/>
              <a:buFont typeface="Quattrocento Sans"/>
              <a:defRPr b="1" sz="2800">
                <a:solidFill>
                  <a:srgbClr val="428BE3"/>
                </a:solidFill>
                <a:latin typeface="Quattrocento Sans"/>
                <a:ea typeface="Quattrocento Sans"/>
                <a:cs typeface="Quattrocento Sans"/>
                <a:sym typeface="Quattrocento San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1" name="Shape 81"/>
          <p:cNvSpPr txBox="1"/>
          <p:nvPr>
            <p:ph idx="1" type="body"/>
          </p:nvPr>
        </p:nvSpPr>
        <p:spPr>
          <a:xfrm>
            <a:off x="387900" y="1489824"/>
            <a:ext cx="8368200" cy="30789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2" name="Shape 82"/>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83" name="Shape 83"/>
        <p:cNvGrpSpPr/>
        <p:nvPr/>
      </p:nvGrpSpPr>
      <p:grpSpPr>
        <a:xfrm>
          <a:off x="0" y="0"/>
          <a:ext cx="0" cy="0"/>
          <a:chOff x="0" y="0"/>
          <a:chExt cx="0" cy="0"/>
        </a:xfrm>
      </p:grpSpPr>
      <p:cxnSp>
        <p:nvCxnSpPr>
          <p:cNvPr id="84" name="Shape 84"/>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85" name="Shape 85"/>
          <p:cNvSpPr txBox="1"/>
          <p:nvPr>
            <p:ph type="title"/>
          </p:nvPr>
        </p:nvSpPr>
        <p:spPr>
          <a:xfrm>
            <a:off x="387900" y="458025"/>
            <a:ext cx="8368200" cy="686100"/>
          </a:xfrm>
          <a:prstGeom prst="rect">
            <a:avLst/>
          </a:prstGeom>
          <a:noFill/>
          <a:ln>
            <a:noFill/>
          </a:ln>
        </p:spPr>
        <p:txBody>
          <a:bodyPr anchorCtr="0" anchor="ctr" bIns="91425" lIns="91425" rIns="91425" tIns="91425"/>
          <a:lstStyle>
            <a:lvl1pPr lvl="0" rtl="0">
              <a:spcBef>
                <a:spcPts val="0"/>
              </a:spcBef>
              <a:buClr>
                <a:srgbClr val="428BE3"/>
              </a:buClr>
              <a:buSzPct val="100000"/>
              <a:buFont typeface="Quattrocento Sans"/>
              <a:buChar char="●"/>
              <a:defRPr b="1" sz="2800">
                <a:solidFill>
                  <a:srgbClr val="428BE3"/>
                </a:solidFill>
                <a:latin typeface="Quattrocento Sans"/>
                <a:ea typeface="Quattrocento Sans"/>
                <a:cs typeface="Quattrocento Sans"/>
                <a:sym typeface="Quattrocento Sans"/>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p:txBody>
      </p:sp>
      <p:sp>
        <p:nvSpPr>
          <p:cNvPr id="86" name="Shape 86"/>
          <p:cNvSpPr txBox="1"/>
          <p:nvPr>
            <p:ph idx="1" type="body"/>
          </p:nvPr>
        </p:nvSpPr>
        <p:spPr>
          <a:xfrm>
            <a:off x="387900" y="1489825"/>
            <a:ext cx="3999900" cy="30789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87" name="Shape 87"/>
          <p:cNvSpPr txBox="1"/>
          <p:nvPr>
            <p:ph idx="2" type="body"/>
          </p:nvPr>
        </p:nvSpPr>
        <p:spPr>
          <a:xfrm>
            <a:off x="4756200" y="1489825"/>
            <a:ext cx="3999900" cy="30789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88" name="Shape 8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89" name="Shape 89"/>
        <p:cNvGrpSpPr/>
        <p:nvPr/>
      </p:nvGrpSpPr>
      <p:grpSpPr>
        <a:xfrm>
          <a:off x="0" y="0"/>
          <a:ext cx="0" cy="0"/>
          <a:chOff x="0" y="0"/>
          <a:chExt cx="0" cy="0"/>
        </a:xfrm>
      </p:grpSpPr>
      <p:sp>
        <p:nvSpPr>
          <p:cNvPr id="90" name="Shape 90"/>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rgbClr val="428BE3"/>
              </a:buClr>
              <a:buSzPct val="100000"/>
              <a:buFont typeface="Quattrocento Sans"/>
              <a:buNone/>
              <a:defRPr b="1" i="0" sz="2800" u="none" cap="none" strike="noStrike">
                <a:solidFill>
                  <a:srgbClr val="428BE3"/>
                </a:solidFill>
                <a:latin typeface="Quattrocento Sans"/>
                <a:ea typeface="Quattrocento Sans"/>
                <a:cs typeface="Quattrocento Sans"/>
                <a:sym typeface="Quattrocento Sans"/>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91" name="Shape 91"/>
          <p:cNvSpPr txBox="1"/>
          <p:nvPr>
            <p:ph idx="1" type="body"/>
          </p:nvPr>
        </p:nvSpPr>
        <p:spPr>
          <a:xfrm>
            <a:off x="457200" y="1372825"/>
            <a:ext cx="7323900" cy="33945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92" name="Shape 92"/>
        <p:cNvGrpSpPr/>
        <p:nvPr/>
      </p:nvGrpSpPr>
      <p:grpSpPr>
        <a:xfrm>
          <a:off x="0" y="0"/>
          <a:ext cx="0" cy="0"/>
          <a:chOff x="0" y="0"/>
          <a:chExt cx="0" cy="0"/>
        </a:xfrm>
      </p:grpSpPr>
      <p:sp>
        <p:nvSpPr>
          <p:cNvPr id="93" name="Shape 93"/>
          <p:cNvSpPr/>
          <p:nvPr/>
        </p:nvSpPr>
        <p:spPr>
          <a:xfrm>
            <a:off x="4572000" y="-7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94" name="Shape 9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95" name="Shape 95"/>
          <p:cNvSpPr txBox="1"/>
          <p:nvPr>
            <p:ph type="title"/>
          </p:nvPr>
        </p:nvSpPr>
        <p:spPr>
          <a:xfrm>
            <a:off x="265500" y="1209075"/>
            <a:ext cx="4045200" cy="1506300"/>
          </a:xfrm>
          <a:prstGeom prst="rect">
            <a:avLst/>
          </a:prstGeom>
          <a:noFill/>
          <a:ln>
            <a:noFill/>
          </a:ln>
        </p:spPr>
        <p:txBody>
          <a:bodyPr anchorCtr="0" anchor="ctr" bIns="91425" lIns="91425" rIns="91425" tIns="91425"/>
          <a:lstStyle>
            <a:lvl1pPr lvl="0" rtl="0" algn="ctr">
              <a:spcBef>
                <a:spcPts val="0"/>
              </a:spcBef>
              <a:buClr>
                <a:schemeClr val="accent1"/>
              </a:buClr>
              <a:buSzPct val="100000"/>
              <a:buFont typeface="Quattrocento Sans"/>
              <a:defRPr b="1" sz="3800">
                <a:solidFill>
                  <a:schemeClr val="accent1"/>
                </a:solidFill>
                <a:latin typeface="Quattrocento Sans"/>
                <a:ea typeface="Quattrocento Sans"/>
                <a:cs typeface="Quattrocento Sans"/>
                <a:sym typeface="Quattrocento Sans"/>
              </a:defRPr>
            </a:lvl1pPr>
            <a:lvl2pPr lvl="1" rtl="0" algn="ctr">
              <a:spcBef>
                <a:spcPts val="0"/>
              </a:spcBef>
              <a:buSzPct val="100000"/>
              <a:defRPr sz="3800"/>
            </a:lvl2pPr>
            <a:lvl3pPr lvl="2" rtl="0" algn="ctr">
              <a:spcBef>
                <a:spcPts val="0"/>
              </a:spcBef>
              <a:buSzPct val="100000"/>
              <a:defRPr sz="3800"/>
            </a:lvl3pPr>
            <a:lvl4pPr lvl="3" rtl="0" algn="ctr">
              <a:spcBef>
                <a:spcPts val="0"/>
              </a:spcBef>
              <a:buSzPct val="100000"/>
              <a:defRPr sz="3800"/>
            </a:lvl4pPr>
            <a:lvl5pPr lvl="4" rtl="0" algn="ctr">
              <a:spcBef>
                <a:spcPts val="0"/>
              </a:spcBef>
              <a:buSzPct val="100000"/>
              <a:defRPr sz="3800"/>
            </a:lvl5pPr>
            <a:lvl6pPr lvl="5" rtl="0" algn="ctr">
              <a:spcBef>
                <a:spcPts val="0"/>
              </a:spcBef>
              <a:buSzPct val="100000"/>
              <a:defRPr sz="3800"/>
            </a:lvl6pPr>
            <a:lvl7pPr lvl="6" rtl="0" algn="ctr">
              <a:spcBef>
                <a:spcPts val="0"/>
              </a:spcBef>
              <a:buSzPct val="100000"/>
              <a:defRPr sz="3800"/>
            </a:lvl7pPr>
            <a:lvl8pPr lvl="7" rtl="0" algn="ctr">
              <a:spcBef>
                <a:spcPts val="0"/>
              </a:spcBef>
              <a:buSzPct val="100000"/>
              <a:defRPr sz="3800"/>
            </a:lvl8pPr>
            <a:lvl9pPr lvl="8" rtl="0" algn="ctr">
              <a:spcBef>
                <a:spcPts val="0"/>
              </a:spcBef>
              <a:buSzPct val="100000"/>
              <a:defRPr sz="3800"/>
            </a:lvl9pPr>
          </a:lstStyle>
          <a:p/>
        </p:txBody>
      </p:sp>
      <p:sp>
        <p:nvSpPr>
          <p:cNvPr id="96" name="Shape 96"/>
          <p:cNvSpPr txBox="1"/>
          <p:nvPr>
            <p:ph idx="1" type="subTitle"/>
          </p:nvPr>
        </p:nvSpPr>
        <p:spPr>
          <a:xfrm>
            <a:off x="265500" y="2769000"/>
            <a:ext cx="4045200" cy="1345500"/>
          </a:xfrm>
          <a:prstGeom prst="rect">
            <a:avLst/>
          </a:prstGeom>
        </p:spPr>
        <p:txBody>
          <a:bodyPr anchorCtr="0" anchor="t" bIns="91425" lIns="91425" rIns="91425" tIns="91425"/>
          <a:lstStyle>
            <a:lvl1pPr lvl="0" rtl="0" algn="ctr">
              <a:lnSpc>
                <a:spcPct val="100000"/>
              </a:lnSpc>
              <a:spcBef>
                <a:spcPts val="0"/>
              </a:spcBef>
              <a:spcAft>
                <a:spcPts val="0"/>
              </a:spcAft>
              <a:buClr>
                <a:srgbClr val="FF6600"/>
              </a:buClr>
              <a:buSzPct val="100000"/>
              <a:buNone/>
              <a:defRPr sz="2100">
                <a:solidFill>
                  <a:srgbClr val="FF6600"/>
                </a:solidFill>
              </a:defRPr>
            </a:lvl1pPr>
            <a:lvl2pPr lvl="1" rtl="0" algn="ctr">
              <a:lnSpc>
                <a:spcPct val="100000"/>
              </a:lnSpc>
              <a:spcBef>
                <a:spcPts val="0"/>
              </a:spcBef>
              <a:spcAft>
                <a:spcPts val="0"/>
              </a:spcAft>
              <a:buClr>
                <a:schemeClr val="accent5"/>
              </a:buClr>
              <a:buSzPct val="100000"/>
              <a:buNone/>
              <a:defRPr sz="2100">
                <a:solidFill>
                  <a:schemeClr val="accent5"/>
                </a:solidFill>
              </a:defRPr>
            </a:lvl2pPr>
            <a:lvl3pPr lvl="2" rtl="0" algn="ctr">
              <a:lnSpc>
                <a:spcPct val="100000"/>
              </a:lnSpc>
              <a:spcBef>
                <a:spcPts val="0"/>
              </a:spcBef>
              <a:spcAft>
                <a:spcPts val="0"/>
              </a:spcAft>
              <a:buClr>
                <a:schemeClr val="accent5"/>
              </a:buClr>
              <a:buSzPct val="100000"/>
              <a:buNone/>
              <a:defRPr sz="2100">
                <a:solidFill>
                  <a:schemeClr val="accent5"/>
                </a:solidFill>
              </a:defRPr>
            </a:lvl3pPr>
            <a:lvl4pPr lvl="3" rtl="0" algn="ctr">
              <a:lnSpc>
                <a:spcPct val="100000"/>
              </a:lnSpc>
              <a:spcBef>
                <a:spcPts val="0"/>
              </a:spcBef>
              <a:spcAft>
                <a:spcPts val="0"/>
              </a:spcAft>
              <a:buClr>
                <a:schemeClr val="accent5"/>
              </a:buClr>
              <a:buSzPct val="100000"/>
              <a:buNone/>
              <a:defRPr sz="2100">
                <a:solidFill>
                  <a:schemeClr val="accent5"/>
                </a:solidFill>
              </a:defRPr>
            </a:lvl4pPr>
            <a:lvl5pPr lvl="4" rtl="0" algn="ctr">
              <a:lnSpc>
                <a:spcPct val="100000"/>
              </a:lnSpc>
              <a:spcBef>
                <a:spcPts val="0"/>
              </a:spcBef>
              <a:spcAft>
                <a:spcPts val="0"/>
              </a:spcAft>
              <a:buClr>
                <a:schemeClr val="accent5"/>
              </a:buClr>
              <a:buSzPct val="100000"/>
              <a:buNone/>
              <a:defRPr sz="2100">
                <a:solidFill>
                  <a:schemeClr val="accent5"/>
                </a:solidFill>
              </a:defRPr>
            </a:lvl5pPr>
            <a:lvl6pPr lvl="5" rtl="0" algn="ctr">
              <a:lnSpc>
                <a:spcPct val="100000"/>
              </a:lnSpc>
              <a:spcBef>
                <a:spcPts val="0"/>
              </a:spcBef>
              <a:spcAft>
                <a:spcPts val="0"/>
              </a:spcAft>
              <a:buClr>
                <a:schemeClr val="accent5"/>
              </a:buClr>
              <a:buSzPct val="100000"/>
              <a:buNone/>
              <a:defRPr sz="2100">
                <a:solidFill>
                  <a:schemeClr val="accent5"/>
                </a:solidFill>
              </a:defRPr>
            </a:lvl6pPr>
            <a:lvl7pPr lvl="6" rtl="0" algn="ctr">
              <a:lnSpc>
                <a:spcPct val="100000"/>
              </a:lnSpc>
              <a:spcBef>
                <a:spcPts val="0"/>
              </a:spcBef>
              <a:spcAft>
                <a:spcPts val="0"/>
              </a:spcAft>
              <a:buClr>
                <a:schemeClr val="accent5"/>
              </a:buClr>
              <a:buSzPct val="100000"/>
              <a:buNone/>
              <a:defRPr sz="2100">
                <a:solidFill>
                  <a:schemeClr val="accent5"/>
                </a:solidFill>
              </a:defRPr>
            </a:lvl7pPr>
            <a:lvl8pPr lvl="7" rtl="0" algn="ctr">
              <a:lnSpc>
                <a:spcPct val="100000"/>
              </a:lnSpc>
              <a:spcBef>
                <a:spcPts val="0"/>
              </a:spcBef>
              <a:spcAft>
                <a:spcPts val="0"/>
              </a:spcAft>
              <a:buClr>
                <a:schemeClr val="accent5"/>
              </a:buClr>
              <a:buSzPct val="100000"/>
              <a:buNone/>
              <a:defRPr sz="2100">
                <a:solidFill>
                  <a:schemeClr val="accent5"/>
                </a:solidFill>
              </a:defRPr>
            </a:lvl8pPr>
            <a:lvl9pPr lvl="8" rtl="0"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97" name="Shape 97"/>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p:txBody>
      </p:sp>
      <p:sp>
        <p:nvSpPr>
          <p:cNvPr id="98" name="Shape 9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_HEADER_1">
    <p:spTree>
      <p:nvGrpSpPr>
        <p:cNvPr id="99" name="Shape 99"/>
        <p:cNvGrpSpPr/>
        <p:nvPr/>
      </p:nvGrpSpPr>
      <p:grpSpPr>
        <a:xfrm>
          <a:off x="0" y="0"/>
          <a:ext cx="0" cy="0"/>
          <a:chOff x="0" y="0"/>
          <a:chExt cx="0" cy="0"/>
        </a:xfrm>
      </p:grpSpPr>
      <p:cxnSp>
        <p:nvCxnSpPr>
          <p:cNvPr id="100" name="Shape 100"/>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01" name="Shape 101"/>
          <p:cNvSpPr txBox="1"/>
          <p:nvPr>
            <p:ph type="title"/>
          </p:nvPr>
        </p:nvSpPr>
        <p:spPr>
          <a:xfrm>
            <a:off x="480750" y="1764950"/>
            <a:ext cx="8222100" cy="907500"/>
          </a:xfrm>
          <a:prstGeom prst="rect">
            <a:avLst/>
          </a:prstGeom>
          <a:noFill/>
          <a:ln>
            <a:noFill/>
          </a:ln>
        </p:spPr>
        <p:txBody>
          <a:bodyPr anchorCtr="0" anchor="ctr" bIns="91425" lIns="91425" rIns="91425" tIns="91425"/>
          <a:lstStyle>
            <a:lvl1pPr lvl="0" rtl="0" algn="ctr">
              <a:spcBef>
                <a:spcPts val="0"/>
              </a:spcBef>
              <a:buClr>
                <a:srgbClr val="428BE3"/>
              </a:buClr>
              <a:buSzPct val="100000"/>
              <a:buFont typeface="Quattrocento Sans"/>
              <a:defRPr b="1" sz="6000">
                <a:solidFill>
                  <a:srgbClr val="428BE3"/>
                </a:solidFill>
                <a:latin typeface="Quattrocento Sans"/>
                <a:ea typeface="Quattrocento Sans"/>
                <a:cs typeface="Quattrocento Sans"/>
                <a:sym typeface="Quattrocento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
        <p:nvSpPr>
          <p:cNvPr id="102" name="Shape 102"/>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PS 2014">
    <p:spTree>
      <p:nvGrpSpPr>
        <p:cNvPr id="15" name="Shape 15"/>
        <p:cNvGrpSpPr/>
        <p:nvPr/>
      </p:nvGrpSpPr>
      <p:grpSpPr>
        <a:xfrm>
          <a:off x="0" y="0"/>
          <a:ext cx="0" cy="0"/>
          <a:chOff x="0" y="0"/>
          <a:chExt cx="0" cy="0"/>
        </a:xfrm>
      </p:grpSpPr>
      <p:sp>
        <p:nvSpPr>
          <p:cNvPr id="16" name="Shape 16"/>
          <p:cNvSpPr txBox="1"/>
          <p:nvPr>
            <p:ph idx="1" type="body"/>
          </p:nvPr>
        </p:nvSpPr>
        <p:spPr>
          <a:xfrm>
            <a:off x="253325" y="1372775"/>
            <a:ext cx="8229600" cy="3394500"/>
          </a:xfrm>
          <a:prstGeom prst="rect">
            <a:avLst/>
          </a:prstGeom>
          <a:noFill/>
          <a:ln>
            <a:noFill/>
          </a:ln>
        </p:spPr>
        <p:txBody>
          <a:bodyPr anchorCtr="0" anchor="t" bIns="91425" lIns="91425" rIns="91425" tIns="91425"/>
          <a:lstStyle>
            <a:lvl1pPr indent="-138112" lvl="0" marL="341312"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6362" lvl="1" marL="741362"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4612" lvl="2" marL="1141412"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0012" lvl="3" marL="1598612"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0012" lvl="4" marL="2055812"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12866" lvl="5" marL="2513166"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12604" lvl="6" marL="2970104"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12344" lvl="7" marL="3427044"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12083" lvl="8" marL="3883983"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7" name="Shape 17"/>
          <p:cNvSpPr txBox="1"/>
          <p:nvPr>
            <p:ph idx="12" type="sldNum"/>
          </p:nvPr>
        </p:nvSpPr>
        <p:spPr>
          <a:xfrm>
            <a:off x="6553200" y="4767262"/>
            <a:ext cx="2133600" cy="273900"/>
          </a:xfrm>
          <a:prstGeom prst="rect">
            <a:avLst/>
          </a:prstGeom>
          <a:noFill/>
          <a:ln>
            <a:noFill/>
          </a:ln>
        </p:spPr>
        <p:txBody>
          <a:bodyPr anchorCtr="0" anchor="ctr" bIns="45675" lIns="91375" rIns="91375" tIns="45675">
            <a:noAutofit/>
          </a:bodyPr>
          <a:lstStyle/>
          <a:p>
            <a:pPr indent="0" lvl="0" marL="0" marR="0" rtl="0" algn="ctr">
              <a:spcBef>
                <a:spcPts val="0"/>
              </a:spcBef>
              <a:spcAft>
                <a:spcPts val="0"/>
              </a:spcAft>
              <a:buSzPct val="25000"/>
              <a:buNone/>
            </a:pPr>
            <a:fld id="{00000000-1234-1234-1234-123412341234}" type="slidenum">
              <a:rPr b="0" i="0" lang="en" sz="1200" u="none" cap="none" strike="noStrike">
                <a:solidFill>
                  <a:srgbClr val="898989"/>
                </a:solidFill>
                <a:latin typeface="Calibri"/>
                <a:ea typeface="Calibri"/>
                <a:cs typeface="Calibri"/>
                <a:sym typeface="Calibri"/>
              </a:rPr>
              <a:t>‹#›</a:t>
            </a:fld>
          </a:p>
        </p:txBody>
      </p:sp>
      <p:sp>
        <p:nvSpPr>
          <p:cNvPr id="18" name="Shape 18"/>
          <p:cNvSpPr/>
          <p:nvPr/>
        </p:nvSpPr>
        <p:spPr>
          <a:xfrm>
            <a:off x="0" y="0"/>
            <a:ext cx="9167700" cy="354900"/>
          </a:xfrm>
          <a:prstGeom prst="rect">
            <a:avLst/>
          </a:prstGeom>
          <a:solidFill>
            <a:srgbClr val="FF6600"/>
          </a:solidFill>
          <a:ln>
            <a:noFill/>
          </a:ln>
        </p:spPr>
        <p:txBody>
          <a:bodyPr anchorCtr="0" anchor="ctr" bIns="45675" lIns="91375" rIns="91375" tIns="4567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Shape 19"/>
          <p:cNvSpPr txBox="1"/>
          <p:nvPr/>
        </p:nvSpPr>
        <p:spPr>
          <a:xfrm>
            <a:off x="123825" y="44053"/>
            <a:ext cx="2759100" cy="253800"/>
          </a:xfrm>
          <a:prstGeom prst="rect">
            <a:avLst/>
          </a:prstGeom>
          <a:noFill/>
          <a:ln>
            <a:noFill/>
          </a:ln>
        </p:spPr>
        <p:txBody>
          <a:bodyPr anchorCtr="0" anchor="t" bIns="45675" lIns="91375" rIns="91375" tIns="45675">
            <a:noAutofit/>
          </a:bodyPr>
          <a:lstStyle/>
          <a:p>
            <a:pPr indent="0" lvl="0" marL="0" marR="0" rtl="0" algn="l">
              <a:spcBef>
                <a:spcPts val="0"/>
              </a:spcBef>
              <a:spcAft>
                <a:spcPts val="0"/>
              </a:spcAft>
              <a:buClr>
                <a:schemeClr val="lt1"/>
              </a:buClr>
              <a:buSzPct val="25000"/>
              <a:buFont typeface="Arial"/>
              <a:buNone/>
            </a:pPr>
            <a:r>
              <a:rPr b="0" i="0" lang="en" sz="1600" u="none" cap="none" strike="noStrike">
                <a:solidFill>
                  <a:schemeClr val="lt1"/>
                </a:solidFill>
                <a:latin typeface="Questrial"/>
                <a:ea typeface="Questrial"/>
                <a:cs typeface="Questrial"/>
                <a:sym typeface="Questrial"/>
              </a:rPr>
              <a:t>BOSTON PUBLIC SCHOOLS</a:t>
            </a:r>
          </a:p>
        </p:txBody>
      </p:sp>
      <p:sp>
        <p:nvSpPr>
          <p:cNvPr id="20" name="Shape 20"/>
          <p:cNvSpPr txBox="1"/>
          <p:nvPr>
            <p:ph type="title"/>
          </p:nvPr>
        </p:nvSpPr>
        <p:spPr>
          <a:xfrm>
            <a:off x="253312" y="443481"/>
            <a:ext cx="8229600" cy="440099"/>
          </a:xfrm>
          <a:prstGeom prst="rect">
            <a:avLst/>
          </a:prstGeom>
          <a:noFill/>
          <a:ln>
            <a:noFill/>
          </a:ln>
        </p:spPr>
        <p:txBody>
          <a:bodyPr anchorCtr="0" anchor="ctr" bIns="91425" lIns="91425" rIns="91425" tIns="91425"/>
          <a:lstStyle>
            <a:lvl1pPr indent="0" lvl="0" marL="0" marR="0" rtl="0" algn="l">
              <a:spcBef>
                <a:spcPts val="0"/>
              </a:spcBef>
              <a:spcAft>
                <a:spcPts val="0"/>
              </a:spcAft>
              <a:buClr>
                <a:srgbClr val="428BE3"/>
              </a:buClr>
              <a:buFont typeface="Questrial"/>
              <a:buNone/>
              <a:defRPr b="1" i="0" sz="2800" u="none" cap="none" strike="noStrike">
                <a:solidFill>
                  <a:srgbClr val="428BE3"/>
                </a:solidFill>
                <a:latin typeface="Questrial"/>
                <a:ea typeface="Questrial"/>
                <a:cs typeface="Questrial"/>
                <a:sym typeface="Questrial"/>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12439" lvl="5" marL="456939"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12179" lvl="6" marL="913879"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11916" lvl="7" marL="1370816"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11656" lvl="8" marL="1827756"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12439" lvl="5" marL="456939"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12179" lvl="6" marL="913879"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11916" lvl="7" marL="1370816"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11656" lvl="8" marL="1827756"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23" name="Shape 23"/>
          <p:cNvSpPr txBox="1"/>
          <p:nvPr>
            <p:ph idx="1" type="body"/>
          </p:nvPr>
        </p:nvSpPr>
        <p:spPr>
          <a:xfrm>
            <a:off x="457200" y="1200153"/>
            <a:ext cx="4038600" cy="3394500"/>
          </a:xfrm>
          <a:prstGeom prst="rect">
            <a:avLst/>
          </a:prstGeom>
          <a:noFill/>
          <a:ln>
            <a:noFill/>
          </a:ln>
        </p:spPr>
        <p:txBody>
          <a:bodyPr anchorCtr="0" anchor="t" bIns="91425" lIns="91425" rIns="91425" tIns="91425"/>
          <a:lstStyle>
            <a:lvl1pPr indent="-163512" lvl="0" marL="341312"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1762" lvl="1" marL="741362"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0012" lvl="2" marL="1141412"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2712" lvl="3" marL="1598612"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2712" lvl="4" marL="2055812"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25566" lvl="5" marL="2513166"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25304" lvl="6" marL="2970104"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25044" lvl="7" marL="3427044"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24783" lvl="8" marL="3883983"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2" type="body"/>
          </p:nvPr>
        </p:nvSpPr>
        <p:spPr>
          <a:xfrm>
            <a:off x="4648200" y="1200153"/>
            <a:ext cx="4038600" cy="3394500"/>
          </a:xfrm>
          <a:prstGeom prst="rect">
            <a:avLst/>
          </a:prstGeom>
          <a:noFill/>
          <a:ln>
            <a:noFill/>
          </a:ln>
        </p:spPr>
        <p:txBody>
          <a:bodyPr anchorCtr="0" anchor="t" bIns="91425" lIns="91425" rIns="91425" tIns="91425"/>
          <a:lstStyle>
            <a:lvl1pPr indent="-163512" lvl="0" marL="341312"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1762" lvl="1" marL="741362"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0012" lvl="2" marL="1141412"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2712" lvl="3" marL="1598612"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2712" lvl="4" marL="2055812"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25566" lvl="5" marL="2513166"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25304" lvl="6" marL="2970104"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25044" lvl="7" marL="3427044"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24783" lvl="8" marL="3883983"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98989"/>
                </a:solidFill>
                <a:latin typeface="Calibri"/>
                <a:ea typeface="Calibri"/>
                <a:cs typeface="Calibri"/>
                <a:sym typeface="Calibri"/>
              </a:defRPr>
            </a:lvl1pPr>
            <a:lvl2pPr indent="1587" lvl="1" marL="455612"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1587" lvl="2" marL="912812"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1587" lvl="3" marL="1370012"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1587" lvl="4" marL="1827212"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Calibri"/>
                <a:ea typeface="Calibri"/>
                <a:cs typeface="Calibri"/>
                <a:sym typeface="Calibri"/>
              </a:defRPr>
            </a:lvl1pPr>
            <a:lvl2pPr indent="1587" lvl="1" marL="455612"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1587" lvl="2" marL="912812"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1587" lvl="3" marL="1370012"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1587" lvl="4" marL="1827212"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2" type="sldNum"/>
          </p:nvPr>
        </p:nvSpPr>
        <p:spPr>
          <a:xfrm>
            <a:off x="6553200" y="4767262"/>
            <a:ext cx="2133600" cy="273900"/>
          </a:xfrm>
          <a:prstGeom prst="rect">
            <a:avLst/>
          </a:prstGeom>
          <a:noFill/>
          <a:ln>
            <a:noFill/>
          </a:ln>
        </p:spPr>
        <p:txBody>
          <a:bodyPr anchorCtr="0" anchor="ctr" bIns="45675" lIns="91375" rIns="91375" tIns="45675">
            <a:noAutofit/>
          </a:bodyPr>
          <a:lstStyle/>
          <a:p>
            <a:pPr indent="0" lvl="0" marL="0" marR="0" rtl="0" algn="r">
              <a:spcBef>
                <a:spcPts val="0"/>
              </a:spcBef>
              <a:spcAft>
                <a:spcPts val="0"/>
              </a:spcAft>
              <a:buSzPct val="25000"/>
              <a:buNone/>
            </a:pPr>
            <a:fld id="{00000000-1234-1234-1234-123412341234}" type="slidenum">
              <a:rPr b="0" i="0" lang="en"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8" name="Shape 28"/>
        <p:cNvGrpSpPr/>
        <p:nvPr/>
      </p:nvGrpSpPr>
      <p:grpSpPr>
        <a:xfrm>
          <a:off x="0" y="0"/>
          <a:ext cx="0" cy="0"/>
          <a:chOff x="0" y="0"/>
          <a:chExt cx="0" cy="0"/>
        </a:xfrm>
      </p:grpSpPr>
      <p:sp>
        <p:nvSpPr>
          <p:cNvPr id="29" name="Shape 29"/>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12439" lvl="5" marL="456939"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12179" lvl="6" marL="913879"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11916" lvl="7" marL="1370816"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11656" lvl="8" marL="1827756"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30" name="Shape 30"/>
          <p:cNvSpPr txBox="1"/>
          <p:nvPr>
            <p:ph idx="1" type="body"/>
          </p:nvPr>
        </p:nvSpPr>
        <p:spPr>
          <a:xfrm>
            <a:off x="457200" y="1151334"/>
            <a:ext cx="4040100" cy="479700"/>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12439" lvl="1" marL="456939" marR="0" rtl="0" algn="l">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12179" lvl="2" marL="913879" marR="0" rtl="0" algn="l">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11916" lvl="3" marL="1370816"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11656" lvl="4" marL="1827756"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11395" lvl="5" marL="2284695"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11134" lvl="6" marL="2741634"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10873" lvl="7" marL="3198573"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10613" lvl="8" marL="3655513"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31" name="Shape 31"/>
          <p:cNvSpPr txBox="1"/>
          <p:nvPr>
            <p:ph idx="2" type="body"/>
          </p:nvPr>
        </p:nvSpPr>
        <p:spPr>
          <a:xfrm>
            <a:off x="457200" y="1631156"/>
            <a:ext cx="4040100" cy="2963400"/>
          </a:xfrm>
          <a:prstGeom prst="rect">
            <a:avLst/>
          </a:prstGeom>
          <a:noFill/>
          <a:ln>
            <a:noFill/>
          </a:ln>
        </p:spPr>
        <p:txBody>
          <a:bodyPr anchorCtr="0" anchor="t" bIns="91425" lIns="91425" rIns="91425" tIns="91425"/>
          <a:lstStyle>
            <a:lvl1pPr indent="-188912" lvl="0" marL="341312"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7162" lvl="1" marL="741362"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2712" lvl="2" marL="1141412"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5412" lvl="3" marL="1598612"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5412" lvl="4" marL="2055812"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38266" lvl="5" marL="2513166"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38004" lvl="6" marL="2970104"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37744" lvl="7" marL="3427044"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37483" lvl="8" marL="3883983"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32" name="Shape 32"/>
          <p:cNvSpPr txBox="1"/>
          <p:nvPr>
            <p:ph idx="3" type="body"/>
          </p:nvPr>
        </p:nvSpPr>
        <p:spPr>
          <a:xfrm>
            <a:off x="4645026" y="1151334"/>
            <a:ext cx="4041899" cy="479700"/>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12439" lvl="1" marL="456939" marR="0" rtl="0" algn="l">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12179" lvl="2" marL="913879" marR="0" rtl="0" algn="l">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11916" lvl="3" marL="1370816"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11656" lvl="4" marL="1827756"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11395" lvl="5" marL="2284695"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11134" lvl="6" marL="2741634"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10873" lvl="7" marL="3198573"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10613" lvl="8" marL="3655513"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98989"/>
                </a:solidFill>
                <a:latin typeface="Calibri"/>
                <a:ea typeface="Calibri"/>
                <a:cs typeface="Calibri"/>
                <a:sym typeface="Calibri"/>
              </a:defRPr>
            </a:lvl1pPr>
            <a:lvl2pPr indent="1587" lvl="1" marL="455612"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1587" lvl="2" marL="912812"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1587" lvl="3" marL="1370012"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1587" lvl="4" marL="1827212"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Calibri"/>
                <a:ea typeface="Calibri"/>
                <a:cs typeface="Calibri"/>
                <a:sym typeface="Calibri"/>
              </a:defRPr>
            </a:lvl1pPr>
            <a:lvl2pPr indent="1587" lvl="1" marL="455612"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1587" lvl="2" marL="912812"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1587" lvl="3" marL="1370012"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1587" lvl="4" marL="1827212"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6553200" y="4767262"/>
            <a:ext cx="2133600" cy="273900"/>
          </a:xfrm>
          <a:prstGeom prst="rect">
            <a:avLst/>
          </a:prstGeom>
          <a:noFill/>
          <a:ln>
            <a:noFill/>
          </a:ln>
        </p:spPr>
        <p:txBody>
          <a:bodyPr anchorCtr="0" anchor="ctr" bIns="45675" lIns="91375" rIns="91375" tIns="45675">
            <a:noAutofit/>
          </a:bodyPr>
          <a:lstStyle/>
          <a:p>
            <a:pPr indent="0" lvl="0" marL="0" marR="0" rtl="0" algn="r">
              <a:spcBef>
                <a:spcPts val="0"/>
              </a:spcBef>
              <a:spcAft>
                <a:spcPts val="0"/>
              </a:spcAft>
              <a:buSzPct val="25000"/>
              <a:buNone/>
            </a:pPr>
            <a:fld id="{00000000-1234-1234-1234-123412341234}" type="slidenum">
              <a:rPr b="0" i="0" lang="en" sz="1200" u="none" cap="none" strike="noStrike">
                <a:solidFill>
                  <a:srgbClr val="898989"/>
                </a:solidFill>
                <a:latin typeface="Calibri"/>
                <a:ea typeface="Calibri"/>
                <a:cs typeface="Calibri"/>
                <a:sym typeface="Calibri"/>
              </a:rPr>
              <a:t>‹#›</a:t>
            </a:fld>
          </a:p>
        </p:txBody>
      </p:sp>
      <p:sp>
        <p:nvSpPr>
          <p:cNvPr id="36" name="Shape 36"/>
          <p:cNvSpPr txBox="1"/>
          <p:nvPr>
            <p:ph idx="4" type="body"/>
          </p:nvPr>
        </p:nvSpPr>
        <p:spPr>
          <a:xfrm>
            <a:off x="4645026" y="1631156"/>
            <a:ext cx="4041899" cy="2963400"/>
          </a:xfrm>
          <a:prstGeom prst="rect">
            <a:avLst/>
          </a:prstGeom>
          <a:noFill/>
          <a:ln>
            <a:noFill/>
          </a:ln>
        </p:spPr>
        <p:txBody>
          <a:bodyPr anchorCtr="0" anchor="t" bIns="91425" lIns="91425" rIns="91425" tIns="91425"/>
          <a:lstStyle>
            <a:lvl1pPr indent="-188912" lvl="0" marL="341312"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7162" lvl="1" marL="741362"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2712" lvl="2" marL="1141412"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5412" lvl="3" marL="1598612"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5412" lvl="4" marL="2055812"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38266" lvl="5" marL="2513166"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38004" lvl="6" marL="2970104"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37744" lvl="7" marL="3427044"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37483" lvl="8" marL="3883983"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7" name="Shape 37"/>
        <p:cNvGrpSpPr/>
        <p:nvPr/>
      </p:nvGrpSpPr>
      <p:grpSpPr>
        <a:xfrm>
          <a:off x="0" y="0"/>
          <a:ext cx="0" cy="0"/>
          <a:chOff x="0" y="0"/>
          <a:chExt cx="0" cy="0"/>
        </a:xfrm>
      </p:grpSpPr>
      <p:sp>
        <p:nvSpPr>
          <p:cNvPr id="38" name="Shape 38"/>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spcAft>
                <a:spcPts val="0"/>
              </a:spcAft>
              <a:buClr>
                <a:srgbClr val="428BE3"/>
              </a:buClr>
              <a:buSzPct val="100000"/>
              <a:buFont typeface="Quattrocento Sans"/>
              <a:buNone/>
              <a:defRPr b="1" i="0" sz="2800" u="none" cap="none" strike="noStrike">
                <a:solidFill>
                  <a:srgbClr val="428BE3"/>
                </a:solidFill>
                <a:latin typeface="Quattrocento Sans"/>
                <a:ea typeface="Quattrocento Sans"/>
                <a:cs typeface="Quattrocento Sans"/>
                <a:sym typeface="Quattrocento Sans"/>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12439" lvl="5" marL="456939"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12179" lvl="6" marL="913879"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11916" lvl="7" marL="1370816"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11656" lvl="8" marL="1827756"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39" name="Shape 39"/>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98989"/>
                </a:solidFill>
                <a:latin typeface="Calibri"/>
                <a:ea typeface="Calibri"/>
                <a:cs typeface="Calibri"/>
                <a:sym typeface="Calibri"/>
              </a:defRPr>
            </a:lvl1pPr>
            <a:lvl2pPr indent="1587" lvl="1" marL="455612"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1587" lvl="2" marL="912812"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1587" lvl="3" marL="1370012"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1587" lvl="4" marL="1827212"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Calibri"/>
                <a:ea typeface="Calibri"/>
                <a:cs typeface="Calibri"/>
                <a:sym typeface="Calibri"/>
              </a:defRPr>
            </a:lvl1pPr>
            <a:lvl2pPr indent="1587" lvl="1" marL="455612"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1587" lvl="2" marL="912812"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1587" lvl="3" marL="1370012"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1587" lvl="4" marL="1827212"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2" type="sldNum"/>
          </p:nvPr>
        </p:nvSpPr>
        <p:spPr>
          <a:xfrm>
            <a:off x="6553200" y="4767262"/>
            <a:ext cx="2133600" cy="273900"/>
          </a:xfrm>
          <a:prstGeom prst="rect">
            <a:avLst/>
          </a:prstGeom>
          <a:noFill/>
          <a:ln>
            <a:noFill/>
          </a:ln>
        </p:spPr>
        <p:txBody>
          <a:bodyPr anchorCtr="0" anchor="ctr" bIns="45675" lIns="91375" rIns="91375" tIns="45675">
            <a:noAutofit/>
          </a:bodyPr>
          <a:lstStyle/>
          <a:p>
            <a:pPr indent="0" lvl="0" marL="0" marR="0" rtl="0" algn="r">
              <a:spcBef>
                <a:spcPts val="0"/>
              </a:spcBef>
              <a:spcAft>
                <a:spcPts val="0"/>
              </a:spcAft>
              <a:buSzPct val="25000"/>
              <a:buNone/>
            </a:pPr>
            <a:fld id="{00000000-1234-1234-1234-123412341234}" type="slidenum">
              <a:rPr b="0" i="0" lang="en"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2" name="Shape 42"/>
        <p:cNvGrpSpPr/>
        <p:nvPr/>
      </p:nvGrpSpPr>
      <p:grpSpPr>
        <a:xfrm>
          <a:off x="0" y="0"/>
          <a:ext cx="0" cy="0"/>
          <a:chOff x="0" y="0"/>
          <a:chExt cx="0" cy="0"/>
        </a:xfrm>
      </p:grpSpPr>
      <p:sp>
        <p:nvSpPr>
          <p:cNvPr id="43" name="Shape 43"/>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98989"/>
                </a:solidFill>
                <a:latin typeface="Calibri"/>
                <a:ea typeface="Calibri"/>
                <a:cs typeface="Calibri"/>
                <a:sym typeface="Calibri"/>
              </a:defRPr>
            </a:lvl1pPr>
            <a:lvl2pPr indent="1587" lvl="1" marL="455612"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1587" lvl="2" marL="912812"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1587" lvl="3" marL="1370012"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1587" lvl="4" marL="1827212"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Calibri"/>
                <a:ea typeface="Calibri"/>
                <a:cs typeface="Calibri"/>
                <a:sym typeface="Calibri"/>
              </a:defRPr>
            </a:lvl1pPr>
            <a:lvl2pPr indent="1587" lvl="1" marL="455612"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1587" lvl="2" marL="912812"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1587" lvl="3" marL="1370012"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1587" lvl="4" marL="1827212"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12" type="sldNum"/>
          </p:nvPr>
        </p:nvSpPr>
        <p:spPr>
          <a:xfrm>
            <a:off x="6553200" y="4767262"/>
            <a:ext cx="2133600" cy="273900"/>
          </a:xfrm>
          <a:prstGeom prst="rect">
            <a:avLst/>
          </a:prstGeom>
          <a:noFill/>
          <a:ln>
            <a:noFill/>
          </a:ln>
        </p:spPr>
        <p:txBody>
          <a:bodyPr anchorCtr="0" anchor="ctr" bIns="45675" lIns="91375" rIns="91375" tIns="45675">
            <a:noAutofit/>
          </a:bodyPr>
          <a:lstStyle/>
          <a:p>
            <a:pPr indent="0" lvl="0" marL="0" marR="0" rtl="0" algn="r">
              <a:spcBef>
                <a:spcPts val="0"/>
              </a:spcBef>
              <a:spcAft>
                <a:spcPts val="0"/>
              </a:spcAft>
              <a:buSzPct val="25000"/>
              <a:buNone/>
            </a:pPr>
            <a:fld id="{00000000-1234-1234-1234-123412341234}" type="slidenum">
              <a:rPr b="0" i="0" lang="en"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6" name="Shape 46"/>
        <p:cNvGrpSpPr/>
        <p:nvPr/>
      </p:nvGrpSpPr>
      <p:grpSpPr>
        <a:xfrm>
          <a:off x="0" y="0"/>
          <a:ext cx="0" cy="0"/>
          <a:chOff x="0" y="0"/>
          <a:chExt cx="0" cy="0"/>
        </a:xfrm>
      </p:grpSpPr>
      <p:sp>
        <p:nvSpPr>
          <p:cNvPr id="47" name="Shape 47"/>
          <p:cNvSpPr txBox="1"/>
          <p:nvPr>
            <p:ph type="title"/>
          </p:nvPr>
        </p:nvSpPr>
        <p:spPr>
          <a:xfrm>
            <a:off x="457202" y="204787"/>
            <a:ext cx="3008400" cy="8715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12439" lvl="5" marL="456939"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12179" lvl="6" marL="913879"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11916" lvl="7" marL="1370816"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11656" lvl="8" marL="1827756"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48" name="Shape 48"/>
          <p:cNvSpPr txBox="1"/>
          <p:nvPr>
            <p:ph idx="1" type="body"/>
          </p:nvPr>
        </p:nvSpPr>
        <p:spPr>
          <a:xfrm>
            <a:off x="3575050" y="204790"/>
            <a:ext cx="5111700" cy="4389900"/>
          </a:xfrm>
          <a:prstGeom prst="rect">
            <a:avLst/>
          </a:prstGeom>
          <a:noFill/>
          <a:ln>
            <a:noFill/>
          </a:ln>
        </p:spPr>
        <p:txBody>
          <a:bodyPr anchorCtr="0" anchor="t" bIns="91425" lIns="91425" rIns="91425" tIns="91425"/>
          <a:lstStyle>
            <a:lvl1pPr indent="-138112" lvl="0" marL="341312"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6362" lvl="1" marL="741362"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4612" lvl="2" marL="1141412"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0012" lvl="3" marL="1598612"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0012" lvl="4" marL="2055812"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12866" lvl="5" marL="2513166"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12604" lvl="6" marL="2970104"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12344" lvl="7" marL="3427044"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12083" lvl="8" marL="3883983"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9" name="Shape 49"/>
          <p:cNvSpPr txBox="1"/>
          <p:nvPr>
            <p:ph idx="2" type="body"/>
          </p:nvPr>
        </p:nvSpPr>
        <p:spPr>
          <a:xfrm>
            <a:off x="457202" y="1076328"/>
            <a:ext cx="3008400" cy="35184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12439" lvl="1" marL="456939" marR="0" rtl="0" algn="l">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12179" lvl="2" marL="913879" marR="0" rtl="0" algn="l">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11916" lvl="3" marL="1370816"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11656" lvl="4" marL="1827756"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11395" lvl="5" marL="2284695"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11134" lvl="6" marL="2741634"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10873" lvl="7" marL="3198573"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10613" lvl="8" marL="3655513"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0" name="Shape 50"/>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98989"/>
                </a:solidFill>
                <a:latin typeface="Calibri"/>
                <a:ea typeface="Calibri"/>
                <a:cs typeface="Calibri"/>
                <a:sym typeface="Calibri"/>
              </a:defRPr>
            </a:lvl1pPr>
            <a:lvl2pPr indent="1587" lvl="1" marL="455612"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1587" lvl="2" marL="912812"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1587" lvl="3" marL="1370012"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1587" lvl="4" marL="1827212"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Calibri"/>
                <a:ea typeface="Calibri"/>
                <a:cs typeface="Calibri"/>
                <a:sym typeface="Calibri"/>
              </a:defRPr>
            </a:lvl1pPr>
            <a:lvl2pPr indent="1587" lvl="1" marL="455612"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1587" lvl="2" marL="912812"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1587" lvl="3" marL="1370012"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1587" lvl="4" marL="1827212"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2" type="sldNum"/>
          </p:nvPr>
        </p:nvSpPr>
        <p:spPr>
          <a:xfrm>
            <a:off x="6553200" y="4767262"/>
            <a:ext cx="2133600" cy="273900"/>
          </a:xfrm>
          <a:prstGeom prst="rect">
            <a:avLst/>
          </a:prstGeom>
          <a:noFill/>
          <a:ln>
            <a:noFill/>
          </a:ln>
        </p:spPr>
        <p:txBody>
          <a:bodyPr anchorCtr="0" anchor="ctr" bIns="45675" lIns="91375" rIns="91375" tIns="45675">
            <a:noAutofit/>
          </a:bodyPr>
          <a:lstStyle/>
          <a:p>
            <a:pPr indent="0" lvl="0" marL="0" marR="0" rtl="0" algn="r">
              <a:spcBef>
                <a:spcPts val="0"/>
              </a:spcBef>
              <a:spcAft>
                <a:spcPts val="0"/>
              </a:spcAft>
              <a:buSzPct val="25000"/>
              <a:buNone/>
            </a:pPr>
            <a:fld id="{00000000-1234-1234-1234-123412341234}" type="slidenum">
              <a:rPr b="0" i="0" lang="en"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3" name="Shape 53"/>
        <p:cNvGrpSpPr/>
        <p:nvPr/>
      </p:nvGrpSpPr>
      <p:grpSpPr>
        <a:xfrm>
          <a:off x="0" y="0"/>
          <a:ext cx="0" cy="0"/>
          <a:chOff x="0" y="0"/>
          <a:chExt cx="0" cy="0"/>
        </a:xfrm>
      </p:grpSpPr>
      <p:sp>
        <p:nvSpPr>
          <p:cNvPr id="54" name="Shape 54"/>
          <p:cNvSpPr txBox="1"/>
          <p:nvPr>
            <p:ph type="title"/>
          </p:nvPr>
        </p:nvSpPr>
        <p:spPr>
          <a:xfrm>
            <a:off x="1792288" y="3600450"/>
            <a:ext cx="5486400" cy="4251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12439" lvl="5" marL="456939"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12179" lvl="6" marL="913879"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11916" lvl="7" marL="1370816"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11656" lvl="8" marL="1827756"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55" name="Shape 55"/>
          <p:cNvSpPr/>
          <p:nvPr>
            <p:ph idx="2" type="pic"/>
          </p:nvPr>
        </p:nvSpPr>
        <p:spPr>
          <a:xfrm>
            <a:off x="1792288" y="459581"/>
            <a:ext cx="5486400" cy="30861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Arial"/>
              <a:buNone/>
              <a:defRPr b="0" i="0" sz="3200" u="none" cap="none" strike="noStrike">
                <a:solidFill>
                  <a:schemeClr val="dk1"/>
                </a:solidFill>
                <a:latin typeface="Calibri"/>
                <a:ea typeface="Calibri"/>
                <a:cs typeface="Calibri"/>
                <a:sym typeface="Calibri"/>
              </a:defRPr>
            </a:lvl1pPr>
            <a:lvl2pPr indent="-12439" lvl="1" marL="456939" marR="0" rtl="0" algn="l">
              <a:spcBef>
                <a:spcPts val="560"/>
              </a:spcBef>
              <a:spcAft>
                <a:spcPts val="0"/>
              </a:spcAft>
              <a:buClr>
                <a:schemeClr val="dk1"/>
              </a:buClr>
              <a:buFont typeface="Arial"/>
              <a:buNone/>
              <a:defRPr b="0" i="0" sz="2800" u="none" cap="none" strike="noStrike">
                <a:solidFill>
                  <a:schemeClr val="dk1"/>
                </a:solidFill>
                <a:latin typeface="Calibri"/>
                <a:ea typeface="Calibri"/>
                <a:cs typeface="Calibri"/>
                <a:sym typeface="Calibri"/>
              </a:defRPr>
            </a:lvl2pPr>
            <a:lvl3pPr indent="-12179" lvl="2" marL="913879" marR="0" rtl="0" algn="l">
              <a:spcBef>
                <a:spcPts val="480"/>
              </a:spcBef>
              <a:spcAft>
                <a:spcPts val="0"/>
              </a:spcAft>
              <a:buClr>
                <a:schemeClr val="dk1"/>
              </a:buClr>
              <a:buFont typeface="Arial"/>
              <a:buNone/>
              <a:defRPr b="0" i="0" sz="2400" u="none" cap="none" strike="noStrike">
                <a:solidFill>
                  <a:schemeClr val="dk1"/>
                </a:solidFill>
                <a:latin typeface="Calibri"/>
                <a:ea typeface="Calibri"/>
                <a:cs typeface="Calibri"/>
                <a:sym typeface="Calibri"/>
              </a:defRPr>
            </a:lvl3pPr>
            <a:lvl4pPr indent="-11916" lvl="3" marL="1370816" marR="0" rtl="0" algn="l">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4pPr>
            <a:lvl5pPr indent="-11656" lvl="4" marL="1827756" marR="0" rtl="0" algn="l">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5pPr>
            <a:lvl6pPr indent="-11395" lvl="5" marL="2284695"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11134" lvl="6" marL="2741634"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10873" lvl="7" marL="3198573"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10613" lvl="8" marL="3655513"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56" name="Shape 56"/>
          <p:cNvSpPr txBox="1"/>
          <p:nvPr>
            <p:ph idx="1" type="body"/>
          </p:nvPr>
        </p:nvSpPr>
        <p:spPr>
          <a:xfrm>
            <a:off x="1792288" y="4025503"/>
            <a:ext cx="5486400" cy="6036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12439" lvl="1" marL="456939" marR="0" rtl="0" algn="l">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12179" lvl="2" marL="913879" marR="0" rtl="0" algn="l">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11916" lvl="3" marL="1370816"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11656" lvl="4" marL="1827756"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11395" lvl="5" marL="2284695"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11134" lvl="6" marL="2741634"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10873" lvl="7" marL="3198573"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10613" lvl="8" marL="3655513"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7" name="Shape 57"/>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98989"/>
                </a:solidFill>
                <a:latin typeface="Calibri"/>
                <a:ea typeface="Calibri"/>
                <a:cs typeface="Calibri"/>
                <a:sym typeface="Calibri"/>
              </a:defRPr>
            </a:lvl1pPr>
            <a:lvl2pPr indent="1587" lvl="1" marL="455612"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1587" lvl="2" marL="912812"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1587" lvl="3" marL="1370012"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1587" lvl="4" marL="1827212"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8" name="Shape 58"/>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Calibri"/>
                <a:ea typeface="Calibri"/>
                <a:cs typeface="Calibri"/>
                <a:sym typeface="Calibri"/>
              </a:defRPr>
            </a:lvl1pPr>
            <a:lvl2pPr indent="1587" lvl="1" marL="455612"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1587" lvl="2" marL="912812"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1587" lvl="3" marL="1370012"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1587" lvl="4" marL="1827212"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2" type="sldNum"/>
          </p:nvPr>
        </p:nvSpPr>
        <p:spPr>
          <a:xfrm>
            <a:off x="6553200" y="4767262"/>
            <a:ext cx="2133600" cy="273900"/>
          </a:xfrm>
          <a:prstGeom prst="rect">
            <a:avLst/>
          </a:prstGeom>
          <a:noFill/>
          <a:ln>
            <a:noFill/>
          </a:ln>
        </p:spPr>
        <p:txBody>
          <a:bodyPr anchorCtr="0" anchor="ctr" bIns="45675" lIns="91375" rIns="91375" tIns="45675">
            <a:noAutofit/>
          </a:bodyPr>
          <a:lstStyle/>
          <a:p>
            <a:pPr indent="0" lvl="0" marL="0" marR="0" rtl="0" algn="r">
              <a:spcBef>
                <a:spcPts val="0"/>
              </a:spcBef>
              <a:spcAft>
                <a:spcPts val="0"/>
              </a:spcAft>
              <a:buSzPct val="25000"/>
              <a:buNone/>
            </a:pPr>
            <a:fld id="{00000000-1234-1234-1234-123412341234}" type="slidenum">
              <a:rPr b="0" i="0" lang="en"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0" name="Shape 60"/>
        <p:cNvGrpSpPr/>
        <p:nvPr/>
      </p:nvGrpSpPr>
      <p:grpSpPr>
        <a:xfrm>
          <a:off x="0" y="0"/>
          <a:ext cx="0" cy="0"/>
          <a:chOff x="0" y="0"/>
          <a:chExt cx="0" cy="0"/>
        </a:xfrm>
      </p:grpSpPr>
      <p:sp>
        <p:nvSpPr>
          <p:cNvPr id="61" name="Shape 61"/>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12439" lvl="5" marL="456939"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12179" lvl="6" marL="913879"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11916" lvl="7" marL="1370816"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11656" lvl="8" marL="1827756"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62" name="Shape 62"/>
          <p:cNvSpPr txBox="1"/>
          <p:nvPr>
            <p:ph idx="1" type="body"/>
          </p:nvPr>
        </p:nvSpPr>
        <p:spPr>
          <a:xfrm rot="5400000">
            <a:off x="2874750" y="-1217400"/>
            <a:ext cx="3394500" cy="8229600"/>
          </a:xfrm>
          <a:prstGeom prst="rect">
            <a:avLst/>
          </a:prstGeom>
          <a:noFill/>
          <a:ln>
            <a:noFill/>
          </a:ln>
        </p:spPr>
        <p:txBody>
          <a:bodyPr anchorCtr="0" anchor="t" bIns="91425" lIns="91425" rIns="91425" tIns="91425"/>
          <a:lstStyle>
            <a:lvl1pPr indent="-138112" lvl="0" marL="341312"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6362" lvl="1" marL="741362"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4612" lvl="2" marL="1141412"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0012" lvl="3" marL="1598612"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0012" lvl="4" marL="2055812"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12866" lvl="5" marL="2513166"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12604" lvl="6" marL="2970104"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12344" lvl="7" marL="3427044"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12083" lvl="8" marL="3883983"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3" name="Shape 63"/>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98989"/>
                </a:solidFill>
                <a:latin typeface="Calibri"/>
                <a:ea typeface="Calibri"/>
                <a:cs typeface="Calibri"/>
                <a:sym typeface="Calibri"/>
              </a:defRPr>
            </a:lvl1pPr>
            <a:lvl2pPr indent="1587" lvl="1" marL="455612"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1587" lvl="2" marL="912812"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1587" lvl="3" marL="1370012"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1587" lvl="4" marL="1827212"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88888"/>
                </a:solidFill>
                <a:latin typeface="Calibri"/>
                <a:ea typeface="Calibri"/>
                <a:cs typeface="Calibri"/>
                <a:sym typeface="Calibri"/>
              </a:defRPr>
            </a:lvl1pPr>
            <a:lvl2pPr indent="1587" lvl="1" marL="455612"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1587" lvl="2" marL="912812"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1587" lvl="3" marL="1370012"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1587" lvl="4" marL="1827212"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5" name="Shape 65"/>
          <p:cNvSpPr txBox="1"/>
          <p:nvPr>
            <p:ph idx="12" type="sldNum"/>
          </p:nvPr>
        </p:nvSpPr>
        <p:spPr>
          <a:xfrm>
            <a:off x="6553200" y="4767262"/>
            <a:ext cx="2133600" cy="273900"/>
          </a:xfrm>
          <a:prstGeom prst="rect">
            <a:avLst/>
          </a:prstGeom>
          <a:noFill/>
          <a:ln>
            <a:noFill/>
          </a:ln>
        </p:spPr>
        <p:txBody>
          <a:bodyPr anchorCtr="0" anchor="ctr" bIns="45675" lIns="91375" rIns="91375" tIns="45675">
            <a:noAutofit/>
          </a:bodyPr>
          <a:lstStyle/>
          <a:p>
            <a:pPr indent="0" lvl="0" marL="0" marR="0" rtl="0" algn="r">
              <a:spcBef>
                <a:spcPts val="0"/>
              </a:spcBef>
              <a:spcAft>
                <a:spcPts val="0"/>
              </a:spcAft>
              <a:buSzPct val="25000"/>
              <a:buNone/>
            </a:pPr>
            <a:fld id="{00000000-1234-1234-1234-123412341234}" type="slidenum">
              <a:rPr b="0" i="0" lang="en" sz="1200" u="none" cap="none" strike="noStrike">
                <a:solidFill>
                  <a:srgbClr val="898989"/>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indent="-138112" lvl="0" marL="341312"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6362" lvl="1" marL="741362"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4612" lvl="2" marL="1141412"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0012" lvl="3" marL="1598612"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0012" lvl="4" marL="2055812"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12866" lvl="5" marL="2513166"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12604" lvl="6" marL="2970104"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12344" lvl="7" marL="3427044"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12083" lvl="8" marL="3883983"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 name="Shape 7"/>
          <p:cNvSpPr/>
          <p:nvPr/>
        </p:nvSpPr>
        <p:spPr>
          <a:xfrm>
            <a:off x="0" y="0"/>
            <a:ext cx="9167700" cy="354900"/>
          </a:xfrm>
          <a:prstGeom prst="rect">
            <a:avLst/>
          </a:prstGeom>
          <a:solidFill>
            <a:srgbClr val="FF6600"/>
          </a:solidFill>
          <a:ln>
            <a:noFill/>
          </a:ln>
        </p:spPr>
        <p:txBody>
          <a:bodyPr anchorCtr="0" anchor="ctr" bIns="45675" lIns="91375" rIns="91375" tIns="4567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 name="Shape 8"/>
          <p:cNvSpPr txBox="1"/>
          <p:nvPr/>
        </p:nvSpPr>
        <p:spPr>
          <a:xfrm>
            <a:off x="123825" y="44053"/>
            <a:ext cx="2759100" cy="253800"/>
          </a:xfrm>
          <a:prstGeom prst="rect">
            <a:avLst/>
          </a:prstGeom>
          <a:noFill/>
          <a:ln>
            <a:noFill/>
          </a:ln>
        </p:spPr>
        <p:txBody>
          <a:bodyPr anchorCtr="0" anchor="t" bIns="45675" lIns="91375" rIns="91375" tIns="45675">
            <a:noAutofit/>
          </a:bodyPr>
          <a:lstStyle/>
          <a:p>
            <a:pPr indent="0" lvl="0" marL="0" marR="0" rtl="0" algn="l">
              <a:spcBef>
                <a:spcPts val="0"/>
              </a:spcBef>
              <a:spcAft>
                <a:spcPts val="0"/>
              </a:spcAft>
              <a:buClr>
                <a:schemeClr val="lt1"/>
              </a:buClr>
              <a:buSzPct val="25000"/>
              <a:buFont typeface="Arial"/>
              <a:buNone/>
            </a:pPr>
            <a:r>
              <a:rPr b="0" i="0" lang="en" sz="1600" u="none" cap="none" strike="noStrike">
                <a:solidFill>
                  <a:schemeClr val="lt1"/>
                </a:solidFill>
                <a:latin typeface="Questrial"/>
                <a:ea typeface="Questrial"/>
                <a:cs typeface="Questrial"/>
                <a:sym typeface="Questrial"/>
              </a:rPr>
              <a:t>BOSTON PUBLIC SCHOOLS</a:t>
            </a:r>
          </a:p>
        </p:txBody>
      </p:sp>
      <p:sp>
        <p:nvSpPr>
          <p:cNvPr id="9" name="Shape 9"/>
          <p:cNvSpPr txBox="1"/>
          <p:nvPr>
            <p:ph type="title"/>
          </p:nvPr>
        </p:nvSpPr>
        <p:spPr>
          <a:xfrm>
            <a:off x="253312" y="443481"/>
            <a:ext cx="8229600" cy="440099"/>
          </a:xfrm>
          <a:prstGeom prst="rect">
            <a:avLst/>
          </a:prstGeom>
          <a:noFill/>
          <a:ln>
            <a:noFill/>
          </a:ln>
        </p:spPr>
        <p:txBody>
          <a:bodyPr anchorCtr="0" anchor="ctr" bIns="91425" lIns="91425" rIns="91425" tIns="91425"/>
          <a:lstStyle>
            <a:lvl1pPr indent="0" lvl="0" marL="0" marR="0" rtl="0" algn="l">
              <a:spcBef>
                <a:spcPts val="0"/>
              </a:spcBef>
              <a:spcAft>
                <a:spcPts val="0"/>
              </a:spcAft>
              <a:buClr>
                <a:srgbClr val="428BE3"/>
              </a:buClr>
              <a:buFont typeface="Questrial"/>
              <a:buNone/>
              <a:defRPr b="1" i="0" sz="2800" u="none" cap="none" strike="noStrike">
                <a:solidFill>
                  <a:srgbClr val="428BE3"/>
                </a:solidFill>
                <a:latin typeface="Questrial"/>
                <a:ea typeface="Questrial"/>
                <a:cs typeface="Questrial"/>
                <a:sym typeface="Questrial"/>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12439" lvl="5" marL="456939"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12179" lvl="6" marL="913879"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11916" lvl="7" marL="1370816"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11656" lvl="8" marL="1827756"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0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05.png"/><Relationship Id="rId4" Type="http://schemas.openxmlformats.org/officeDocument/2006/relationships/image" Target="../media/image04.png"/><Relationship Id="rId5" Type="http://schemas.openxmlformats.org/officeDocument/2006/relationships/image" Target="../media/image09.png"/><Relationship Id="rId6" Type="http://schemas.openxmlformats.org/officeDocument/2006/relationships/image" Target="../media/image0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0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06.jpg"/><Relationship Id="rId5" Type="http://schemas.openxmlformats.org/officeDocument/2006/relationships/image" Target="../media/image0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2.jpg"/><Relationship Id="rId5"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14.jpg"/><Relationship Id="rId6"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7.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0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hyperlink" Target="https://drive.google.com/open?id=1Tz5kkXAFQa1Klnp2HG2kNdXsHpqoO-bUuujGcGMQ7Bg" TargetMode="External"/><Relationship Id="rId4" Type="http://schemas.openxmlformats.org/officeDocument/2006/relationships/hyperlink" Target="https://docs.google.com/document/d/1AMVRj20ZTc2KV4j7xiV_5A1Ax7V8Ik_eTZ0a64EQlso/edit?usp=shari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05.png"/><Relationship Id="rId4" Type="http://schemas.openxmlformats.org/officeDocument/2006/relationships/image" Target="../media/image04.png"/><Relationship Id="rId5" Type="http://schemas.openxmlformats.org/officeDocument/2006/relationships/image" Target="../media/image09.png"/><Relationship Id="rId6" Type="http://schemas.openxmlformats.org/officeDocument/2006/relationships/image" Target="../media/image0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ctrTitle"/>
          </p:nvPr>
        </p:nvSpPr>
        <p:spPr>
          <a:xfrm>
            <a:off x="0" y="1804775"/>
            <a:ext cx="9090000" cy="1495500"/>
          </a:xfrm>
          <a:prstGeom prst="rect">
            <a:avLst/>
          </a:prstGeom>
          <a:noFill/>
          <a:ln>
            <a:noFill/>
          </a:ln>
        </p:spPr>
        <p:txBody>
          <a:bodyPr anchorCtr="0" anchor="ctr" bIns="91425" lIns="91425" rIns="91425" tIns="91425">
            <a:noAutofit/>
          </a:bodyPr>
          <a:lstStyle/>
          <a:p>
            <a:pPr lvl="0" rtl="0" algn="ctr">
              <a:spcBef>
                <a:spcPts val="0"/>
              </a:spcBef>
              <a:buNone/>
            </a:pPr>
            <a:r>
              <a:rPr b="1" lang="en" sz="3000">
                <a:solidFill>
                  <a:srgbClr val="FFFFFF"/>
                </a:solidFill>
                <a:latin typeface="Quattrocento Sans"/>
                <a:ea typeface="Quattrocento Sans"/>
                <a:cs typeface="Quattrocento Sans"/>
                <a:sym typeface="Quattrocento Sans"/>
              </a:rPr>
              <a:t>BPS Summer Curriculum:</a:t>
            </a:r>
          </a:p>
          <a:p>
            <a:pPr lvl="0" rtl="0" algn="ctr">
              <a:spcBef>
                <a:spcPts val="0"/>
              </a:spcBef>
              <a:buNone/>
            </a:pPr>
            <a:r>
              <a:rPr b="1" lang="en" sz="3000">
                <a:solidFill>
                  <a:srgbClr val="FFFFFF"/>
                </a:solidFill>
                <a:latin typeface="Quattrocento Sans"/>
                <a:ea typeface="Quattrocento Sans"/>
                <a:cs typeface="Quattrocento Sans"/>
                <a:sym typeface="Quattrocento Sans"/>
              </a:rPr>
              <a:t>Impact of BPS’ February Institute on Summer Curriculum Redesign</a:t>
            </a:r>
          </a:p>
        </p:txBody>
      </p:sp>
      <p:sp>
        <p:nvSpPr>
          <p:cNvPr id="108" name="Shape 108"/>
          <p:cNvSpPr txBox="1"/>
          <p:nvPr/>
        </p:nvSpPr>
        <p:spPr>
          <a:xfrm>
            <a:off x="2810775" y="3417375"/>
            <a:ext cx="6279300" cy="1144200"/>
          </a:xfrm>
          <a:prstGeom prst="rect">
            <a:avLst/>
          </a:prstGeom>
          <a:noFill/>
          <a:ln>
            <a:noFill/>
          </a:ln>
        </p:spPr>
        <p:txBody>
          <a:bodyPr anchorCtr="0" anchor="ctr" bIns="91425" lIns="91425" rIns="91425" tIns="91425">
            <a:noAutofit/>
          </a:bodyPr>
          <a:lstStyle/>
          <a:p>
            <a:pPr lvl="0" rtl="0" algn="r">
              <a:spcBef>
                <a:spcPts val="0"/>
              </a:spcBef>
              <a:buNone/>
            </a:pPr>
            <a:r>
              <a:rPr i="1" lang="en" sz="2100">
                <a:solidFill>
                  <a:srgbClr val="FF6600"/>
                </a:solidFill>
                <a:latin typeface="Georgia"/>
                <a:ea typeface="Georgia"/>
                <a:cs typeface="Georgia"/>
                <a:sym typeface="Georgia"/>
              </a:rPr>
              <a:t>Laryssa Doherty, Senior Program Director</a:t>
            </a:r>
          </a:p>
          <a:p>
            <a:pPr lvl="0" rtl="0" algn="r">
              <a:spcBef>
                <a:spcPts val="0"/>
              </a:spcBef>
              <a:buNone/>
            </a:pPr>
            <a:r>
              <a:rPr i="1" lang="en" sz="2100">
                <a:solidFill>
                  <a:srgbClr val="FF6600"/>
                </a:solidFill>
                <a:latin typeface="Georgia"/>
                <a:ea typeface="Georgia"/>
                <a:cs typeface="Georgia"/>
                <a:sym typeface="Georgia"/>
              </a:rPr>
              <a:t>Office of Professional Learning</a:t>
            </a:r>
          </a:p>
          <a:p>
            <a:pPr lvl="0" rtl="0" algn="r">
              <a:spcBef>
                <a:spcPts val="0"/>
              </a:spcBef>
              <a:buNone/>
            </a:pPr>
            <a:r>
              <a:t/>
            </a:r>
            <a:endParaRPr i="1" sz="2100">
              <a:solidFill>
                <a:srgbClr val="FF6600"/>
              </a:solidFill>
              <a:latin typeface="Georgia"/>
              <a:ea typeface="Georgia"/>
              <a:cs typeface="Georgia"/>
              <a:sym typeface="Georgia"/>
            </a:endParaRPr>
          </a:p>
        </p:txBody>
      </p:sp>
      <p:sp>
        <p:nvSpPr>
          <p:cNvPr id="109" name="Shape 109"/>
          <p:cNvSpPr txBox="1"/>
          <p:nvPr/>
        </p:nvSpPr>
        <p:spPr>
          <a:xfrm>
            <a:off x="0" y="4405495"/>
            <a:ext cx="6327000" cy="738000"/>
          </a:xfrm>
          <a:prstGeom prst="rect">
            <a:avLst/>
          </a:prstGeom>
          <a:noFill/>
          <a:ln>
            <a:noFill/>
          </a:ln>
        </p:spPr>
        <p:txBody>
          <a:bodyPr anchorCtr="0" anchor="t" bIns="45675" lIns="91375" rIns="91375" tIns="45675">
            <a:noAutofit/>
          </a:bodyPr>
          <a:lstStyle/>
          <a:p>
            <a:pPr indent="0" lvl="0" marL="0" marR="0" rtl="0" algn="l">
              <a:spcBef>
                <a:spcPts val="0"/>
              </a:spcBef>
              <a:spcAft>
                <a:spcPts val="0"/>
              </a:spcAft>
              <a:buClr>
                <a:srgbClr val="000000"/>
              </a:buClr>
              <a:buSzPct val="25000"/>
              <a:buFont typeface="Arial"/>
              <a:buNone/>
            </a:pPr>
            <a:r>
              <a:rPr b="0" i="0" lang="en" sz="1800" u="none" cap="none" strike="noStrike">
                <a:solidFill>
                  <a:srgbClr val="000000"/>
                </a:solidFill>
                <a:latin typeface="Questrial"/>
                <a:ea typeface="Questrial"/>
                <a:cs typeface="Questrial"/>
                <a:sym typeface="Questrial"/>
              </a:rPr>
              <a:t>Presentation to Boston </a:t>
            </a:r>
            <a:r>
              <a:rPr lang="en" sz="1800">
                <a:latin typeface="Questrial"/>
                <a:ea typeface="Questrial"/>
                <a:cs typeface="Questrial"/>
                <a:sym typeface="Questrial"/>
              </a:rPr>
              <a:t>After School and Beyond</a:t>
            </a:r>
          </a:p>
          <a:p>
            <a:pPr indent="0" lvl="0" marL="0" marR="0" rtl="0" algn="l">
              <a:spcBef>
                <a:spcPts val="0"/>
              </a:spcBef>
              <a:spcAft>
                <a:spcPts val="0"/>
              </a:spcAft>
              <a:buClr>
                <a:srgbClr val="000000"/>
              </a:buClr>
              <a:buSzPct val="25000"/>
              <a:buFont typeface="Arial"/>
              <a:buNone/>
            </a:pPr>
            <a:r>
              <a:rPr lang="en" sz="1800">
                <a:latin typeface="Questrial"/>
                <a:ea typeface="Questrial"/>
                <a:cs typeface="Questrial"/>
                <a:sym typeface="Questrial"/>
              </a:rPr>
              <a:t>March 22, 2016</a:t>
            </a:r>
            <a:r>
              <a:rPr b="0" i="0" lang="en" sz="1800" u="none" cap="none" strike="noStrike">
                <a:solidFill>
                  <a:srgbClr val="000000"/>
                </a:solidFill>
                <a:latin typeface="Questrial"/>
                <a:ea typeface="Questrial"/>
                <a:cs typeface="Questrial"/>
                <a:sym typeface="Questrial"/>
              </a:rPr>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pic>
        <p:nvPicPr>
          <p:cNvPr id="167" name="Shape 167"/>
          <p:cNvPicPr preferRelativeResize="0"/>
          <p:nvPr/>
        </p:nvPicPr>
        <p:blipFill>
          <a:blip r:embed="rId3">
            <a:alphaModFix/>
          </a:blip>
          <a:stretch>
            <a:fillRect/>
          </a:stretch>
        </p:blipFill>
        <p:spPr>
          <a:xfrm>
            <a:off x="1691750" y="326325"/>
            <a:ext cx="5308425" cy="47669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graphicFrame>
        <p:nvGraphicFramePr>
          <p:cNvPr id="172" name="Shape 172"/>
          <p:cNvGraphicFramePr/>
          <p:nvPr/>
        </p:nvGraphicFramePr>
        <p:xfrm>
          <a:off x="516814" y="417535"/>
          <a:ext cx="3000000" cy="2999999"/>
        </p:xfrm>
        <a:graphic>
          <a:graphicData uri="http://schemas.openxmlformats.org/drawingml/2006/table">
            <a:tbl>
              <a:tblPr bandRow="1" firstRow="1">
                <a:noFill/>
                <a:tableStyleId>{A5C3AA6E-EE6F-47D7-8C5A-77445D57B159}</a:tableStyleId>
              </a:tblPr>
              <a:tblGrid>
                <a:gridCol w="1683450"/>
                <a:gridCol w="1211975"/>
                <a:gridCol w="5225150"/>
              </a:tblGrid>
              <a:tr h="1014275">
                <a:tc>
                  <a:txBody>
                    <a:bodyPr>
                      <a:noAutofit/>
                    </a:bodyPr>
                    <a:lstStyle/>
                    <a:p>
                      <a:pPr indent="0" lvl="0" marL="0" marR="0" rtl="0" algn="l">
                        <a:spcBef>
                          <a:spcPts val="0"/>
                        </a:spcBef>
                        <a:buSzPct val="25000"/>
                        <a:buNone/>
                      </a:pPr>
                      <a:r>
                        <a:rPr b="1" lang="en" sz="1400" u="none" cap="none" strike="noStrike">
                          <a:solidFill>
                            <a:srgbClr val="000000"/>
                          </a:solidFill>
                        </a:rPr>
                        <a:t>1. Recall</a:t>
                      </a: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c>
                  <a:txBody>
                    <a:bodyPr>
                      <a:noAutofit/>
                    </a:bodyPr>
                    <a:lstStyle/>
                    <a:p>
                      <a:pPr indent="0" lvl="0" marL="0" marR="0" rtl="0" algn="l">
                        <a:spcBef>
                          <a:spcPts val="0"/>
                        </a:spcBef>
                        <a:buSzPct val="25000"/>
                        <a:buNone/>
                      </a:pPr>
                      <a:r>
                        <a:t/>
                      </a:r>
                      <a:endParaRPr sz="1400">
                        <a:solidFill>
                          <a:srgbClr val="000000"/>
                        </a:solidFill>
                      </a:endParaRP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c>
                  <a:txBody>
                    <a:bodyPr>
                      <a:noAutofit/>
                    </a:bodyPr>
                    <a:lstStyle/>
                    <a:p>
                      <a:pPr indent="-254000" lvl="0" marL="254000" marR="0" rtl="0" algn="l">
                        <a:lnSpc>
                          <a:spcPct val="130000"/>
                        </a:lnSpc>
                        <a:spcBef>
                          <a:spcPts val="0"/>
                        </a:spcBef>
                        <a:buClr>
                          <a:srgbClr val="000000"/>
                        </a:buClr>
                        <a:buSzPct val="100000"/>
                        <a:buFont typeface="Arial"/>
                        <a:buChar char="•"/>
                      </a:pPr>
                      <a:r>
                        <a:rPr b="0" i="1" lang="en" sz="1200">
                          <a:solidFill>
                            <a:srgbClr val="000000"/>
                          </a:solidFill>
                          <a:latin typeface="Helvetica Neue"/>
                          <a:ea typeface="Helvetica Neue"/>
                          <a:cs typeface="Helvetica Neue"/>
                          <a:sym typeface="Helvetica Neue"/>
                        </a:rPr>
                        <a:t>Recall of fact or definition or concept</a:t>
                      </a:r>
                    </a:p>
                    <a:p>
                      <a:pPr indent="-254000" lvl="0" marL="254000" marR="0" rtl="0" algn="l">
                        <a:lnSpc>
                          <a:spcPct val="130000"/>
                        </a:lnSpc>
                        <a:spcBef>
                          <a:spcPts val="0"/>
                        </a:spcBef>
                        <a:buClr>
                          <a:srgbClr val="000000"/>
                        </a:buClr>
                        <a:buSzPct val="100000"/>
                        <a:buFont typeface="Arial"/>
                        <a:buChar char="•"/>
                      </a:pPr>
                      <a:r>
                        <a:rPr b="0" i="1" lang="en" sz="1200">
                          <a:solidFill>
                            <a:srgbClr val="000000"/>
                          </a:solidFill>
                          <a:latin typeface="Helvetica Neue"/>
                          <a:ea typeface="Helvetica Neue"/>
                          <a:cs typeface="Helvetica Neue"/>
                          <a:sym typeface="Helvetica Neue"/>
                        </a:rPr>
                        <a:t>Routine/simple procedures</a:t>
                      </a: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r>
              <a:tr h="1238875">
                <a:tc>
                  <a:txBody>
                    <a:bodyPr>
                      <a:noAutofit/>
                    </a:bodyPr>
                    <a:lstStyle/>
                    <a:p>
                      <a:pPr indent="0" lvl="0" marL="0" marR="0" rtl="0" algn="l">
                        <a:spcBef>
                          <a:spcPts val="0"/>
                        </a:spcBef>
                        <a:buSzPct val="25000"/>
                        <a:buNone/>
                      </a:pPr>
                      <a:r>
                        <a:rPr b="1" lang="en" sz="1400">
                          <a:solidFill>
                            <a:srgbClr val="000000"/>
                          </a:solidFill>
                        </a:rPr>
                        <a:t>2. Skill</a:t>
                      </a: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c>
                  <a:txBody>
                    <a:bodyPr>
                      <a:noAutofit/>
                    </a:bodyPr>
                    <a:lstStyle/>
                    <a:p>
                      <a:pPr indent="0" lvl="0" marL="0" marR="0" rtl="0" algn="l">
                        <a:spcBef>
                          <a:spcPts val="0"/>
                        </a:spcBef>
                        <a:buSzPct val="25000"/>
                        <a:buNone/>
                      </a:pPr>
                      <a:r>
                        <a:t/>
                      </a:r>
                      <a:endParaRPr sz="1400">
                        <a:solidFill>
                          <a:srgbClr val="000000"/>
                        </a:solidFill>
                      </a:endParaRP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c>
                  <a:txBody>
                    <a:bodyPr>
                      <a:noAutofit/>
                    </a:bodyPr>
                    <a:lstStyle/>
                    <a:p>
                      <a:pPr indent="-254000" lvl="0" marL="254000" marR="0" rtl="0" algn="l">
                        <a:lnSpc>
                          <a:spcPct val="130000"/>
                        </a:lnSpc>
                        <a:spcBef>
                          <a:spcPts val="0"/>
                        </a:spcBef>
                        <a:buClr>
                          <a:srgbClr val="000000"/>
                        </a:buClr>
                        <a:buSzPct val="100000"/>
                        <a:buFont typeface="Arial"/>
                        <a:buChar char="•"/>
                      </a:pPr>
                      <a:r>
                        <a:rPr b="0" i="1" lang="en" sz="1200">
                          <a:solidFill>
                            <a:srgbClr val="000000"/>
                          </a:solidFill>
                          <a:latin typeface="Helvetica Neue"/>
                          <a:ea typeface="Helvetica Neue"/>
                          <a:cs typeface="Helvetica Neue"/>
                          <a:sym typeface="Helvetica Neue"/>
                        </a:rPr>
                        <a:t>Finding and using explicit information given</a:t>
                      </a:r>
                    </a:p>
                    <a:p>
                      <a:pPr indent="-254000" lvl="0" marL="254000" marR="0" rtl="0" algn="l">
                        <a:lnSpc>
                          <a:spcPct val="130000"/>
                        </a:lnSpc>
                        <a:spcBef>
                          <a:spcPts val="0"/>
                        </a:spcBef>
                        <a:buClr>
                          <a:srgbClr val="000000"/>
                        </a:buClr>
                        <a:buSzPct val="100000"/>
                        <a:buFont typeface="Arial"/>
                        <a:buChar char="•"/>
                      </a:pPr>
                      <a:r>
                        <a:rPr b="0" i="1" lang="en" sz="1200">
                          <a:solidFill>
                            <a:srgbClr val="000000"/>
                          </a:solidFill>
                          <a:latin typeface="Helvetica Neue"/>
                          <a:ea typeface="Helvetica Neue"/>
                          <a:cs typeface="Helvetica Neue"/>
                          <a:sym typeface="Helvetica Neue"/>
                        </a:rPr>
                        <a:t>Multi-step procedures that involve basic decision-making</a:t>
                      </a:r>
                    </a:p>
                    <a:p>
                      <a:pPr indent="-254000" lvl="0" marL="254000" marR="0" rtl="0" algn="l">
                        <a:lnSpc>
                          <a:spcPct val="130000"/>
                        </a:lnSpc>
                        <a:spcBef>
                          <a:spcPts val="0"/>
                        </a:spcBef>
                        <a:buClr>
                          <a:srgbClr val="000000"/>
                        </a:buClr>
                        <a:buSzPct val="100000"/>
                        <a:buFont typeface="Arial"/>
                        <a:buChar char="•"/>
                      </a:pPr>
                      <a:r>
                        <a:rPr b="0" i="1" lang="en" sz="1200">
                          <a:solidFill>
                            <a:srgbClr val="000000"/>
                          </a:solidFill>
                          <a:latin typeface="Helvetica Neue"/>
                          <a:ea typeface="Helvetica Neue"/>
                          <a:cs typeface="Helvetica Neue"/>
                          <a:sym typeface="Helvetica Neue"/>
                        </a:rPr>
                        <a:t>Usually a single correct answer or outcome</a:t>
                      </a: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r>
              <a:tr h="1257650">
                <a:tc>
                  <a:txBody>
                    <a:bodyPr>
                      <a:noAutofit/>
                    </a:bodyPr>
                    <a:lstStyle/>
                    <a:p>
                      <a:pPr indent="0" lvl="0" marL="0" marR="0" rtl="0" algn="l">
                        <a:spcBef>
                          <a:spcPts val="0"/>
                        </a:spcBef>
                        <a:buSzPct val="25000"/>
                        <a:buNone/>
                      </a:pPr>
                      <a:r>
                        <a:rPr b="1" lang="en" sz="1400">
                          <a:solidFill>
                            <a:srgbClr val="000000"/>
                          </a:solidFill>
                        </a:rPr>
                        <a:t>3. Strategic</a:t>
                      </a: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c>
                  <a:txBody>
                    <a:bodyPr>
                      <a:noAutofit/>
                    </a:bodyPr>
                    <a:lstStyle/>
                    <a:p>
                      <a:pPr indent="0" lvl="0" marL="0" marR="0" rtl="0" algn="l">
                        <a:spcBef>
                          <a:spcPts val="0"/>
                        </a:spcBef>
                        <a:buSzPct val="25000"/>
                        <a:buNone/>
                      </a:pPr>
                      <a:r>
                        <a:t/>
                      </a:r>
                      <a:endParaRPr sz="1400">
                        <a:solidFill>
                          <a:srgbClr val="000000"/>
                        </a:solidFill>
                      </a:endParaRP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c>
                  <a:txBody>
                    <a:bodyPr>
                      <a:noAutofit/>
                    </a:bodyPr>
                    <a:lstStyle/>
                    <a:p>
                      <a:pPr indent="-254000" lvl="0" marL="254000" marR="0" rtl="0" algn="l">
                        <a:lnSpc>
                          <a:spcPct val="130000"/>
                        </a:lnSpc>
                        <a:spcBef>
                          <a:spcPts val="0"/>
                        </a:spcBef>
                        <a:buClr>
                          <a:srgbClr val="000000"/>
                        </a:buClr>
                        <a:buSzPct val="100000"/>
                        <a:buFont typeface="Arial"/>
                        <a:buChar char="•"/>
                      </a:pPr>
                      <a:r>
                        <a:rPr b="0" i="1" lang="en" sz="1200">
                          <a:solidFill>
                            <a:srgbClr val="000000"/>
                          </a:solidFill>
                          <a:latin typeface="Helvetica Neue"/>
                          <a:ea typeface="Helvetica Neue"/>
                          <a:cs typeface="Helvetica Neue"/>
                          <a:sym typeface="Helvetica Neue"/>
                        </a:rPr>
                        <a:t>Apply skill/concept knowledge to a larger problem or challenge</a:t>
                      </a:r>
                    </a:p>
                    <a:p>
                      <a:pPr indent="-254000" lvl="0" marL="254000" marR="0" rtl="0" algn="l">
                        <a:lnSpc>
                          <a:spcPct val="130000"/>
                        </a:lnSpc>
                        <a:spcBef>
                          <a:spcPts val="0"/>
                        </a:spcBef>
                        <a:buClr>
                          <a:srgbClr val="000000"/>
                        </a:buClr>
                        <a:buSzPct val="100000"/>
                        <a:buFont typeface="Arial"/>
                        <a:buChar char="•"/>
                      </a:pPr>
                      <a:r>
                        <a:rPr b="0" i="1" lang="en" sz="1200">
                          <a:solidFill>
                            <a:srgbClr val="000000"/>
                          </a:solidFill>
                          <a:latin typeface="Helvetica Neue"/>
                          <a:ea typeface="Helvetica Neue"/>
                          <a:cs typeface="Helvetica Neue"/>
                          <a:sym typeface="Helvetica Neue"/>
                        </a:rPr>
                        <a:t>Typically involves reasoning, judgment, and inference</a:t>
                      </a:r>
                    </a:p>
                    <a:p>
                      <a:pPr indent="-254000" lvl="0" marL="254000" marR="0" rtl="0" algn="l">
                        <a:lnSpc>
                          <a:spcPct val="130000"/>
                        </a:lnSpc>
                        <a:spcBef>
                          <a:spcPts val="0"/>
                        </a:spcBef>
                        <a:buClr>
                          <a:srgbClr val="000000"/>
                        </a:buClr>
                        <a:buSzPct val="100000"/>
                        <a:buFont typeface="Arial"/>
                        <a:buChar char="•"/>
                      </a:pPr>
                      <a:r>
                        <a:rPr b="0" i="1" lang="en" sz="1200">
                          <a:solidFill>
                            <a:srgbClr val="000000"/>
                          </a:solidFill>
                          <a:latin typeface="Helvetica Neue"/>
                          <a:ea typeface="Helvetica Neue"/>
                          <a:cs typeface="Helvetica Neue"/>
                          <a:sym typeface="Helvetica Neue"/>
                        </a:rPr>
                        <a:t>Usually more than one possible answer or outcome</a:t>
                      </a: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r>
              <a:tr h="1014275">
                <a:tc>
                  <a:txBody>
                    <a:bodyPr>
                      <a:noAutofit/>
                    </a:bodyPr>
                    <a:lstStyle/>
                    <a:p>
                      <a:pPr indent="0" lvl="0" marL="0" marR="0" rtl="0" algn="l">
                        <a:spcBef>
                          <a:spcPts val="0"/>
                        </a:spcBef>
                        <a:buSzPct val="25000"/>
                        <a:buNone/>
                      </a:pPr>
                      <a:r>
                        <a:rPr b="1" lang="en" sz="1400">
                          <a:solidFill>
                            <a:srgbClr val="000000"/>
                          </a:solidFill>
                        </a:rPr>
                        <a:t>4. Extended</a:t>
                      </a: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c>
                  <a:txBody>
                    <a:bodyPr>
                      <a:noAutofit/>
                    </a:bodyPr>
                    <a:lstStyle/>
                    <a:p>
                      <a:pPr indent="0" lvl="0" marL="0" marR="0" rtl="0" algn="l">
                        <a:spcBef>
                          <a:spcPts val="0"/>
                        </a:spcBef>
                        <a:buSzPct val="25000"/>
                        <a:buNone/>
                      </a:pPr>
                      <a:r>
                        <a:t/>
                      </a:r>
                      <a:endParaRPr sz="1400">
                        <a:solidFill>
                          <a:srgbClr val="000000"/>
                        </a:solidFill>
                      </a:endParaRP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c>
                  <a:txBody>
                    <a:bodyPr>
                      <a:noAutofit/>
                    </a:bodyPr>
                    <a:lstStyle/>
                    <a:p>
                      <a:pPr indent="-254000" lvl="0" marL="254000" marR="0" rtl="0" algn="l">
                        <a:lnSpc>
                          <a:spcPct val="130000"/>
                        </a:lnSpc>
                        <a:spcBef>
                          <a:spcPts val="0"/>
                        </a:spcBef>
                        <a:buClr>
                          <a:srgbClr val="000000"/>
                        </a:buClr>
                        <a:buSzPct val="100000"/>
                        <a:buFont typeface="Arial"/>
                        <a:buChar char="•"/>
                      </a:pPr>
                      <a:r>
                        <a:rPr i="1" lang="en" sz="1200">
                          <a:solidFill>
                            <a:srgbClr val="000000"/>
                          </a:solidFill>
                          <a:latin typeface="Helvetica Neue"/>
                          <a:ea typeface="Helvetica Neue"/>
                          <a:cs typeface="Helvetica Neue"/>
                          <a:sym typeface="Helvetica Neue"/>
                        </a:rPr>
                        <a:t>A longer term investigation/application to the real world</a:t>
                      </a:r>
                    </a:p>
                    <a:p>
                      <a:pPr indent="-254000" lvl="0" marL="254000" marR="0" rtl="0" algn="l">
                        <a:lnSpc>
                          <a:spcPct val="130000"/>
                        </a:lnSpc>
                        <a:spcBef>
                          <a:spcPts val="0"/>
                        </a:spcBef>
                        <a:buClr>
                          <a:srgbClr val="000000"/>
                        </a:buClr>
                        <a:buSzPct val="100000"/>
                        <a:buFont typeface="Arial"/>
                        <a:buChar char="•"/>
                      </a:pPr>
                      <a:r>
                        <a:rPr i="1" lang="en" sz="1200">
                          <a:solidFill>
                            <a:srgbClr val="000000"/>
                          </a:solidFill>
                          <a:latin typeface="Helvetica Neue"/>
                          <a:ea typeface="Helvetica Neue"/>
                          <a:cs typeface="Helvetica Neue"/>
                          <a:sym typeface="Helvetica Neue"/>
                        </a:rPr>
                        <a:t>Typically involves research and creation of a work</a:t>
                      </a:r>
                    </a:p>
                    <a:p>
                      <a:pPr indent="-254000" lvl="0" marL="254000" marR="0" rtl="0" algn="l">
                        <a:lnSpc>
                          <a:spcPct val="130000"/>
                        </a:lnSpc>
                        <a:spcBef>
                          <a:spcPts val="0"/>
                        </a:spcBef>
                        <a:buClr>
                          <a:srgbClr val="000000"/>
                        </a:buClr>
                        <a:buSzPct val="100000"/>
                        <a:buFont typeface="Arial"/>
                        <a:buChar char="•"/>
                      </a:pPr>
                      <a:r>
                        <a:rPr i="1" lang="en" sz="1200">
                          <a:solidFill>
                            <a:srgbClr val="000000"/>
                          </a:solidFill>
                          <a:latin typeface="Helvetica Neue"/>
                          <a:ea typeface="Helvetica Neue"/>
                          <a:cs typeface="Helvetica Neue"/>
                          <a:sym typeface="Helvetica Neue"/>
                        </a:rPr>
                        <a:t>Often integrates other disciplines and content areas</a:t>
                      </a: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r>
            </a:tbl>
          </a:graphicData>
        </a:graphic>
      </p:graphicFrame>
      <p:pic>
        <p:nvPicPr>
          <p:cNvPr id="173" name="Shape 173"/>
          <p:cNvPicPr preferRelativeResize="0"/>
          <p:nvPr/>
        </p:nvPicPr>
        <p:blipFill rotWithShape="1">
          <a:blip r:embed="rId3">
            <a:alphaModFix/>
          </a:blip>
          <a:srcRect b="0" l="0" r="0" t="0"/>
          <a:stretch/>
        </p:blipFill>
        <p:spPr>
          <a:xfrm>
            <a:off x="2348566" y="475517"/>
            <a:ext cx="876600" cy="855000"/>
          </a:xfrm>
          <a:prstGeom prst="rect">
            <a:avLst/>
          </a:prstGeom>
          <a:noFill/>
          <a:ln>
            <a:noFill/>
          </a:ln>
        </p:spPr>
      </p:pic>
      <p:pic>
        <p:nvPicPr>
          <p:cNvPr id="174" name="Shape 174"/>
          <p:cNvPicPr preferRelativeResize="0"/>
          <p:nvPr/>
        </p:nvPicPr>
        <p:blipFill rotWithShape="1">
          <a:blip r:embed="rId4">
            <a:alphaModFix/>
          </a:blip>
          <a:srcRect b="0" l="0" r="0" t="0"/>
          <a:stretch/>
        </p:blipFill>
        <p:spPr>
          <a:xfrm>
            <a:off x="2348566" y="1660895"/>
            <a:ext cx="946199" cy="784500"/>
          </a:xfrm>
          <a:prstGeom prst="rect">
            <a:avLst/>
          </a:prstGeom>
          <a:noFill/>
          <a:ln cap="flat" cmpd="sng" w="9525">
            <a:solidFill>
              <a:schemeClr val="dk1"/>
            </a:solidFill>
            <a:prstDash val="solid"/>
            <a:round/>
            <a:headEnd len="med" w="med" type="none"/>
            <a:tailEnd len="med" w="med" type="none"/>
          </a:ln>
        </p:spPr>
      </p:pic>
      <p:pic>
        <p:nvPicPr>
          <p:cNvPr id="175" name="Shape 175"/>
          <p:cNvPicPr preferRelativeResize="0"/>
          <p:nvPr/>
        </p:nvPicPr>
        <p:blipFill rotWithShape="1">
          <a:blip r:embed="rId5">
            <a:alphaModFix/>
          </a:blip>
          <a:srcRect b="0" l="0" r="0" t="0"/>
          <a:stretch/>
        </p:blipFill>
        <p:spPr>
          <a:xfrm>
            <a:off x="2394746" y="3983110"/>
            <a:ext cx="786600" cy="901500"/>
          </a:xfrm>
          <a:prstGeom prst="rect">
            <a:avLst/>
          </a:prstGeom>
          <a:noFill/>
          <a:ln>
            <a:noFill/>
          </a:ln>
        </p:spPr>
      </p:pic>
      <p:pic>
        <p:nvPicPr>
          <p:cNvPr id="176" name="Shape 176"/>
          <p:cNvPicPr preferRelativeResize="0"/>
          <p:nvPr/>
        </p:nvPicPr>
        <p:blipFill rotWithShape="1">
          <a:blip r:embed="rId6">
            <a:alphaModFix/>
          </a:blip>
          <a:srcRect b="0" l="0" r="0" t="0"/>
          <a:stretch/>
        </p:blipFill>
        <p:spPr>
          <a:xfrm>
            <a:off x="2394746" y="2776566"/>
            <a:ext cx="876600" cy="10941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nvSpPr>
        <p:spPr>
          <a:xfrm>
            <a:off x="3791498" y="2229252"/>
            <a:ext cx="1561200" cy="3324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 sz="1800">
                <a:solidFill>
                  <a:schemeClr val="dk1"/>
                </a:solidFill>
                <a:latin typeface="Calibri"/>
                <a:ea typeface="Calibri"/>
                <a:cs typeface="Calibri"/>
                <a:sym typeface="Calibri"/>
              </a:rPr>
              <a:t>Myths of Rigor</a:t>
            </a:r>
          </a:p>
        </p:txBody>
      </p:sp>
      <p:pic>
        <p:nvPicPr>
          <p:cNvPr id="183" name="Shape 183"/>
          <p:cNvPicPr preferRelativeResize="0"/>
          <p:nvPr/>
        </p:nvPicPr>
        <p:blipFill rotWithShape="1">
          <a:blip r:embed="rId3">
            <a:alphaModFix/>
          </a:blip>
          <a:srcRect b="0" l="0" r="0" t="0"/>
          <a:stretch/>
        </p:blipFill>
        <p:spPr>
          <a:xfrm>
            <a:off x="425550" y="404225"/>
            <a:ext cx="8254800" cy="3836400"/>
          </a:xfrm>
          <a:prstGeom prst="rect">
            <a:avLst/>
          </a:prstGeom>
          <a:noFill/>
          <a:ln>
            <a:noFill/>
          </a:ln>
        </p:spPr>
      </p:pic>
      <p:sp>
        <p:nvSpPr>
          <p:cNvPr id="184" name="Shape 184"/>
          <p:cNvSpPr txBox="1"/>
          <p:nvPr/>
        </p:nvSpPr>
        <p:spPr>
          <a:xfrm>
            <a:off x="1881589" y="4158333"/>
            <a:ext cx="5342700" cy="63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 sz="4000">
                <a:solidFill>
                  <a:schemeClr val="dk1"/>
                </a:solidFill>
                <a:latin typeface="Helvetica Neue"/>
                <a:ea typeface="Helvetica Neue"/>
                <a:cs typeface="Helvetica Neue"/>
                <a:sym typeface="Helvetica Neue"/>
              </a:rPr>
              <a:t>Myths about Rigor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nvSpPr>
        <p:spPr>
          <a:xfrm>
            <a:off x="2041511" y="1093611"/>
            <a:ext cx="4823400" cy="25761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 sz="6000">
                <a:solidFill>
                  <a:srgbClr val="A5A5A5"/>
                </a:solidFill>
                <a:latin typeface="Helvetica Neue"/>
                <a:ea typeface="Helvetica Neue"/>
                <a:cs typeface="Helvetica Neue"/>
                <a:sym typeface="Helvetica Neue"/>
              </a:rPr>
              <a:t>Myth #1 </a:t>
            </a:r>
          </a:p>
          <a:p>
            <a:pPr indent="0" lvl="0" marL="0" marR="0" rtl="0" algn="ctr">
              <a:spcBef>
                <a:spcPts val="0"/>
              </a:spcBef>
              <a:buNone/>
            </a:pPr>
            <a:r>
              <a:t/>
            </a:r>
            <a:endParaRPr b="1" sz="6000">
              <a:solidFill>
                <a:schemeClr val="dk1"/>
              </a:solidFill>
              <a:latin typeface="Helvetica Neue"/>
              <a:ea typeface="Helvetica Neue"/>
              <a:cs typeface="Helvetica Neue"/>
              <a:sym typeface="Helvetica Neue"/>
            </a:endParaRPr>
          </a:p>
          <a:p>
            <a:pPr indent="0" lvl="0" marL="0" marR="0" rtl="0" algn="ctr">
              <a:spcBef>
                <a:spcPts val="0"/>
              </a:spcBef>
              <a:buSzPct val="25000"/>
              <a:buNone/>
            </a:pPr>
            <a:r>
              <a:rPr b="1" lang="en" sz="6000">
                <a:solidFill>
                  <a:schemeClr val="dk1"/>
                </a:solidFill>
                <a:latin typeface="Helvetica Neue"/>
                <a:ea typeface="Helvetica Neue"/>
                <a:cs typeface="Helvetica Neue"/>
                <a:sym typeface="Helvetica Neue"/>
              </a:rPr>
              <a:t>Rigor = Hard</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pic>
        <p:nvPicPr>
          <p:cNvPr id="196" name="Shape 196"/>
          <p:cNvPicPr preferRelativeResize="0"/>
          <p:nvPr/>
        </p:nvPicPr>
        <p:blipFill rotWithShape="1">
          <a:blip r:embed="rId3">
            <a:alphaModFix/>
          </a:blip>
          <a:srcRect b="-644" l="0" r="0" t="0"/>
          <a:stretch/>
        </p:blipFill>
        <p:spPr>
          <a:xfrm>
            <a:off x="4598325" y="359925"/>
            <a:ext cx="4150500" cy="4543500"/>
          </a:xfrm>
          <a:prstGeom prst="rect">
            <a:avLst/>
          </a:prstGeom>
          <a:noFill/>
          <a:ln cap="flat" cmpd="sng" w="9525">
            <a:solidFill>
              <a:srgbClr val="A5A5A5"/>
            </a:solidFill>
            <a:prstDash val="solid"/>
            <a:round/>
            <a:headEnd len="med" w="med" type="none"/>
            <a:tailEnd len="med" w="med" type="none"/>
          </a:ln>
        </p:spPr>
      </p:pic>
      <p:pic>
        <p:nvPicPr>
          <p:cNvPr id="197" name="Shape 197"/>
          <p:cNvPicPr preferRelativeResize="0"/>
          <p:nvPr/>
        </p:nvPicPr>
        <p:blipFill rotWithShape="1">
          <a:blip r:embed="rId4">
            <a:alphaModFix/>
          </a:blip>
          <a:srcRect b="0" l="0" r="0" t="0"/>
          <a:stretch/>
        </p:blipFill>
        <p:spPr>
          <a:xfrm>
            <a:off x="489195" y="1517991"/>
            <a:ext cx="2420700" cy="2116800"/>
          </a:xfrm>
          <a:prstGeom prst="rect">
            <a:avLst/>
          </a:prstGeom>
          <a:noFill/>
          <a:ln>
            <a:noFill/>
          </a:ln>
        </p:spPr>
      </p:pic>
      <p:pic>
        <p:nvPicPr>
          <p:cNvPr id="198" name="Shape 198"/>
          <p:cNvPicPr preferRelativeResize="0"/>
          <p:nvPr/>
        </p:nvPicPr>
        <p:blipFill rotWithShape="1">
          <a:blip r:embed="rId5">
            <a:alphaModFix/>
          </a:blip>
          <a:srcRect b="0" l="0" r="0" t="0"/>
          <a:stretch/>
        </p:blipFill>
        <p:spPr>
          <a:xfrm>
            <a:off x="5344719" y="1590662"/>
            <a:ext cx="2887199" cy="1845600"/>
          </a:xfrm>
          <a:prstGeom prst="rect">
            <a:avLst/>
          </a:prstGeom>
          <a:noFill/>
          <a:ln>
            <a:noFill/>
          </a:ln>
        </p:spPr>
      </p:pic>
      <p:sp>
        <p:nvSpPr>
          <p:cNvPr id="199" name="Shape 199"/>
          <p:cNvSpPr txBox="1"/>
          <p:nvPr/>
        </p:nvSpPr>
        <p:spPr>
          <a:xfrm>
            <a:off x="3565407" y="1989679"/>
            <a:ext cx="1325700" cy="1191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 sz="8000">
                <a:solidFill>
                  <a:schemeClr val="dk1"/>
                </a:solidFill>
                <a:latin typeface="Helvetica Neue"/>
                <a:ea typeface="Helvetica Neue"/>
                <a:cs typeface="Helvetica Neue"/>
                <a:sym typeface="Helvetica Neue"/>
              </a:rPr>
              <a:t>vs</a:t>
            </a:r>
          </a:p>
        </p:txBody>
      </p:sp>
      <p:sp>
        <p:nvSpPr>
          <p:cNvPr id="200" name="Shape 200"/>
          <p:cNvSpPr/>
          <p:nvPr/>
        </p:nvSpPr>
        <p:spPr>
          <a:xfrm>
            <a:off x="489195" y="3947999"/>
            <a:ext cx="5331000" cy="664800"/>
          </a:xfrm>
          <a:prstGeom prst="roundRect">
            <a:avLst>
              <a:gd fmla="val 16667" name="adj"/>
            </a:avLst>
          </a:prstGeom>
          <a:solidFill>
            <a:srgbClr val="FDEB59"/>
          </a:solidFill>
          <a:ln>
            <a:noFill/>
          </a:ln>
        </p:spPr>
        <p:txBody>
          <a:bodyPr anchorCtr="0" anchor="ctr" bIns="45700" lIns="91425" rIns="91425" tIns="45700">
            <a:noAutofit/>
          </a:bodyPr>
          <a:lstStyle/>
          <a:p>
            <a:pPr indent="0" lvl="0" marL="0" marR="0" rtl="0" algn="ctr">
              <a:spcBef>
                <a:spcPts val="0"/>
              </a:spcBef>
              <a:buSzPct val="25000"/>
              <a:buNone/>
            </a:pPr>
            <a:r>
              <a:rPr lang="en" sz="1800">
                <a:solidFill>
                  <a:schemeClr val="dk1"/>
                </a:solidFill>
                <a:latin typeface="Calibri"/>
                <a:ea typeface="Calibri"/>
                <a:cs typeface="Calibri"/>
                <a:sym typeface="Calibri"/>
              </a:rPr>
              <a:t>Both are DOK 2, though one is DEFINITELY harder</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nvSpPr>
        <p:spPr>
          <a:xfrm>
            <a:off x="2424286" y="1093610"/>
            <a:ext cx="4340100" cy="24099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 sz="6000">
                <a:solidFill>
                  <a:srgbClr val="A5A5A5"/>
                </a:solidFill>
                <a:latin typeface="Helvetica Neue"/>
                <a:ea typeface="Helvetica Neue"/>
                <a:cs typeface="Helvetica Neue"/>
                <a:sym typeface="Helvetica Neue"/>
              </a:rPr>
              <a:t>Myth #2 </a:t>
            </a:r>
          </a:p>
          <a:p>
            <a:pPr indent="0" lvl="0" marL="0" marR="0" rtl="0" algn="ctr">
              <a:spcBef>
                <a:spcPts val="0"/>
              </a:spcBef>
              <a:buNone/>
            </a:pPr>
            <a:r>
              <a:t/>
            </a:r>
            <a:endParaRPr b="1" sz="6000">
              <a:solidFill>
                <a:schemeClr val="dk1"/>
              </a:solidFill>
              <a:latin typeface="Helvetica Neue"/>
              <a:ea typeface="Helvetica Neue"/>
              <a:cs typeface="Helvetica Neue"/>
              <a:sym typeface="Helvetica Neue"/>
            </a:endParaRPr>
          </a:p>
          <a:p>
            <a:pPr indent="0" lvl="0" marL="0" marR="0" rtl="0" algn="ctr">
              <a:spcBef>
                <a:spcPts val="0"/>
              </a:spcBef>
              <a:buSzPct val="25000"/>
              <a:buNone/>
            </a:pPr>
            <a:r>
              <a:rPr b="1" lang="en" sz="4800">
                <a:solidFill>
                  <a:schemeClr val="dk1"/>
                </a:solidFill>
                <a:latin typeface="Helvetica Neue"/>
                <a:ea typeface="Helvetica Neue"/>
                <a:cs typeface="Helvetica Neue"/>
                <a:sym typeface="Helvetica Neue"/>
              </a:rPr>
              <a:t>Rigor = MORE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pic>
        <p:nvPicPr>
          <p:cNvPr id="212" name="Shape 212"/>
          <p:cNvPicPr preferRelativeResize="0"/>
          <p:nvPr/>
        </p:nvPicPr>
        <p:blipFill rotWithShape="1">
          <a:blip r:embed="rId3">
            <a:alphaModFix/>
          </a:blip>
          <a:srcRect b="0" l="0" r="0" t="0"/>
          <a:stretch/>
        </p:blipFill>
        <p:spPr>
          <a:xfrm>
            <a:off x="547916" y="424334"/>
            <a:ext cx="1425300" cy="1496700"/>
          </a:xfrm>
          <a:prstGeom prst="rect">
            <a:avLst/>
          </a:prstGeom>
          <a:noFill/>
          <a:ln>
            <a:noFill/>
          </a:ln>
        </p:spPr>
      </p:pic>
      <p:pic>
        <p:nvPicPr>
          <p:cNvPr id="213" name="Shape 213"/>
          <p:cNvPicPr preferRelativeResize="0"/>
          <p:nvPr/>
        </p:nvPicPr>
        <p:blipFill rotWithShape="1">
          <a:blip r:embed="rId3">
            <a:alphaModFix/>
          </a:blip>
          <a:srcRect b="0" l="0" r="0" t="0"/>
          <a:stretch/>
        </p:blipFill>
        <p:spPr>
          <a:xfrm>
            <a:off x="2280814" y="1970241"/>
            <a:ext cx="1425300" cy="1496699"/>
          </a:xfrm>
          <a:prstGeom prst="rect">
            <a:avLst/>
          </a:prstGeom>
          <a:noFill/>
          <a:ln>
            <a:noFill/>
          </a:ln>
        </p:spPr>
      </p:pic>
      <p:pic>
        <p:nvPicPr>
          <p:cNvPr id="214" name="Shape 214"/>
          <p:cNvPicPr preferRelativeResize="0"/>
          <p:nvPr/>
        </p:nvPicPr>
        <p:blipFill rotWithShape="1">
          <a:blip r:embed="rId3">
            <a:alphaModFix/>
          </a:blip>
          <a:srcRect b="0" l="0" r="0" t="0"/>
          <a:stretch/>
        </p:blipFill>
        <p:spPr>
          <a:xfrm>
            <a:off x="547916" y="1970253"/>
            <a:ext cx="1425300" cy="1496699"/>
          </a:xfrm>
          <a:prstGeom prst="rect">
            <a:avLst/>
          </a:prstGeom>
          <a:noFill/>
          <a:ln>
            <a:noFill/>
          </a:ln>
        </p:spPr>
      </p:pic>
      <p:pic>
        <p:nvPicPr>
          <p:cNvPr id="215" name="Shape 215"/>
          <p:cNvPicPr preferRelativeResize="0"/>
          <p:nvPr/>
        </p:nvPicPr>
        <p:blipFill rotWithShape="1">
          <a:blip r:embed="rId3">
            <a:alphaModFix/>
          </a:blip>
          <a:srcRect b="0" l="0" r="0" t="0"/>
          <a:stretch/>
        </p:blipFill>
        <p:spPr>
          <a:xfrm>
            <a:off x="2280814" y="424334"/>
            <a:ext cx="1425300" cy="1496700"/>
          </a:xfrm>
          <a:prstGeom prst="rect">
            <a:avLst/>
          </a:prstGeom>
          <a:noFill/>
          <a:ln>
            <a:noFill/>
          </a:ln>
        </p:spPr>
      </p:pic>
      <p:pic>
        <p:nvPicPr>
          <p:cNvPr id="216" name="Shape 216"/>
          <p:cNvPicPr preferRelativeResize="0"/>
          <p:nvPr/>
        </p:nvPicPr>
        <p:blipFill rotWithShape="1">
          <a:blip r:embed="rId3">
            <a:alphaModFix/>
          </a:blip>
          <a:srcRect b="47561" l="0" r="0" t="0"/>
          <a:stretch/>
        </p:blipFill>
        <p:spPr>
          <a:xfrm>
            <a:off x="547916" y="3618966"/>
            <a:ext cx="1425300" cy="784800"/>
          </a:xfrm>
          <a:prstGeom prst="rect">
            <a:avLst/>
          </a:prstGeom>
          <a:noFill/>
          <a:ln>
            <a:noFill/>
          </a:ln>
        </p:spPr>
      </p:pic>
      <p:pic>
        <p:nvPicPr>
          <p:cNvPr id="217" name="Shape 217"/>
          <p:cNvPicPr preferRelativeResize="0"/>
          <p:nvPr/>
        </p:nvPicPr>
        <p:blipFill rotWithShape="1">
          <a:blip r:embed="rId3">
            <a:alphaModFix/>
          </a:blip>
          <a:srcRect b="50000" l="0" r="0" t="0"/>
          <a:stretch/>
        </p:blipFill>
        <p:spPr>
          <a:xfrm>
            <a:off x="2280814" y="3637271"/>
            <a:ext cx="1425300" cy="748200"/>
          </a:xfrm>
          <a:prstGeom prst="rect">
            <a:avLst/>
          </a:prstGeom>
          <a:noFill/>
          <a:ln>
            <a:noFill/>
          </a:ln>
        </p:spPr>
      </p:pic>
      <p:pic>
        <p:nvPicPr>
          <p:cNvPr id="218" name="Shape 218"/>
          <p:cNvPicPr preferRelativeResize="0"/>
          <p:nvPr/>
        </p:nvPicPr>
        <p:blipFill rotWithShape="1">
          <a:blip r:embed="rId4">
            <a:alphaModFix/>
          </a:blip>
          <a:srcRect b="0" l="0" r="0" t="0"/>
          <a:stretch/>
        </p:blipFill>
        <p:spPr>
          <a:xfrm>
            <a:off x="4505328" y="2371707"/>
            <a:ext cx="4305300" cy="2152799"/>
          </a:xfrm>
          <a:prstGeom prst="rect">
            <a:avLst/>
          </a:prstGeom>
          <a:noFill/>
          <a:ln>
            <a:noFill/>
          </a:ln>
        </p:spPr>
      </p:pic>
      <p:pic>
        <p:nvPicPr>
          <p:cNvPr id="219" name="Shape 219"/>
          <p:cNvPicPr preferRelativeResize="0"/>
          <p:nvPr/>
        </p:nvPicPr>
        <p:blipFill rotWithShape="1">
          <a:blip r:embed="rId5">
            <a:alphaModFix/>
          </a:blip>
          <a:srcRect b="0" l="0" r="0" t="0"/>
          <a:stretch/>
        </p:blipFill>
        <p:spPr>
          <a:xfrm>
            <a:off x="5299075" y="1023985"/>
            <a:ext cx="2698800" cy="1517999"/>
          </a:xfrm>
          <a:prstGeom prst="rect">
            <a:avLst/>
          </a:prstGeom>
          <a:noFill/>
          <a:ln>
            <a:noFill/>
          </a:ln>
        </p:spPr>
      </p:pic>
      <p:sp>
        <p:nvSpPr>
          <p:cNvPr id="220" name="Shape 220"/>
          <p:cNvSpPr/>
          <p:nvPr/>
        </p:nvSpPr>
        <p:spPr>
          <a:xfrm>
            <a:off x="2682875" y="67847"/>
            <a:ext cx="7905900" cy="4607700"/>
          </a:xfrm>
          <a:prstGeom prst="mathMultiply">
            <a:avLst>
              <a:gd fmla="val 4624" name="adj1"/>
            </a:avLst>
          </a:prstGeom>
          <a:solidFill>
            <a:srgbClr val="000000"/>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nvSpPr>
        <p:spPr>
          <a:xfrm>
            <a:off x="351275" y="354050"/>
            <a:ext cx="8522400" cy="44790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 sz="6000">
                <a:solidFill>
                  <a:srgbClr val="A5A5A5"/>
                </a:solidFill>
                <a:latin typeface="Helvetica Neue"/>
                <a:ea typeface="Helvetica Neue"/>
                <a:cs typeface="Helvetica Neue"/>
                <a:sym typeface="Helvetica Neue"/>
              </a:rPr>
              <a:t>Myth #3 </a:t>
            </a:r>
          </a:p>
          <a:p>
            <a:pPr indent="0" lvl="0" marL="0" marR="0" rtl="0" algn="ctr">
              <a:spcBef>
                <a:spcPts val="0"/>
              </a:spcBef>
              <a:buNone/>
            </a:pPr>
            <a:r>
              <a:t/>
            </a:r>
            <a:endParaRPr b="1" sz="6000">
              <a:solidFill>
                <a:schemeClr val="dk1"/>
              </a:solidFill>
              <a:latin typeface="Helvetica Neue"/>
              <a:ea typeface="Helvetica Neue"/>
              <a:cs typeface="Helvetica Neue"/>
              <a:sym typeface="Helvetica Neue"/>
            </a:endParaRPr>
          </a:p>
          <a:p>
            <a:pPr indent="0" lvl="0" marL="0" marR="0" rtl="0" algn="ctr">
              <a:spcBef>
                <a:spcPts val="0"/>
              </a:spcBef>
              <a:buSzPct val="25000"/>
              <a:buNone/>
            </a:pPr>
            <a:r>
              <a:rPr b="1" lang="en" sz="4800">
                <a:solidFill>
                  <a:schemeClr val="dk1"/>
                </a:solidFill>
                <a:latin typeface="Helvetica Neue"/>
                <a:ea typeface="Helvetica Neue"/>
                <a:cs typeface="Helvetica Neue"/>
                <a:sym typeface="Helvetica Neue"/>
              </a:rPr>
              <a:t>Rigor = Gifted / Talented</a:t>
            </a:r>
          </a:p>
          <a:p>
            <a:pPr indent="0" lvl="0" marL="0" marR="0" rtl="0" algn="ctr">
              <a:spcBef>
                <a:spcPts val="0"/>
              </a:spcBef>
              <a:buSzPct val="25000"/>
              <a:buNone/>
            </a:pPr>
            <a:r>
              <a:rPr lang="en" sz="4800">
                <a:solidFill>
                  <a:srgbClr val="7F7F7F"/>
                </a:solidFill>
                <a:latin typeface="Helvetica Neue"/>
                <a:ea typeface="Helvetica Neue"/>
                <a:cs typeface="Helvetica Neue"/>
                <a:sym typeface="Helvetica Neue"/>
              </a:rPr>
              <a:t>or</a:t>
            </a:r>
          </a:p>
          <a:p>
            <a:pPr indent="0" lvl="0" marL="0" marR="0" rtl="0" algn="ctr">
              <a:spcBef>
                <a:spcPts val="0"/>
              </a:spcBef>
              <a:buSzPct val="25000"/>
              <a:buNone/>
            </a:pPr>
            <a:r>
              <a:rPr b="1" lang="en" sz="4800">
                <a:solidFill>
                  <a:schemeClr val="dk1"/>
                </a:solidFill>
                <a:latin typeface="Helvetica Neue"/>
                <a:ea typeface="Helvetica Neue"/>
                <a:cs typeface="Helvetica Neue"/>
                <a:sym typeface="Helvetica Neue"/>
              </a:rPr>
              <a:t>Rigor ≠ Students w/ IEPs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pic>
        <p:nvPicPr>
          <p:cNvPr id="232" name="Shape 232"/>
          <p:cNvPicPr preferRelativeResize="0"/>
          <p:nvPr/>
        </p:nvPicPr>
        <p:blipFill rotWithShape="1">
          <a:blip r:embed="rId3">
            <a:alphaModFix/>
          </a:blip>
          <a:srcRect b="0" l="0" r="0" t="0"/>
          <a:stretch/>
        </p:blipFill>
        <p:spPr>
          <a:xfrm>
            <a:off x="658518" y="2638135"/>
            <a:ext cx="2775300" cy="1635000"/>
          </a:xfrm>
          <a:prstGeom prst="rect">
            <a:avLst/>
          </a:prstGeom>
          <a:noFill/>
          <a:ln>
            <a:noFill/>
          </a:ln>
        </p:spPr>
      </p:pic>
      <p:pic>
        <p:nvPicPr>
          <p:cNvPr id="233" name="Shape 233"/>
          <p:cNvPicPr preferRelativeResize="0"/>
          <p:nvPr/>
        </p:nvPicPr>
        <p:blipFill rotWithShape="1">
          <a:blip r:embed="rId4">
            <a:alphaModFix/>
          </a:blip>
          <a:srcRect b="0" l="0" r="0" t="0"/>
          <a:stretch/>
        </p:blipFill>
        <p:spPr>
          <a:xfrm>
            <a:off x="658518" y="712007"/>
            <a:ext cx="2775300" cy="1926300"/>
          </a:xfrm>
          <a:prstGeom prst="rect">
            <a:avLst/>
          </a:prstGeom>
          <a:noFill/>
          <a:ln>
            <a:noFill/>
          </a:ln>
        </p:spPr>
      </p:pic>
      <p:sp>
        <p:nvSpPr>
          <p:cNvPr id="234" name="Shape 234"/>
          <p:cNvSpPr txBox="1"/>
          <p:nvPr/>
        </p:nvSpPr>
        <p:spPr>
          <a:xfrm>
            <a:off x="658625" y="4395155"/>
            <a:ext cx="3237900" cy="5817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 sz="1800">
                <a:solidFill>
                  <a:schemeClr val="dk1"/>
                </a:solidFill>
                <a:latin typeface="Helvetica Neue"/>
                <a:ea typeface="Helvetica Neue"/>
                <a:cs typeface="Helvetica Neue"/>
                <a:sym typeface="Helvetica Neue"/>
              </a:rPr>
              <a:t>Chef René Redzepi </a:t>
            </a:r>
          </a:p>
          <a:p>
            <a:pPr indent="0" lvl="0" marL="0" marR="0" rtl="0" algn="l">
              <a:spcBef>
                <a:spcPts val="0"/>
              </a:spcBef>
              <a:buSzPct val="25000"/>
              <a:buNone/>
            </a:pPr>
            <a:r>
              <a:rPr b="1" lang="en" sz="1800">
                <a:solidFill>
                  <a:schemeClr val="dk1"/>
                </a:solidFill>
                <a:latin typeface="Helvetica Neue"/>
                <a:ea typeface="Helvetica Neue"/>
                <a:cs typeface="Helvetica Neue"/>
                <a:sym typeface="Helvetica Neue"/>
              </a:rPr>
              <a:t>and Æbleskiver and muikku</a:t>
            </a:r>
          </a:p>
        </p:txBody>
      </p:sp>
      <p:pic>
        <p:nvPicPr>
          <p:cNvPr id="235" name="Shape 235"/>
          <p:cNvPicPr preferRelativeResize="0"/>
          <p:nvPr/>
        </p:nvPicPr>
        <p:blipFill rotWithShape="1">
          <a:blip r:embed="rId5">
            <a:alphaModFix/>
          </a:blip>
          <a:srcRect b="0" l="0" r="0" t="0"/>
          <a:stretch/>
        </p:blipFill>
        <p:spPr>
          <a:xfrm>
            <a:off x="5399851" y="712007"/>
            <a:ext cx="2498100" cy="1926300"/>
          </a:xfrm>
          <a:prstGeom prst="rect">
            <a:avLst/>
          </a:prstGeom>
          <a:noFill/>
          <a:ln>
            <a:noFill/>
          </a:ln>
        </p:spPr>
      </p:pic>
      <p:pic>
        <p:nvPicPr>
          <p:cNvPr id="236" name="Shape 236"/>
          <p:cNvPicPr preferRelativeResize="0"/>
          <p:nvPr/>
        </p:nvPicPr>
        <p:blipFill rotWithShape="1">
          <a:blip r:embed="rId6">
            <a:alphaModFix/>
          </a:blip>
          <a:srcRect b="0" l="0" r="0" t="0"/>
          <a:stretch/>
        </p:blipFill>
        <p:spPr>
          <a:xfrm>
            <a:off x="5409278" y="2638136"/>
            <a:ext cx="2483700" cy="1410600"/>
          </a:xfrm>
          <a:prstGeom prst="rect">
            <a:avLst/>
          </a:prstGeom>
          <a:noFill/>
          <a:ln cap="flat" cmpd="sng" w="9525">
            <a:solidFill>
              <a:srgbClr val="A6A6A6"/>
            </a:solidFill>
            <a:prstDash val="solid"/>
            <a:round/>
            <a:headEnd len="med" w="med" type="none"/>
            <a:tailEnd len="med" w="med" type="none"/>
          </a:ln>
        </p:spPr>
      </p:pic>
      <p:sp>
        <p:nvSpPr>
          <p:cNvPr id="237" name="Shape 237"/>
          <p:cNvSpPr/>
          <p:nvPr/>
        </p:nvSpPr>
        <p:spPr>
          <a:xfrm>
            <a:off x="5399867" y="4256595"/>
            <a:ext cx="2989800" cy="831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 sz="1800">
                <a:solidFill>
                  <a:schemeClr val="dk1"/>
                </a:solidFill>
                <a:latin typeface="Helvetica Neue"/>
                <a:ea typeface="Helvetica Neue"/>
                <a:cs typeface="Helvetica Neue"/>
                <a:sym typeface="Helvetica Neue"/>
              </a:rPr>
              <a:t>In 1905, eleven-year-old Frank Epperson</a:t>
            </a:r>
          </a:p>
          <a:p>
            <a:pPr indent="0" lvl="0" marL="0" marR="0" rtl="0" algn="l">
              <a:spcBef>
                <a:spcPts val="0"/>
              </a:spcBef>
              <a:buSzPct val="25000"/>
              <a:buNone/>
            </a:pPr>
            <a:r>
              <a:rPr b="1" lang="en" sz="1800">
                <a:solidFill>
                  <a:schemeClr val="dk1"/>
                </a:solidFill>
                <a:latin typeface="Helvetica Neue"/>
                <a:ea typeface="Helvetica Neue"/>
                <a:cs typeface="Helvetica Neue"/>
                <a:sym typeface="Helvetica Neue"/>
              </a:rPr>
              <a:t>invented the Popsicle</a:t>
            </a:r>
          </a:p>
        </p:txBody>
      </p:sp>
      <p:sp>
        <p:nvSpPr>
          <p:cNvPr id="238" name="Shape 238"/>
          <p:cNvSpPr txBox="1"/>
          <p:nvPr/>
        </p:nvSpPr>
        <p:spPr>
          <a:xfrm>
            <a:off x="3725332" y="1989679"/>
            <a:ext cx="1325700" cy="1191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 sz="8000">
                <a:solidFill>
                  <a:schemeClr val="dk1"/>
                </a:solidFill>
                <a:latin typeface="Helvetica Neue"/>
                <a:ea typeface="Helvetica Neue"/>
                <a:cs typeface="Helvetica Neue"/>
                <a:sym typeface="Helvetica Neue"/>
              </a:rPr>
              <a:t>vs</a:t>
            </a:r>
          </a:p>
        </p:txBody>
      </p:sp>
      <p:sp>
        <p:nvSpPr>
          <p:cNvPr id="239" name="Shape 239"/>
          <p:cNvSpPr/>
          <p:nvPr/>
        </p:nvSpPr>
        <p:spPr>
          <a:xfrm>
            <a:off x="1787514" y="476667"/>
            <a:ext cx="5331000" cy="664799"/>
          </a:xfrm>
          <a:prstGeom prst="roundRect">
            <a:avLst>
              <a:gd fmla="val 16667" name="adj"/>
            </a:avLst>
          </a:prstGeom>
          <a:solidFill>
            <a:srgbClr val="FDEB59"/>
          </a:solidFill>
          <a:ln>
            <a:noFill/>
          </a:ln>
        </p:spPr>
        <p:txBody>
          <a:bodyPr anchorCtr="0" anchor="ctr" bIns="45700" lIns="91425" rIns="91425" tIns="45700">
            <a:noAutofit/>
          </a:bodyPr>
          <a:lstStyle/>
          <a:p>
            <a:pPr indent="0" lvl="0" marL="0" marR="0" rtl="0" algn="ctr">
              <a:spcBef>
                <a:spcPts val="0"/>
              </a:spcBef>
              <a:buSzPct val="25000"/>
              <a:buNone/>
            </a:pPr>
            <a:r>
              <a:rPr lang="en" sz="1800">
                <a:solidFill>
                  <a:schemeClr val="dk1"/>
                </a:solidFill>
                <a:latin typeface="Calibri"/>
                <a:ea typeface="Calibri"/>
                <a:cs typeface="Calibri"/>
                <a:sym typeface="Calibri"/>
              </a:rPr>
              <a:t>Both are DOK 4, though one requires more domain expertise and knowledge.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nvSpPr>
        <p:spPr>
          <a:xfrm>
            <a:off x="2178876" y="1093610"/>
            <a:ext cx="4830900" cy="24099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 sz="6000">
                <a:solidFill>
                  <a:srgbClr val="A5A5A5"/>
                </a:solidFill>
                <a:latin typeface="Helvetica Neue"/>
                <a:ea typeface="Helvetica Neue"/>
                <a:cs typeface="Helvetica Neue"/>
                <a:sym typeface="Helvetica Neue"/>
              </a:rPr>
              <a:t>Myth #4 </a:t>
            </a:r>
          </a:p>
          <a:p>
            <a:pPr indent="0" lvl="0" marL="0" marR="0" rtl="0" algn="ctr">
              <a:spcBef>
                <a:spcPts val="0"/>
              </a:spcBef>
              <a:buNone/>
            </a:pPr>
            <a:r>
              <a:t/>
            </a:r>
            <a:endParaRPr b="1" sz="6000">
              <a:solidFill>
                <a:schemeClr val="dk1"/>
              </a:solidFill>
              <a:latin typeface="Helvetica Neue"/>
              <a:ea typeface="Helvetica Neue"/>
              <a:cs typeface="Helvetica Neue"/>
              <a:sym typeface="Helvetica Neue"/>
            </a:endParaRPr>
          </a:p>
          <a:p>
            <a:pPr indent="0" lvl="0" marL="0" marR="0" rtl="0" algn="ctr">
              <a:spcBef>
                <a:spcPts val="0"/>
              </a:spcBef>
              <a:buSzPct val="25000"/>
              <a:buNone/>
            </a:pPr>
            <a:r>
              <a:rPr b="1" lang="en" sz="4800">
                <a:solidFill>
                  <a:schemeClr val="dk1"/>
                </a:solidFill>
                <a:latin typeface="Helvetica Neue"/>
                <a:ea typeface="Helvetica Neue"/>
                <a:cs typeface="Helvetica Neue"/>
                <a:sym typeface="Helvetica Neue"/>
              </a:rPr>
              <a:t>Support ≠ Rigor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lgn="l">
              <a:spcBef>
                <a:spcPts val="0"/>
              </a:spcBef>
              <a:buNone/>
            </a:pPr>
            <a:r>
              <a:rPr lang="en"/>
              <a:t>Dr. Chang’s 100 Day Plan</a:t>
            </a:r>
          </a:p>
        </p:txBody>
      </p:sp>
      <p:sp>
        <p:nvSpPr>
          <p:cNvPr id="115" name="Shape 115"/>
          <p:cNvSpPr txBox="1"/>
          <p:nvPr>
            <p:ph idx="1" type="body"/>
          </p:nvPr>
        </p:nvSpPr>
        <p:spPr>
          <a:xfrm>
            <a:off x="457200" y="1372825"/>
            <a:ext cx="7323900" cy="3394500"/>
          </a:xfrm>
          <a:prstGeom prst="rect">
            <a:avLst/>
          </a:prstGeom>
        </p:spPr>
        <p:txBody>
          <a:bodyPr anchorCtr="0" anchor="t" bIns="91425" lIns="91425" rIns="91425" tIns="91425">
            <a:noAutofit/>
          </a:bodyPr>
          <a:lstStyle/>
          <a:p>
            <a:pPr indent="0" lvl="0" marL="0" rtl="0">
              <a:spcBef>
                <a:spcPts val="0"/>
              </a:spcBef>
              <a:buNone/>
            </a:pPr>
            <a:r>
              <a:rPr lang="en" sz="1800"/>
              <a:t>1. All youth can and must achieve at high levels. </a:t>
            </a:r>
          </a:p>
          <a:p>
            <a:pPr indent="0" lvl="0" marL="0" rtl="0">
              <a:spcBef>
                <a:spcPts val="0"/>
              </a:spcBef>
              <a:buNone/>
            </a:pPr>
            <a:r>
              <a:rPr lang="en" sz="1800"/>
              <a:t>2. We innovate and transform teaching and learning to inspire excellence. </a:t>
            </a:r>
          </a:p>
          <a:p>
            <a:pPr indent="0" lvl="0" marL="0" rtl="0">
              <a:spcBef>
                <a:spcPts val="0"/>
              </a:spcBef>
              <a:buNone/>
            </a:pPr>
            <a:r>
              <a:rPr lang="en" sz="1800"/>
              <a:t>3. Those closest to students must be empowered and held accountable for making the most critical decisions that lead to student achievement. </a:t>
            </a:r>
          </a:p>
          <a:p>
            <a:pPr indent="0" lvl="0" marL="0" rtl="0">
              <a:spcBef>
                <a:spcPts val="0"/>
              </a:spcBef>
              <a:buNone/>
            </a:pPr>
            <a:r>
              <a:rPr lang="en" sz="1800"/>
              <a:t>4. Every child should have access to a high quality school of their choice close to home.</a:t>
            </a:r>
          </a:p>
          <a:p>
            <a:pPr indent="0" lvl="0" marL="0" rtl="0">
              <a:spcBef>
                <a:spcPts val="0"/>
              </a:spcBef>
              <a:buNone/>
            </a:pPr>
            <a:r>
              <a:rPr lang="en" sz="1800"/>
              <a:t> 5. We must build a “Culture of We” that is embraced by students, staff, families, and community</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pic>
        <p:nvPicPr>
          <p:cNvPr id="251" name="Shape 251"/>
          <p:cNvPicPr preferRelativeResize="0"/>
          <p:nvPr/>
        </p:nvPicPr>
        <p:blipFill rotWithShape="1">
          <a:blip r:embed="rId3">
            <a:alphaModFix/>
          </a:blip>
          <a:srcRect b="0" l="0" r="0" t="0"/>
          <a:stretch/>
        </p:blipFill>
        <p:spPr>
          <a:xfrm>
            <a:off x="951416" y="757461"/>
            <a:ext cx="3147299" cy="2100000"/>
          </a:xfrm>
          <a:prstGeom prst="rect">
            <a:avLst/>
          </a:prstGeom>
          <a:noFill/>
          <a:ln>
            <a:noFill/>
          </a:ln>
        </p:spPr>
      </p:pic>
      <p:pic>
        <p:nvPicPr>
          <p:cNvPr id="252" name="Shape 252"/>
          <p:cNvPicPr preferRelativeResize="0"/>
          <p:nvPr/>
        </p:nvPicPr>
        <p:blipFill rotWithShape="1">
          <a:blip r:embed="rId4">
            <a:alphaModFix/>
          </a:blip>
          <a:srcRect b="0" l="0" r="0" t="0"/>
          <a:stretch/>
        </p:blipFill>
        <p:spPr>
          <a:xfrm>
            <a:off x="6125898" y="648398"/>
            <a:ext cx="2422499" cy="2409300"/>
          </a:xfrm>
          <a:prstGeom prst="rect">
            <a:avLst/>
          </a:prstGeom>
          <a:noFill/>
          <a:ln>
            <a:noFill/>
          </a:ln>
        </p:spPr>
      </p:pic>
      <p:sp>
        <p:nvSpPr>
          <p:cNvPr id="253" name="Shape 253"/>
          <p:cNvSpPr/>
          <p:nvPr/>
        </p:nvSpPr>
        <p:spPr>
          <a:xfrm>
            <a:off x="1727973" y="4118581"/>
            <a:ext cx="6076799" cy="664800"/>
          </a:xfrm>
          <a:prstGeom prst="roundRect">
            <a:avLst>
              <a:gd fmla="val 16667" name="adj"/>
            </a:avLst>
          </a:prstGeom>
          <a:solidFill>
            <a:srgbClr val="FDEB59"/>
          </a:solidFill>
          <a:ln>
            <a:noFill/>
          </a:ln>
        </p:spPr>
        <p:txBody>
          <a:bodyPr anchorCtr="0" anchor="ctr" bIns="45700" lIns="91425" rIns="91425" tIns="45700">
            <a:noAutofit/>
          </a:bodyPr>
          <a:lstStyle/>
          <a:p>
            <a:pPr indent="0" lvl="0" marL="0" marR="0" rtl="0" algn="ctr">
              <a:spcBef>
                <a:spcPts val="0"/>
              </a:spcBef>
              <a:buSzPct val="25000"/>
              <a:buNone/>
            </a:pPr>
            <a:r>
              <a:rPr lang="en" sz="1800">
                <a:solidFill>
                  <a:schemeClr val="dk1"/>
                </a:solidFill>
                <a:latin typeface="Calibri"/>
                <a:ea typeface="Calibri"/>
                <a:cs typeface="Calibri"/>
                <a:sym typeface="Calibri"/>
              </a:rPr>
              <a:t>Even Jacque Torres (pastry chef) uses supports strategically! </a:t>
            </a:r>
          </a:p>
        </p:txBody>
      </p:sp>
      <p:sp>
        <p:nvSpPr>
          <p:cNvPr id="254" name="Shape 254"/>
          <p:cNvSpPr txBox="1"/>
          <p:nvPr/>
        </p:nvSpPr>
        <p:spPr>
          <a:xfrm>
            <a:off x="951416" y="3123882"/>
            <a:ext cx="7596900" cy="738599"/>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buSzPct val="25000"/>
              <a:buNone/>
            </a:pPr>
            <a:r>
              <a:rPr b="1" i="1" lang="en" sz="2000">
                <a:solidFill>
                  <a:schemeClr val="dk1"/>
                </a:solidFill>
                <a:latin typeface="Helvetica Neue"/>
                <a:ea typeface="Helvetica Neue"/>
                <a:cs typeface="Helvetica Neue"/>
                <a:sym typeface="Helvetica Neue"/>
              </a:rPr>
              <a:t>“I have the same kitchen tools at home as I have at Le Cirque -- a Kitchen Aid stand-up mixer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nvSpPr>
        <p:spPr>
          <a:xfrm>
            <a:off x="304575" y="1093609"/>
            <a:ext cx="8579400" cy="35178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 sz="6000">
                <a:solidFill>
                  <a:srgbClr val="A5A5A5"/>
                </a:solidFill>
                <a:latin typeface="Helvetica Neue"/>
                <a:ea typeface="Helvetica Neue"/>
                <a:cs typeface="Helvetica Neue"/>
                <a:sym typeface="Helvetica Neue"/>
              </a:rPr>
              <a:t>Myth #5 </a:t>
            </a:r>
          </a:p>
          <a:p>
            <a:pPr indent="0" lvl="0" marL="0" marR="0" rtl="0" algn="ctr">
              <a:spcBef>
                <a:spcPts val="0"/>
              </a:spcBef>
              <a:buNone/>
            </a:pPr>
            <a:r>
              <a:t/>
            </a:r>
            <a:endParaRPr b="1" sz="6000">
              <a:solidFill>
                <a:schemeClr val="dk1"/>
              </a:solidFill>
              <a:latin typeface="Helvetica Neue"/>
              <a:ea typeface="Helvetica Neue"/>
              <a:cs typeface="Helvetica Neue"/>
              <a:sym typeface="Helvetica Neue"/>
            </a:endParaRPr>
          </a:p>
          <a:p>
            <a:pPr indent="0" lvl="0" marL="0" marR="0" rtl="0" algn="ctr">
              <a:spcBef>
                <a:spcPts val="0"/>
              </a:spcBef>
              <a:buSzPct val="25000"/>
              <a:buNone/>
            </a:pPr>
            <a:r>
              <a:rPr b="1" lang="en" sz="4000">
                <a:solidFill>
                  <a:schemeClr val="dk1"/>
                </a:solidFill>
                <a:latin typeface="Helvetica Neue"/>
                <a:ea typeface="Helvetica Neue"/>
                <a:cs typeface="Helvetica Neue"/>
                <a:sym typeface="Helvetica Neue"/>
              </a:rPr>
              <a:t> Lower Rigor = Lower Grade Level</a:t>
            </a:r>
          </a:p>
          <a:p>
            <a:pPr indent="0" lvl="0" marL="0" marR="0" rtl="0" algn="ctr">
              <a:spcBef>
                <a:spcPts val="0"/>
              </a:spcBef>
              <a:buNone/>
            </a:pPr>
            <a:r>
              <a:t/>
            </a:r>
            <a:endParaRPr b="1" sz="4800">
              <a:solidFill>
                <a:schemeClr val="dk1"/>
              </a:solidFill>
              <a:latin typeface="Helvetica Neue"/>
              <a:ea typeface="Helvetica Neue"/>
              <a:cs typeface="Helvetica Neue"/>
              <a:sym typeface="Helvetica Neue"/>
            </a:endParaRPr>
          </a:p>
          <a:p>
            <a:pPr indent="0" lvl="0" marL="0" marR="0" rtl="0" algn="ctr">
              <a:spcBef>
                <a:spcPts val="0"/>
              </a:spcBef>
              <a:buSzPct val="25000"/>
              <a:buNone/>
            </a:pPr>
            <a:r>
              <a:rPr b="1" lang="en" sz="4000">
                <a:solidFill>
                  <a:schemeClr val="dk1"/>
                </a:solidFill>
                <a:latin typeface="Helvetica Neue"/>
                <a:ea typeface="Helvetica Neue"/>
                <a:cs typeface="Helvetica Neue"/>
                <a:sym typeface="Helvetica Neue"/>
              </a:rPr>
              <a:t>Higher Rigor = Higher Grade Level</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pic>
        <p:nvPicPr>
          <p:cNvPr id="266" name="Shape 266"/>
          <p:cNvPicPr preferRelativeResize="0"/>
          <p:nvPr/>
        </p:nvPicPr>
        <p:blipFill rotWithShape="1">
          <a:blip r:embed="rId3">
            <a:alphaModFix/>
          </a:blip>
          <a:srcRect b="0" l="0" r="0" t="0"/>
          <a:stretch/>
        </p:blipFill>
        <p:spPr>
          <a:xfrm>
            <a:off x="5392821" y="622588"/>
            <a:ext cx="2758200" cy="3286200"/>
          </a:xfrm>
          <a:prstGeom prst="rect">
            <a:avLst/>
          </a:prstGeom>
          <a:noFill/>
          <a:ln>
            <a:noFill/>
          </a:ln>
        </p:spPr>
      </p:pic>
      <p:pic>
        <p:nvPicPr>
          <p:cNvPr id="267" name="Shape 267"/>
          <p:cNvPicPr preferRelativeResize="0"/>
          <p:nvPr/>
        </p:nvPicPr>
        <p:blipFill rotWithShape="1">
          <a:blip r:embed="rId4">
            <a:alphaModFix/>
          </a:blip>
          <a:srcRect b="0" l="0" r="0" t="0"/>
          <a:stretch/>
        </p:blipFill>
        <p:spPr>
          <a:xfrm>
            <a:off x="268562" y="622588"/>
            <a:ext cx="3325200" cy="3388200"/>
          </a:xfrm>
          <a:prstGeom prst="rect">
            <a:avLst/>
          </a:prstGeom>
          <a:noFill/>
          <a:ln>
            <a:noFill/>
          </a:ln>
        </p:spPr>
      </p:pic>
      <p:sp>
        <p:nvSpPr>
          <p:cNvPr id="268" name="Shape 268"/>
          <p:cNvSpPr txBox="1"/>
          <p:nvPr/>
        </p:nvSpPr>
        <p:spPr>
          <a:xfrm>
            <a:off x="3963107" y="1688343"/>
            <a:ext cx="1325700" cy="1191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 sz="8000">
                <a:solidFill>
                  <a:schemeClr val="dk1"/>
                </a:solidFill>
                <a:latin typeface="Helvetica Neue"/>
                <a:ea typeface="Helvetica Neue"/>
                <a:cs typeface="Helvetica Neue"/>
                <a:sym typeface="Helvetica Neue"/>
              </a:rPr>
              <a:t>vs</a:t>
            </a:r>
          </a:p>
        </p:txBody>
      </p:sp>
      <p:sp>
        <p:nvSpPr>
          <p:cNvPr id="269" name="Shape 269"/>
          <p:cNvSpPr/>
          <p:nvPr/>
        </p:nvSpPr>
        <p:spPr>
          <a:xfrm>
            <a:off x="611908" y="4272553"/>
            <a:ext cx="7816200" cy="664800"/>
          </a:xfrm>
          <a:prstGeom prst="roundRect">
            <a:avLst>
              <a:gd fmla="val 16667" name="adj"/>
            </a:avLst>
          </a:prstGeom>
          <a:solidFill>
            <a:srgbClr val="FDEB59"/>
          </a:solidFill>
          <a:ln>
            <a:noFill/>
          </a:ln>
        </p:spPr>
        <p:txBody>
          <a:bodyPr anchorCtr="0" anchor="ctr" bIns="45700" lIns="91425" rIns="91425" tIns="45700">
            <a:noAutofit/>
          </a:bodyPr>
          <a:lstStyle/>
          <a:p>
            <a:pPr indent="0" lvl="0" marL="0" marR="0" rtl="0" algn="ctr">
              <a:spcBef>
                <a:spcPts val="0"/>
              </a:spcBef>
              <a:buSzPct val="25000"/>
              <a:buNone/>
            </a:pPr>
            <a:r>
              <a:rPr lang="en" sz="1800">
                <a:solidFill>
                  <a:schemeClr val="dk1"/>
                </a:solidFill>
                <a:latin typeface="Calibri"/>
                <a:ea typeface="Calibri"/>
                <a:cs typeface="Calibri"/>
                <a:sym typeface="Calibri"/>
              </a:rPr>
              <a:t>One is for a “older and more sophisticated” buyer, but you are still at DOK 2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387900" y="458025"/>
            <a:ext cx="8368200" cy="686100"/>
          </a:xfrm>
          <a:prstGeom prst="rect">
            <a:avLst/>
          </a:prstGeom>
        </p:spPr>
        <p:txBody>
          <a:bodyPr anchorCtr="0" anchor="ctr" bIns="91425" lIns="91425" rIns="91425" tIns="91425">
            <a:noAutofit/>
          </a:bodyPr>
          <a:lstStyle/>
          <a:p>
            <a:pPr lvl="0">
              <a:spcBef>
                <a:spcPts val="0"/>
              </a:spcBef>
              <a:buNone/>
            </a:pPr>
            <a:r>
              <a:rPr lang="en"/>
              <a:t>UDL?</a:t>
            </a:r>
          </a:p>
        </p:txBody>
      </p:sp>
      <p:sp>
        <p:nvSpPr>
          <p:cNvPr id="275" name="Shape 275"/>
          <p:cNvSpPr txBox="1"/>
          <p:nvPr>
            <p:ph idx="1" type="body"/>
          </p:nvPr>
        </p:nvSpPr>
        <p:spPr>
          <a:xfrm>
            <a:off x="387900" y="1489824"/>
            <a:ext cx="8368200" cy="30789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 sz="2400" u="sng">
                <a:solidFill>
                  <a:srgbClr val="404040"/>
                </a:solidFill>
                <a:latin typeface="Questrial"/>
                <a:ea typeface="Questrial"/>
                <a:cs typeface="Questrial"/>
                <a:sym typeface="Questrial"/>
              </a:rPr>
              <a:t>UDL: Universal Design for Learning</a:t>
            </a:r>
          </a:p>
          <a:p>
            <a:pPr lvl="0" rtl="0">
              <a:lnSpc>
                <a:spcPct val="100000"/>
              </a:lnSpc>
              <a:spcBef>
                <a:spcPts val="0"/>
              </a:spcBef>
              <a:spcAft>
                <a:spcPts val="0"/>
              </a:spcAft>
              <a:buNone/>
            </a:pPr>
            <a:r>
              <a:t/>
            </a:r>
            <a:endParaRPr b="1" sz="2400">
              <a:solidFill>
                <a:srgbClr val="404040"/>
              </a:solidFill>
              <a:latin typeface="Questrial"/>
              <a:ea typeface="Questrial"/>
              <a:cs typeface="Questrial"/>
              <a:sym typeface="Questrial"/>
            </a:endParaRPr>
          </a:p>
          <a:p>
            <a:pPr lvl="0" rtl="0" algn="ctr">
              <a:spcBef>
                <a:spcPts val="0"/>
              </a:spcBef>
              <a:buNone/>
            </a:pPr>
            <a:r>
              <a:rPr lang="en" sz="2400">
                <a:solidFill>
                  <a:srgbClr val="404040"/>
                </a:solidFill>
                <a:latin typeface="Questrial"/>
                <a:ea typeface="Questrial"/>
                <a:cs typeface="Questrial"/>
                <a:sym typeface="Questrial"/>
              </a:rPr>
              <a:t>Universal Design for Learning (UDL) is a framework that addresses the primary barrier to fostering expert learners within instructional environments: inflexible, “one-size-fits-all” curricula.</a:t>
            </a:r>
          </a:p>
          <a:p>
            <a:pPr lvl="0" algn="r">
              <a:spcBef>
                <a:spcPts val="0"/>
              </a:spcBef>
              <a:buNone/>
            </a:pPr>
            <a:r>
              <a:rPr lang="en" sz="1400">
                <a:solidFill>
                  <a:srgbClr val="404040"/>
                </a:solidFill>
                <a:latin typeface="Questrial"/>
                <a:ea typeface="Questrial"/>
                <a:cs typeface="Questrial"/>
                <a:sym typeface="Questrial"/>
              </a:rPr>
              <a:t>(www.UDLCenter.org)</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nvSpPr>
        <p:spPr>
          <a:xfrm>
            <a:off x="341727" y="3151223"/>
            <a:ext cx="2742900" cy="10661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404040"/>
              </a:buClr>
              <a:buSzPct val="25000"/>
              <a:buFont typeface="Arial"/>
              <a:buNone/>
            </a:pPr>
            <a:r>
              <a:rPr b="1" lang="en" sz="2400">
                <a:solidFill>
                  <a:srgbClr val="404040"/>
                </a:solidFill>
                <a:latin typeface="Quattrocento"/>
                <a:ea typeface="Quattrocento"/>
                <a:cs typeface="Quattrocento"/>
                <a:sym typeface="Quattrocento"/>
              </a:rPr>
              <a:t>Representation</a:t>
            </a:r>
          </a:p>
          <a:p>
            <a:pPr indent="0" lvl="0" marL="0" marR="0" rtl="0" algn="ctr">
              <a:spcBef>
                <a:spcPts val="320"/>
              </a:spcBef>
              <a:spcAft>
                <a:spcPts val="0"/>
              </a:spcAft>
              <a:buClr>
                <a:schemeClr val="dk1"/>
              </a:buClr>
              <a:buFont typeface="Arial"/>
              <a:buNone/>
            </a:pPr>
            <a:r>
              <a:t/>
            </a:r>
            <a:endParaRPr sz="1600">
              <a:solidFill>
                <a:srgbClr val="404040"/>
              </a:solidFill>
              <a:latin typeface="Calibri"/>
              <a:ea typeface="Calibri"/>
              <a:cs typeface="Calibri"/>
              <a:sym typeface="Calibri"/>
            </a:endParaRPr>
          </a:p>
          <a:p>
            <a:pPr indent="0" lvl="0" marL="0" marR="0" rtl="0" algn="ctr">
              <a:spcBef>
                <a:spcPts val="320"/>
              </a:spcBef>
              <a:buClr>
                <a:srgbClr val="404040"/>
              </a:buClr>
              <a:buSzPct val="25000"/>
              <a:buFont typeface="Arial"/>
              <a:buNone/>
            </a:pPr>
            <a:r>
              <a:rPr lang="en" sz="1600">
                <a:solidFill>
                  <a:srgbClr val="404040"/>
                </a:solidFill>
                <a:latin typeface="Calibri"/>
                <a:ea typeface="Calibri"/>
                <a:cs typeface="Calibri"/>
                <a:sym typeface="Calibri"/>
              </a:rPr>
              <a:t>How information is presented to students in the lesson (e.g. written text or verbal communication)</a:t>
            </a:r>
          </a:p>
        </p:txBody>
      </p:sp>
      <p:sp>
        <p:nvSpPr>
          <p:cNvPr id="281" name="Shape 281"/>
          <p:cNvSpPr txBox="1"/>
          <p:nvPr/>
        </p:nvSpPr>
        <p:spPr>
          <a:xfrm>
            <a:off x="3084715" y="3151223"/>
            <a:ext cx="3075900" cy="10661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404040"/>
              </a:buClr>
              <a:buSzPct val="25000"/>
              <a:buFont typeface="Arial"/>
              <a:buNone/>
            </a:pPr>
            <a:r>
              <a:rPr b="1" lang="en" sz="2400">
                <a:solidFill>
                  <a:srgbClr val="404040"/>
                </a:solidFill>
                <a:latin typeface="Quattrocento"/>
                <a:ea typeface="Quattrocento"/>
                <a:cs typeface="Quattrocento"/>
                <a:sym typeface="Quattrocento"/>
              </a:rPr>
              <a:t>Action &amp; Expression</a:t>
            </a:r>
          </a:p>
          <a:p>
            <a:pPr indent="0" lvl="0" marL="0" marR="0" rtl="0" algn="ctr">
              <a:spcBef>
                <a:spcPts val="320"/>
              </a:spcBef>
              <a:spcAft>
                <a:spcPts val="0"/>
              </a:spcAft>
              <a:buClr>
                <a:schemeClr val="dk1"/>
              </a:buClr>
              <a:buFont typeface="Arial"/>
              <a:buNone/>
            </a:pPr>
            <a:r>
              <a:t/>
            </a:r>
            <a:endParaRPr sz="1600">
              <a:solidFill>
                <a:srgbClr val="404040"/>
              </a:solidFill>
              <a:latin typeface="Calibri"/>
              <a:ea typeface="Calibri"/>
              <a:cs typeface="Calibri"/>
              <a:sym typeface="Calibri"/>
            </a:endParaRPr>
          </a:p>
          <a:p>
            <a:pPr indent="0" lvl="0" marL="0" marR="0" rtl="0" algn="ctr">
              <a:spcBef>
                <a:spcPts val="320"/>
              </a:spcBef>
              <a:spcAft>
                <a:spcPts val="0"/>
              </a:spcAft>
              <a:buClr>
                <a:srgbClr val="404040"/>
              </a:buClr>
              <a:buSzPct val="25000"/>
              <a:buFont typeface="Arial"/>
              <a:buNone/>
            </a:pPr>
            <a:r>
              <a:rPr lang="en" sz="1600">
                <a:solidFill>
                  <a:srgbClr val="404040"/>
                </a:solidFill>
                <a:latin typeface="Calibri"/>
                <a:ea typeface="Calibri"/>
                <a:cs typeface="Calibri"/>
                <a:sym typeface="Calibri"/>
              </a:rPr>
              <a:t>How students navigate a</a:t>
            </a:r>
          </a:p>
          <a:p>
            <a:pPr indent="0" lvl="0" marL="0" marR="0" rtl="0" algn="ctr">
              <a:spcBef>
                <a:spcPts val="0"/>
              </a:spcBef>
              <a:spcAft>
                <a:spcPts val="0"/>
              </a:spcAft>
              <a:buClr>
                <a:srgbClr val="404040"/>
              </a:buClr>
              <a:buSzPct val="25000"/>
              <a:buFont typeface="Arial"/>
              <a:buNone/>
            </a:pPr>
            <a:r>
              <a:rPr lang="en" sz="1600">
                <a:solidFill>
                  <a:srgbClr val="404040"/>
                </a:solidFill>
                <a:latin typeface="Calibri"/>
                <a:ea typeface="Calibri"/>
                <a:cs typeface="Calibri"/>
                <a:sym typeface="Calibri"/>
              </a:rPr>
              <a:t> learning environment and</a:t>
            </a:r>
          </a:p>
          <a:p>
            <a:pPr indent="0" lvl="0" marL="0" marR="0" rtl="0" algn="ctr">
              <a:spcBef>
                <a:spcPts val="0"/>
              </a:spcBef>
              <a:spcAft>
                <a:spcPts val="0"/>
              </a:spcAft>
              <a:buClr>
                <a:srgbClr val="404040"/>
              </a:buClr>
              <a:buSzPct val="25000"/>
              <a:buFont typeface="Arial"/>
              <a:buNone/>
            </a:pPr>
            <a:r>
              <a:rPr lang="en" sz="1600">
                <a:solidFill>
                  <a:srgbClr val="404040"/>
                </a:solidFill>
                <a:latin typeface="Calibri"/>
                <a:ea typeface="Calibri"/>
                <a:cs typeface="Calibri"/>
                <a:sym typeface="Calibri"/>
              </a:rPr>
              <a:t>express what they know</a:t>
            </a:r>
          </a:p>
          <a:p>
            <a:pPr indent="0" lvl="0" marL="0" marR="0" rtl="0" algn="ctr">
              <a:spcBef>
                <a:spcPts val="220"/>
              </a:spcBef>
              <a:buClr>
                <a:schemeClr val="dk1"/>
              </a:buClr>
              <a:buFont typeface="Arial"/>
              <a:buNone/>
            </a:pPr>
            <a:r>
              <a:t/>
            </a:r>
            <a:endParaRPr sz="1100">
              <a:solidFill>
                <a:srgbClr val="404040"/>
              </a:solidFill>
              <a:latin typeface="Calibri"/>
              <a:ea typeface="Calibri"/>
              <a:cs typeface="Calibri"/>
              <a:sym typeface="Calibri"/>
            </a:endParaRPr>
          </a:p>
        </p:txBody>
      </p:sp>
      <p:sp>
        <p:nvSpPr>
          <p:cNvPr id="282" name="Shape 282"/>
          <p:cNvSpPr txBox="1"/>
          <p:nvPr/>
        </p:nvSpPr>
        <p:spPr>
          <a:xfrm>
            <a:off x="6061702" y="3151223"/>
            <a:ext cx="2907000" cy="10661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404040"/>
              </a:buClr>
              <a:buSzPct val="25000"/>
              <a:buFont typeface="Arial"/>
              <a:buNone/>
            </a:pPr>
            <a:r>
              <a:rPr b="1" lang="en" sz="2400">
                <a:solidFill>
                  <a:srgbClr val="404040"/>
                </a:solidFill>
                <a:latin typeface="Quattrocento"/>
                <a:ea typeface="Quattrocento"/>
                <a:cs typeface="Quattrocento"/>
                <a:sym typeface="Quattrocento"/>
              </a:rPr>
              <a:t>Engagement</a:t>
            </a:r>
          </a:p>
          <a:p>
            <a:pPr indent="0" lvl="0" marL="0" marR="0" rtl="0" algn="ctr">
              <a:spcBef>
                <a:spcPts val="320"/>
              </a:spcBef>
              <a:spcAft>
                <a:spcPts val="0"/>
              </a:spcAft>
              <a:buClr>
                <a:schemeClr val="dk1"/>
              </a:buClr>
              <a:buFont typeface="Arial"/>
              <a:buNone/>
            </a:pPr>
            <a:r>
              <a:t/>
            </a:r>
            <a:endParaRPr sz="1600">
              <a:solidFill>
                <a:srgbClr val="404040"/>
              </a:solidFill>
              <a:latin typeface="Calibri"/>
              <a:ea typeface="Calibri"/>
              <a:cs typeface="Calibri"/>
              <a:sym typeface="Calibri"/>
            </a:endParaRPr>
          </a:p>
          <a:p>
            <a:pPr indent="0" lvl="0" marL="0" marR="0" rtl="0" algn="ctr">
              <a:spcBef>
                <a:spcPts val="320"/>
              </a:spcBef>
              <a:buClr>
                <a:srgbClr val="404040"/>
              </a:buClr>
              <a:buSzPct val="25000"/>
              <a:buFont typeface="Arial"/>
              <a:buNone/>
            </a:pPr>
            <a:r>
              <a:rPr lang="en" sz="1600">
                <a:solidFill>
                  <a:srgbClr val="404040"/>
                </a:solidFill>
                <a:latin typeface="Calibri"/>
                <a:ea typeface="Calibri"/>
                <a:cs typeface="Calibri"/>
                <a:sym typeface="Calibri"/>
              </a:rPr>
              <a:t>How students will be motivated and sustain engagement throughout the lesson</a:t>
            </a:r>
          </a:p>
        </p:txBody>
      </p:sp>
      <p:sp>
        <p:nvSpPr>
          <p:cNvPr id="283" name="Shape 283"/>
          <p:cNvSpPr txBox="1"/>
          <p:nvPr/>
        </p:nvSpPr>
        <p:spPr>
          <a:xfrm>
            <a:off x="0" y="744919"/>
            <a:ext cx="9144000" cy="58169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 sz="3600">
                <a:solidFill>
                  <a:schemeClr val="dk1"/>
                </a:solidFill>
                <a:latin typeface="Quattrocento"/>
                <a:ea typeface="Quattrocento"/>
                <a:cs typeface="Quattrocento"/>
                <a:sym typeface="Quattrocento"/>
              </a:rPr>
              <a:t>Universal Design for Learning</a:t>
            </a:r>
          </a:p>
        </p:txBody>
      </p:sp>
      <p:sp>
        <p:nvSpPr>
          <p:cNvPr id="284" name="Shape 284"/>
          <p:cNvSpPr/>
          <p:nvPr/>
        </p:nvSpPr>
        <p:spPr>
          <a:xfrm>
            <a:off x="1355423" y="428600"/>
            <a:ext cx="2907000" cy="4155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i="1" lang="en" sz="2400">
                <a:solidFill>
                  <a:schemeClr val="dk1"/>
                </a:solidFill>
                <a:latin typeface="Quattrocento"/>
                <a:ea typeface="Quattrocento"/>
                <a:cs typeface="Quattrocento"/>
                <a:sym typeface="Quattrocento"/>
              </a:rPr>
              <a:t>3 Principles of </a:t>
            </a:r>
          </a:p>
        </p:txBody>
      </p:sp>
      <p:grpSp>
        <p:nvGrpSpPr>
          <p:cNvPr id="285" name="Shape 285"/>
          <p:cNvGrpSpPr/>
          <p:nvPr/>
        </p:nvGrpSpPr>
        <p:grpSpPr>
          <a:xfrm>
            <a:off x="790222" y="1518321"/>
            <a:ext cx="2003700" cy="1803330"/>
            <a:chOff x="790222" y="1600158"/>
            <a:chExt cx="2003700" cy="2003700"/>
          </a:xfrm>
        </p:grpSpPr>
        <p:pic>
          <p:nvPicPr>
            <p:cNvPr id="286" name="Shape 286"/>
            <p:cNvPicPr preferRelativeResize="0"/>
            <p:nvPr/>
          </p:nvPicPr>
          <p:blipFill rotWithShape="1">
            <a:blip r:embed="rId3">
              <a:alphaModFix/>
            </a:blip>
            <a:srcRect b="0" l="0" r="0" t="0"/>
            <a:stretch/>
          </p:blipFill>
          <p:spPr>
            <a:xfrm>
              <a:off x="998361" y="1830171"/>
              <a:ext cx="1587600" cy="1587600"/>
            </a:xfrm>
            <a:prstGeom prst="rect">
              <a:avLst/>
            </a:prstGeom>
            <a:noFill/>
            <a:ln>
              <a:noFill/>
            </a:ln>
          </p:spPr>
        </p:pic>
        <p:sp>
          <p:nvSpPr>
            <p:cNvPr id="287" name="Shape 287"/>
            <p:cNvSpPr/>
            <p:nvPr/>
          </p:nvSpPr>
          <p:spPr>
            <a:xfrm>
              <a:off x="790222" y="1600158"/>
              <a:ext cx="2003700" cy="2003700"/>
            </a:xfrm>
            <a:prstGeom prst="ellipse">
              <a:avLst/>
            </a:prstGeom>
            <a:noFill/>
            <a:ln cap="flat" cmpd="sng" w="12700">
              <a:solidFill>
                <a:srgbClr val="7F7F7F"/>
              </a:solidFill>
              <a:prstDash val="dash"/>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grpSp>
      <p:grpSp>
        <p:nvGrpSpPr>
          <p:cNvPr id="288" name="Shape 288"/>
          <p:cNvGrpSpPr/>
          <p:nvPr/>
        </p:nvGrpSpPr>
        <p:grpSpPr>
          <a:xfrm>
            <a:off x="3653366" y="1518321"/>
            <a:ext cx="2003700" cy="1803330"/>
            <a:chOff x="3623732" y="1600158"/>
            <a:chExt cx="2003700" cy="2003700"/>
          </a:xfrm>
        </p:grpSpPr>
        <p:pic>
          <p:nvPicPr>
            <p:cNvPr id="289" name="Shape 289"/>
            <p:cNvPicPr preferRelativeResize="0"/>
            <p:nvPr/>
          </p:nvPicPr>
          <p:blipFill rotWithShape="1">
            <a:blip r:embed="rId4">
              <a:alphaModFix/>
            </a:blip>
            <a:srcRect b="0" l="0" r="0" t="0"/>
            <a:stretch/>
          </p:blipFill>
          <p:spPr>
            <a:xfrm>
              <a:off x="3831871" y="1842871"/>
              <a:ext cx="1587600" cy="1587600"/>
            </a:xfrm>
            <a:prstGeom prst="rect">
              <a:avLst/>
            </a:prstGeom>
            <a:noFill/>
            <a:ln>
              <a:noFill/>
            </a:ln>
          </p:spPr>
        </p:pic>
        <p:sp>
          <p:nvSpPr>
            <p:cNvPr id="290" name="Shape 290"/>
            <p:cNvSpPr/>
            <p:nvPr/>
          </p:nvSpPr>
          <p:spPr>
            <a:xfrm>
              <a:off x="3623732" y="1600158"/>
              <a:ext cx="2003700" cy="2003700"/>
            </a:xfrm>
            <a:prstGeom prst="ellipse">
              <a:avLst/>
            </a:prstGeom>
            <a:noFill/>
            <a:ln cap="flat" cmpd="sng" w="12700">
              <a:solidFill>
                <a:srgbClr val="7F7F7F"/>
              </a:solidFill>
              <a:prstDash val="dash"/>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grpSp>
      <p:grpSp>
        <p:nvGrpSpPr>
          <p:cNvPr id="291" name="Shape 291"/>
          <p:cNvGrpSpPr/>
          <p:nvPr/>
        </p:nvGrpSpPr>
        <p:grpSpPr>
          <a:xfrm>
            <a:off x="6516510" y="1518321"/>
            <a:ext cx="2003700" cy="1803330"/>
            <a:chOff x="6516510" y="1594554"/>
            <a:chExt cx="2003700" cy="2003700"/>
          </a:xfrm>
        </p:grpSpPr>
        <p:pic>
          <p:nvPicPr>
            <p:cNvPr id="292" name="Shape 292"/>
            <p:cNvPicPr preferRelativeResize="0"/>
            <p:nvPr/>
          </p:nvPicPr>
          <p:blipFill rotWithShape="1">
            <a:blip r:embed="rId5">
              <a:alphaModFix/>
            </a:blip>
            <a:srcRect b="0" l="0" r="0" t="0"/>
            <a:stretch/>
          </p:blipFill>
          <p:spPr>
            <a:xfrm>
              <a:off x="6724650" y="1859138"/>
              <a:ext cx="1587600" cy="1587600"/>
            </a:xfrm>
            <a:prstGeom prst="rect">
              <a:avLst/>
            </a:prstGeom>
            <a:noFill/>
            <a:ln>
              <a:noFill/>
            </a:ln>
          </p:spPr>
        </p:pic>
        <p:sp>
          <p:nvSpPr>
            <p:cNvPr id="293" name="Shape 293"/>
            <p:cNvSpPr/>
            <p:nvPr/>
          </p:nvSpPr>
          <p:spPr>
            <a:xfrm>
              <a:off x="6516510" y="1594554"/>
              <a:ext cx="2003700" cy="2003700"/>
            </a:xfrm>
            <a:prstGeom prst="ellipse">
              <a:avLst/>
            </a:prstGeom>
            <a:noFill/>
            <a:ln cap="flat" cmpd="sng" w="12700">
              <a:solidFill>
                <a:srgbClr val="7F7F7F"/>
              </a:solidFill>
              <a:prstDash val="dash"/>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grpSp>
      <p:cxnSp>
        <p:nvCxnSpPr>
          <p:cNvPr id="294" name="Shape 294"/>
          <p:cNvCxnSpPr>
            <a:stCxn id="287" idx="6"/>
            <a:endCxn id="290" idx="2"/>
          </p:cNvCxnSpPr>
          <p:nvPr/>
        </p:nvCxnSpPr>
        <p:spPr>
          <a:xfrm>
            <a:off x="2793922" y="2419986"/>
            <a:ext cx="859499" cy="0"/>
          </a:xfrm>
          <a:prstGeom prst="straightConnector1">
            <a:avLst/>
          </a:prstGeom>
          <a:noFill/>
          <a:ln cap="flat" cmpd="sng" w="12700">
            <a:solidFill>
              <a:srgbClr val="7F7F7F"/>
            </a:solidFill>
            <a:prstDash val="dash"/>
            <a:round/>
            <a:headEnd len="med" w="med" type="none"/>
            <a:tailEnd len="med" w="med" type="none"/>
          </a:ln>
        </p:spPr>
      </p:cxnSp>
      <p:cxnSp>
        <p:nvCxnSpPr>
          <p:cNvPr id="295" name="Shape 295"/>
          <p:cNvCxnSpPr>
            <a:endCxn id="293" idx="2"/>
          </p:cNvCxnSpPr>
          <p:nvPr/>
        </p:nvCxnSpPr>
        <p:spPr>
          <a:xfrm flipH="1" rot="10800000">
            <a:off x="5627610" y="2419986"/>
            <a:ext cx="888900" cy="2400"/>
          </a:xfrm>
          <a:prstGeom prst="straightConnector1">
            <a:avLst/>
          </a:prstGeom>
          <a:noFill/>
          <a:ln cap="flat" cmpd="sng" w="12700">
            <a:solidFill>
              <a:srgbClr val="7F7F7F"/>
            </a:solidFill>
            <a:prstDash val="dash"/>
            <a:round/>
            <a:headEnd len="med" w="med" type="none"/>
            <a:tailEnd len="med" w="med" type="none"/>
          </a:ln>
        </p:spPr>
      </p:cxn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type="title"/>
          </p:nvPr>
        </p:nvSpPr>
        <p:spPr>
          <a:xfrm>
            <a:off x="387900" y="458025"/>
            <a:ext cx="8368200" cy="686100"/>
          </a:xfrm>
          <a:prstGeom prst="rect">
            <a:avLst/>
          </a:prstGeom>
        </p:spPr>
        <p:txBody>
          <a:bodyPr anchorCtr="0" anchor="ctr" bIns="91425" lIns="91425" rIns="91425" tIns="91425">
            <a:noAutofit/>
          </a:bodyPr>
          <a:lstStyle/>
          <a:p>
            <a:pPr lvl="0">
              <a:spcBef>
                <a:spcPts val="0"/>
              </a:spcBef>
              <a:buNone/>
            </a:pPr>
            <a:r>
              <a:rPr lang="en"/>
              <a:t>Theory in Practice: ELA</a:t>
            </a:r>
          </a:p>
        </p:txBody>
      </p:sp>
      <p:sp>
        <p:nvSpPr>
          <p:cNvPr id="301" name="Shape 301"/>
          <p:cNvSpPr txBox="1"/>
          <p:nvPr>
            <p:ph idx="1" type="body"/>
          </p:nvPr>
        </p:nvSpPr>
        <p:spPr>
          <a:xfrm>
            <a:off x="387900" y="1291050"/>
            <a:ext cx="8368200" cy="3277800"/>
          </a:xfrm>
          <a:prstGeom prst="rect">
            <a:avLst/>
          </a:prstGeom>
        </p:spPr>
        <p:txBody>
          <a:bodyPr anchorCtr="0" anchor="t" bIns="91425" lIns="91425" rIns="91425" tIns="91425">
            <a:noAutofit/>
          </a:bodyPr>
          <a:lstStyle/>
          <a:p>
            <a:pPr lvl="0" rtl="0" algn="ctr">
              <a:spcBef>
                <a:spcPts val="0"/>
              </a:spcBef>
              <a:buNone/>
            </a:pPr>
            <a:r>
              <a:rPr b="1" lang="en" sz="3600"/>
              <a:t>EL Task- Grade 6 </a:t>
            </a:r>
          </a:p>
          <a:p>
            <a:pPr lvl="0" rtl="0" algn="ctr">
              <a:spcBef>
                <a:spcPts val="0"/>
              </a:spcBef>
              <a:buNone/>
            </a:pPr>
            <a:r>
              <a:rPr b="1" lang="en" sz="3600" u="sng">
                <a:solidFill>
                  <a:schemeClr val="hlink"/>
                </a:solidFill>
                <a:hlinkClick r:id="rId3"/>
              </a:rPr>
              <a:t>World Without Fish</a:t>
            </a:r>
          </a:p>
          <a:p>
            <a:pPr lvl="0" rtl="0" algn="ctr">
              <a:spcBef>
                <a:spcPts val="0"/>
              </a:spcBef>
              <a:buNone/>
            </a:pPr>
            <a:r>
              <a:t/>
            </a:r>
            <a:endParaRPr b="1" sz="3600"/>
          </a:p>
          <a:p>
            <a:pPr lvl="0" rtl="0" algn="ctr">
              <a:spcBef>
                <a:spcPts val="0"/>
              </a:spcBef>
              <a:buNone/>
            </a:pPr>
            <a:r>
              <a:rPr b="1" lang="en" sz="3600"/>
              <a:t>Math Grade 3 Lesson:</a:t>
            </a:r>
          </a:p>
          <a:p>
            <a:pPr lvl="0" algn="ctr">
              <a:spcBef>
                <a:spcPts val="0"/>
              </a:spcBef>
              <a:buClr>
                <a:schemeClr val="dk1"/>
              </a:buClr>
              <a:buSzPct val="30555"/>
              <a:buFont typeface="Arial"/>
              <a:buNone/>
            </a:pPr>
            <a:r>
              <a:rPr b="1" lang="en" sz="3600" u="sng">
                <a:solidFill>
                  <a:schemeClr val="hlink"/>
                </a:solidFill>
                <a:hlinkClick r:id="rId4"/>
              </a:rPr>
              <a:t>Math Task</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type="ctrTitle"/>
          </p:nvPr>
        </p:nvSpPr>
        <p:spPr>
          <a:xfrm>
            <a:off x="685802" y="2020493"/>
            <a:ext cx="7772400" cy="1102500"/>
          </a:xfrm>
          <a:prstGeom prst="rect">
            <a:avLst/>
          </a:prstGeom>
          <a:noFill/>
          <a:ln>
            <a:noFill/>
          </a:ln>
        </p:spPr>
        <p:txBody>
          <a:bodyPr anchorCtr="0" anchor="ctr" bIns="91425" lIns="91425" rIns="91425" tIns="91425">
            <a:noAutofit/>
          </a:bodyPr>
          <a:lstStyle/>
          <a:p>
            <a:pPr lvl="0" algn="ctr">
              <a:spcBef>
                <a:spcPts val="0"/>
              </a:spcBef>
              <a:buNone/>
            </a:pPr>
            <a:r>
              <a:rPr b="1" lang="en" sz="3600">
                <a:solidFill>
                  <a:srgbClr val="FFFFFF"/>
                </a:solidFill>
                <a:latin typeface="Quattrocento Sans"/>
                <a:ea typeface="Quattrocento Sans"/>
                <a:cs typeface="Quattrocento Sans"/>
                <a:sym typeface="Quattrocento Sans"/>
              </a:rPr>
              <a:t>What does this mean for Partnership Programs?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ph type="title"/>
          </p:nvPr>
        </p:nvSpPr>
        <p:spPr>
          <a:xfrm>
            <a:off x="265500" y="1209075"/>
            <a:ext cx="4045200" cy="1506300"/>
          </a:xfrm>
          <a:prstGeom prst="rect">
            <a:avLst/>
          </a:prstGeom>
        </p:spPr>
        <p:txBody>
          <a:bodyPr anchorCtr="0" anchor="ctr" bIns="91425" lIns="91425" rIns="91425" tIns="91425">
            <a:noAutofit/>
          </a:bodyPr>
          <a:lstStyle/>
          <a:p>
            <a:pPr lvl="0">
              <a:spcBef>
                <a:spcPts val="0"/>
              </a:spcBef>
              <a:buNone/>
            </a:pPr>
            <a:r>
              <a:rPr lang="en"/>
              <a:t>Greater Curriculum Coherence</a:t>
            </a:r>
          </a:p>
        </p:txBody>
      </p:sp>
      <p:sp>
        <p:nvSpPr>
          <p:cNvPr id="312" name="Shape 312"/>
          <p:cNvSpPr txBox="1"/>
          <p:nvPr>
            <p:ph idx="1" type="subTitle"/>
          </p:nvPr>
        </p:nvSpPr>
        <p:spPr>
          <a:xfrm>
            <a:off x="265500" y="2769000"/>
            <a:ext cx="4045200" cy="1345500"/>
          </a:xfrm>
          <a:prstGeom prst="rect">
            <a:avLst/>
          </a:prstGeom>
        </p:spPr>
        <p:txBody>
          <a:bodyPr anchorCtr="0" anchor="t" bIns="91425" lIns="91425" rIns="91425" tIns="91425">
            <a:noAutofit/>
          </a:bodyPr>
          <a:lstStyle/>
          <a:p>
            <a:pPr lvl="0">
              <a:spcBef>
                <a:spcPts val="0"/>
              </a:spcBef>
              <a:buNone/>
            </a:pPr>
            <a:r>
              <a:rPr lang="en"/>
              <a:t>Standards, School Year, Teacher Expertise, Student Familiarity</a:t>
            </a:r>
          </a:p>
        </p:txBody>
      </p:sp>
      <p:sp>
        <p:nvSpPr>
          <p:cNvPr id="313" name="Shape 313"/>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rtl="0">
              <a:spcBef>
                <a:spcPts val="0"/>
              </a:spcBef>
              <a:buNone/>
            </a:pPr>
            <a:r>
              <a:rPr lang="en" sz="1600"/>
              <a:t>Students and teachers are building upon familiar standards-based curriculum (not creating a new one), with resources that more readily assist in addressing student barriers</a:t>
            </a:r>
          </a:p>
          <a:p>
            <a:pPr lvl="0" rtl="0">
              <a:spcBef>
                <a:spcPts val="0"/>
              </a:spcBef>
              <a:buNone/>
            </a:pPr>
            <a:r>
              <a:rPr lang="en" sz="1600"/>
              <a:t>Teachers and partners will be expected to </a:t>
            </a:r>
            <a:r>
              <a:rPr i="1" lang="en" sz="1600"/>
              <a:t>collaborate</a:t>
            </a:r>
            <a:r>
              <a:rPr lang="en" sz="1600"/>
              <a:t> deeply to ensure coherence between programs</a:t>
            </a:r>
          </a:p>
          <a:p>
            <a:pPr lvl="0">
              <a:spcBef>
                <a:spcPts val="0"/>
              </a:spcBef>
              <a:buNone/>
            </a:pPr>
            <a:r>
              <a:rPr lang="en" sz="1600"/>
              <a:t>Extensive professional development for teachers and partners to build vision for the summer sessions based on needs of students and expertise of staff.</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type="title"/>
          </p:nvPr>
        </p:nvSpPr>
        <p:spPr>
          <a:xfrm>
            <a:off x="265500" y="1209075"/>
            <a:ext cx="4045200" cy="1506300"/>
          </a:xfrm>
          <a:prstGeom prst="rect">
            <a:avLst/>
          </a:prstGeom>
        </p:spPr>
        <p:txBody>
          <a:bodyPr anchorCtr="0" anchor="ctr" bIns="91425" lIns="91425" rIns="91425" tIns="91425">
            <a:noAutofit/>
          </a:bodyPr>
          <a:lstStyle/>
          <a:p>
            <a:pPr lvl="0">
              <a:spcBef>
                <a:spcPts val="0"/>
              </a:spcBef>
              <a:buNone/>
            </a:pPr>
            <a:r>
              <a:rPr lang="en"/>
              <a:t>Teacher Leadership</a:t>
            </a:r>
          </a:p>
        </p:txBody>
      </p:sp>
      <p:sp>
        <p:nvSpPr>
          <p:cNvPr id="319" name="Shape 319"/>
          <p:cNvSpPr txBox="1"/>
          <p:nvPr>
            <p:ph idx="1" type="subTitle"/>
          </p:nvPr>
        </p:nvSpPr>
        <p:spPr>
          <a:xfrm>
            <a:off x="265500" y="2769000"/>
            <a:ext cx="4045200" cy="1345500"/>
          </a:xfrm>
          <a:prstGeom prst="rect">
            <a:avLst/>
          </a:prstGeom>
        </p:spPr>
        <p:txBody>
          <a:bodyPr anchorCtr="0" anchor="t" bIns="91425" lIns="91425" rIns="91425" tIns="91425">
            <a:noAutofit/>
          </a:bodyPr>
          <a:lstStyle/>
          <a:p>
            <a:pPr lvl="0">
              <a:spcBef>
                <a:spcPts val="0"/>
              </a:spcBef>
              <a:buNone/>
            </a:pPr>
            <a:r>
              <a:rPr lang="en"/>
              <a:t>Spring and Summer</a:t>
            </a:r>
          </a:p>
        </p:txBody>
      </p:sp>
      <p:sp>
        <p:nvSpPr>
          <p:cNvPr id="320" name="Shape 320"/>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rtl="0">
              <a:spcBef>
                <a:spcPts val="0"/>
              </a:spcBef>
              <a:buNone/>
            </a:pPr>
            <a:r>
              <a:rPr lang="en" sz="1800"/>
              <a:t>Teacher leaders from February Institute will be assisting in curriculum training for the summer teachers AND we anticipate at least one teacher at each site to have attended February Institute</a:t>
            </a:r>
          </a:p>
          <a:p>
            <a:pPr lvl="0">
              <a:spcBef>
                <a:spcPts val="0"/>
              </a:spcBef>
              <a:buClr>
                <a:srgbClr val="000000"/>
              </a:buClr>
              <a:buSzPct val="61111"/>
              <a:buFont typeface="Arial"/>
              <a:buNone/>
            </a:pPr>
            <a:r>
              <a:rPr lang="en" sz="1800"/>
              <a:t>Approximately 40% of teachers attending February Institute will be teaching during summer programs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x="0" y="0"/>
          <a:ext cx="0" cy="0"/>
          <a:chOff x="0" y="0"/>
          <a:chExt cx="0" cy="0"/>
        </a:xfrm>
      </p:grpSpPr>
      <p:sp>
        <p:nvSpPr>
          <p:cNvPr id="325" name="Shape 325"/>
          <p:cNvSpPr txBox="1"/>
          <p:nvPr>
            <p:ph type="title"/>
          </p:nvPr>
        </p:nvSpPr>
        <p:spPr>
          <a:xfrm>
            <a:off x="265500" y="1209075"/>
            <a:ext cx="4045200" cy="1506300"/>
          </a:xfrm>
          <a:prstGeom prst="rect">
            <a:avLst/>
          </a:prstGeom>
        </p:spPr>
        <p:txBody>
          <a:bodyPr anchorCtr="0" anchor="ctr" bIns="91425" lIns="91425" rIns="91425" tIns="91425">
            <a:noAutofit/>
          </a:bodyPr>
          <a:lstStyle/>
          <a:p>
            <a:pPr lvl="0">
              <a:spcBef>
                <a:spcPts val="0"/>
              </a:spcBef>
              <a:buNone/>
            </a:pPr>
            <a:r>
              <a:rPr lang="en"/>
              <a:t>Depth of Resources</a:t>
            </a:r>
          </a:p>
        </p:txBody>
      </p:sp>
      <p:sp>
        <p:nvSpPr>
          <p:cNvPr id="326" name="Shape 326"/>
          <p:cNvSpPr txBox="1"/>
          <p:nvPr>
            <p:ph idx="1" type="subTitle"/>
          </p:nvPr>
        </p:nvSpPr>
        <p:spPr>
          <a:xfrm>
            <a:off x="265500" y="2769000"/>
            <a:ext cx="4045200" cy="1345500"/>
          </a:xfrm>
          <a:prstGeom prst="rect">
            <a:avLst/>
          </a:prstGeom>
        </p:spPr>
        <p:txBody>
          <a:bodyPr anchorCtr="0" anchor="t" bIns="91425" lIns="91425" rIns="91425" tIns="91425">
            <a:noAutofit/>
          </a:bodyPr>
          <a:lstStyle/>
          <a:p>
            <a:pPr lvl="0">
              <a:spcBef>
                <a:spcPts val="0"/>
              </a:spcBef>
              <a:buNone/>
            </a:pPr>
            <a:r>
              <a:rPr lang="en"/>
              <a:t>Developed by Teacher Leaders, for Staff, and guided by content experts in the Office of Professional Learning</a:t>
            </a:r>
          </a:p>
        </p:txBody>
      </p:sp>
      <p:sp>
        <p:nvSpPr>
          <p:cNvPr id="327" name="Shape 327"/>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rtl="0">
              <a:spcBef>
                <a:spcPts val="0"/>
              </a:spcBef>
              <a:buNone/>
            </a:pPr>
            <a:r>
              <a:rPr lang="en" sz="1800"/>
              <a:t>Each grade level and content have a curriculum resource document that will be the guide to implementing the new curriculum. </a:t>
            </a:r>
          </a:p>
          <a:p>
            <a:pPr lvl="0">
              <a:spcBef>
                <a:spcPts val="0"/>
              </a:spcBef>
              <a:buNone/>
            </a:pPr>
            <a:r>
              <a:rPr lang="en" sz="1800"/>
              <a:t>All templates, protocols, etc for the new curriculum will be available in a shared folder that ALL staff will have access to.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87900" y="458025"/>
            <a:ext cx="8368200" cy="686100"/>
          </a:xfrm>
          <a:prstGeom prst="rect">
            <a:avLst/>
          </a:prstGeom>
        </p:spPr>
        <p:txBody>
          <a:bodyPr anchorCtr="0" anchor="ctr" bIns="91425" lIns="91425" rIns="91425" tIns="91425">
            <a:noAutofit/>
          </a:bodyPr>
          <a:lstStyle/>
          <a:p>
            <a:pPr lvl="0">
              <a:spcBef>
                <a:spcPts val="0"/>
              </a:spcBef>
              <a:buNone/>
            </a:pPr>
            <a:r>
              <a:rPr lang="en"/>
              <a:t>Redesign of Summer Curriculum</a:t>
            </a:r>
          </a:p>
        </p:txBody>
      </p:sp>
      <p:sp>
        <p:nvSpPr>
          <p:cNvPr id="121" name="Shape 121"/>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342900" lvl="0" marL="457200" rtl="0">
              <a:spcBef>
                <a:spcPts val="0"/>
              </a:spcBef>
              <a:buSzPct val="100000"/>
            </a:pPr>
            <a:r>
              <a:rPr lang="en" sz="1800"/>
              <a:t>Following the success of Expeditionary Learning (EL) curriculum and task-based math lessons in both SLP programs and BPS expansion during the traditional school year, a redesign of the Summer curriculum for all students became a district priority for Summer 2016</a:t>
            </a:r>
          </a:p>
          <a:p>
            <a:pPr indent="-342900" lvl="0" marL="457200" rtl="0">
              <a:spcBef>
                <a:spcPts val="0"/>
              </a:spcBef>
              <a:buSzPct val="100000"/>
            </a:pPr>
            <a:r>
              <a:rPr lang="en" sz="1800"/>
              <a:t>We wanted to focus on teacher leadership and harness the expertise gained at the school level when creating lessons and support resources</a:t>
            </a:r>
          </a:p>
          <a:p>
            <a:pPr indent="-342900" lvl="0" marL="457200">
              <a:spcBef>
                <a:spcPts val="0"/>
              </a:spcBef>
              <a:buSzPct val="100000"/>
            </a:pPr>
            <a:r>
              <a:rPr lang="en" sz="1800"/>
              <a:t>In order to achieve this goal, we created an early hiring process to attract teachers that are already teaching EL and/or task based lessons and offered the February Institute to develop a deeper understanding of these curricula as well as curriculum resources for Extended Learning Time Programs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txBox="1"/>
          <p:nvPr>
            <p:ph type="title"/>
          </p:nvPr>
        </p:nvSpPr>
        <p:spPr>
          <a:xfrm>
            <a:off x="265500" y="1209075"/>
            <a:ext cx="4045200" cy="1506300"/>
          </a:xfrm>
          <a:prstGeom prst="rect">
            <a:avLst/>
          </a:prstGeom>
        </p:spPr>
        <p:txBody>
          <a:bodyPr anchorCtr="0" anchor="ctr" bIns="91425" lIns="91425" rIns="91425" tIns="91425">
            <a:noAutofit/>
          </a:bodyPr>
          <a:lstStyle/>
          <a:p>
            <a:pPr lvl="0">
              <a:spcBef>
                <a:spcPts val="0"/>
              </a:spcBef>
              <a:buNone/>
            </a:pPr>
            <a:r>
              <a:rPr lang="en"/>
              <a:t>Looking Ahead</a:t>
            </a:r>
          </a:p>
        </p:txBody>
      </p:sp>
      <p:sp>
        <p:nvSpPr>
          <p:cNvPr id="333" name="Shape 333"/>
          <p:cNvSpPr txBox="1"/>
          <p:nvPr>
            <p:ph idx="1" type="subTitle"/>
          </p:nvPr>
        </p:nvSpPr>
        <p:spPr>
          <a:xfrm>
            <a:off x="265500" y="2769000"/>
            <a:ext cx="4045200" cy="1345500"/>
          </a:xfrm>
          <a:prstGeom prst="rect">
            <a:avLst/>
          </a:prstGeom>
        </p:spPr>
        <p:txBody>
          <a:bodyPr anchorCtr="0" anchor="t" bIns="91425" lIns="91425" rIns="91425" tIns="91425">
            <a:noAutofit/>
          </a:bodyPr>
          <a:lstStyle/>
          <a:p>
            <a:pPr lvl="0">
              <a:spcBef>
                <a:spcPts val="0"/>
              </a:spcBef>
              <a:buNone/>
            </a:pPr>
            <a:r>
              <a:rPr lang="en"/>
              <a:t>Tracking Success and Continuing to Build Capacity</a:t>
            </a:r>
          </a:p>
        </p:txBody>
      </p:sp>
      <p:sp>
        <p:nvSpPr>
          <p:cNvPr id="334" name="Shape 334"/>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342900" lvl="0" marL="457200" rtl="0">
              <a:spcBef>
                <a:spcPts val="0"/>
              </a:spcBef>
              <a:buSzPct val="100000"/>
            </a:pPr>
            <a:r>
              <a:rPr lang="en" sz="1800"/>
              <a:t>Tracking the success of teachers who attended February Institute (by their students)</a:t>
            </a:r>
          </a:p>
          <a:p>
            <a:pPr indent="-342900" lvl="0" marL="457200" rtl="0">
              <a:spcBef>
                <a:spcPts val="0"/>
              </a:spcBef>
              <a:buSzPct val="100000"/>
            </a:pPr>
            <a:r>
              <a:rPr lang="en" sz="1800"/>
              <a:t>Tracking the success of students who attend AA</a:t>
            </a:r>
          </a:p>
          <a:p>
            <a:pPr indent="-342900" lvl="0" marL="457200" rtl="0">
              <a:spcBef>
                <a:spcPts val="0"/>
              </a:spcBef>
              <a:buSzPct val="100000"/>
            </a:pPr>
            <a:r>
              <a:rPr lang="en" sz="1800"/>
              <a:t>Tracking the success of students who attend Summer Programs</a:t>
            </a:r>
          </a:p>
          <a:p>
            <a:pPr indent="-342900" lvl="0" marL="457200">
              <a:spcBef>
                <a:spcPts val="0"/>
              </a:spcBef>
              <a:buSzPct val="100000"/>
            </a:pPr>
            <a:r>
              <a:rPr lang="en" sz="1800"/>
              <a:t>Tracking the success of teachers who attended February Institute AND teach in a Summer Program</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ph type="title"/>
          </p:nvPr>
        </p:nvSpPr>
        <p:spPr>
          <a:xfrm>
            <a:off x="457200" y="205978"/>
            <a:ext cx="8229600" cy="857400"/>
          </a:xfrm>
          <a:prstGeom prst="rect">
            <a:avLst/>
          </a:prstGeom>
        </p:spPr>
        <p:txBody>
          <a:bodyPr anchorCtr="0" anchor="ctr" bIns="91425" lIns="91425" rIns="91425" tIns="91425">
            <a:noAutofit/>
          </a:bodyPr>
          <a:lstStyle/>
          <a:p>
            <a:pPr lvl="0" algn="l">
              <a:spcBef>
                <a:spcPts val="0"/>
              </a:spcBef>
              <a:buNone/>
            </a:pPr>
            <a:r>
              <a:rPr lang="en"/>
              <a:t>Dr. Chang’s 100 Day Plan</a:t>
            </a:r>
          </a:p>
        </p:txBody>
      </p:sp>
      <p:sp>
        <p:nvSpPr>
          <p:cNvPr id="340" name="Shape 340"/>
          <p:cNvSpPr txBox="1"/>
          <p:nvPr>
            <p:ph idx="1" type="body"/>
          </p:nvPr>
        </p:nvSpPr>
        <p:spPr>
          <a:xfrm>
            <a:off x="457200" y="1372825"/>
            <a:ext cx="7323900" cy="3394500"/>
          </a:xfrm>
          <a:prstGeom prst="rect">
            <a:avLst/>
          </a:prstGeom>
        </p:spPr>
        <p:txBody>
          <a:bodyPr anchorCtr="0" anchor="t" bIns="91425" lIns="91425" rIns="91425" tIns="91425">
            <a:noAutofit/>
          </a:bodyPr>
          <a:lstStyle/>
          <a:p>
            <a:pPr indent="0" lvl="0" marL="0" rtl="0">
              <a:spcBef>
                <a:spcPts val="0"/>
              </a:spcBef>
              <a:buNone/>
            </a:pPr>
            <a:r>
              <a:rPr lang="en" sz="1800"/>
              <a:t>1. All youth can and must achieve at high levels. </a:t>
            </a:r>
          </a:p>
          <a:p>
            <a:pPr indent="0" lvl="0" marL="0" rtl="0">
              <a:spcBef>
                <a:spcPts val="0"/>
              </a:spcBef>
              <a:buNone/>
            </a:pPr>
            <a:r>
              <a:rPr lang="en" sz="1800"/>
              <a:t>2. We innovate and transform teaching and learning to inspire excellence. </a:t>
            </a:r>
          </a:p>
          <a:p>
            <a:pPr indent="0" lvl="0" marL="0" rtl="0">
              <a:spcBef>
                <a:spcPts val="0"/>
              </a:spcBef>
              <a:buNone/>
            </a:pPr>
            <a:r>
              <a:rPr lang="en" sz="1800"/>
              <a:t>3. Those closest to students must be empowered and held accountable for making the most critical decisions that lead to student achievement. </a:t>
            </a:r>
          </a:p>
          <a:p>
            <a:pPr indent="0" lvl="0" marL="0" rtl="0">
              <a:spcBef>
                <a:spcPts val="0"/>
              </a:spcBef>
              <a:buNone/>
            </a:pPr>
            <a:r>
              <a:rPr lang="en" sz="1800"/>
              <a:t>4. Every child should have access to a high quality school of their choice close to home.</a:t>
            </a:r>
          </a:p>
          <a:p>
            <a:pPr indent="0" lvl="0" marL="0">
              <a:spcBef>
                <a:spcPts val="0"/>
              </a:spcBef>
              <a:buNone/>
            </a:pPr>
            <a:r>
              <a:rPr lang="en" sz="1800"/>
              <a:t> 5. We must build a “Culture of We” that is embraced by students, staff, families, and community</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sp>
        <p:nvSpPr>
          <p:cNvPr id="345" name="Shape 345"/>
          <p:cNvSpPr txBox="1"/>
          <p:nvPr>
            <p:ph type="title"/>
          </p:nvPr>
        </p:nvSpPr>
        <p:spPr>
          <a:xfrm>
            <a:off x="457200" y="205978"/>
            <a:ext cx="8229600" cy="857400"/>
          </a:xfrm>
          <a:prstGeom prst="rect">
            <a:avLst/>
          </a:prstGeom>
        </p:spPr>
        <p:txBody>
          <a:bodyPr anchorCtr="0" anchor="ctr" bIns="91425" lIns="91425" rIns="91425" tIns="91425">
            <a:noAutofit/>
          </a:bodyPr>
          <a:lstStyle/>
          <a:p>
            <a:pPr lvl="0" algn="l">
              <a:spcBef>
                <a:spcPts val="0"/>
              </a:spcBef>
              <a:buNone/>
            </a:pPr>
            <a:r>
              <a:rPr lang="en"/>
              <a:t>Learning By Doing</a:t>
            </a:r>
          </a:p>
        </p:txBody>
      </p:sp>
      <p:sp>
        <p:nvSpPr>
          <p:cNvPr id="346" name="Shape 346"/>
          <p:cNvSpPr txBox="1"/>
          <p:nvPr>
            <p:ph idx="1" type="body"/>
          </p:nvPr>
        </p:nvSpPr>
        <p:spPr>
          <a:xfrm>
            <a:off x="457200" y="1372825"/>
            <a:ext cx="7323900" cy="3394500"/>
          </a:xfrm>
          <a:prstGeom prst="rect">
            <a:avLst/>
          </a:prstGeom>
        </p:spPr>
        <p:txBody>
          <a:bodyPr anchorCtr="0" anchor="t" bIns="91425" lIns="91425" rIns="91425" tIns="91425">
            <a:noAutofit/>
          </a:bodyPr>
          <a:lstStyle/>
          <a:p>
            <a:pPr indent="-406400" lvl="0" marL="457200" rtl="0">
              <a:spcBef>
                <a:spcPts val="0"/>
              </a:spcBef>
              <a:buSzPct val="100000"/>
              <a:buAutoNum type="arabicPeriod"/>
            </a:pPr>
            <a:r>
              <a:rPr lang="en" sz="2800"/>
              <a:t>Share/Refine your definition of rigor</a:t>
            </a:r>
          </a:p>
          <a:p>
            <a:pPr indent="-406400" lvl="0" marL="457200" rtl="0">
              <a:spcBef>
                <a:spcPts val="0"/>
              </a:spcBef>
              <a:buSzPct val="100000"/>
              <a:buAutoNum type="arabicPeriod"/>
            </a:pPr>
            <a:r>
              <a:rPr lang="en" sz="2800"/>
              <a:t>Analyze the cognitive demand of a task</a:t>
            </a:r>
          </a:p>
          <a:p>
            <a:pPr indent="-406400" lvl="0" marL="457200" rtl="0">
              <a:spcBef>
                <a:spcPts val="0"/>
              </a:spcBef>
              <a:buSzPct val="100000"/>
              <a:buAutoNum type="arabicPeriod"/>
            </a:pPr>
            <a:r>
              <a:rPr lang="en" sz="2800"/>
              <a:t>Modify the task to increase cognitive demand</a:t>
            </a:r>
          </a:p>
          <a:p>
            <a:pPr indent="-406400" lvl="0" marL="457200" rtl="0">
              <a:spcBef>
                <a:spcPts val="0"/>
              </a:spcBef>
              <a:buSzPct val="100000"/>
              <a:buAutoNum type="arabicPeriod"/>
            </a:pPr>
            <a:r>
              <a:rPr lang="en" sz="2800"/>
              <a:t>Think about WHY that revision is appropriate</a:t>
            </a:r>
          </a:p>
          <a:p>
            <a:pPr indent="-406400" lvl="0" marL="457200">
              <a:spcBef>
                <a:spcPts val="0"/>
              </a:spcBef>
              <a:buSzPct val="100000"/>
              <a:buAutoNum type="arabicPeriod"/>
            </a:pPr>
            <a:r>
              <a:rPr lang="en" sz="2800"/>
              <a:t>Repeat, repeat, repeat but remember--not ALL tasks should be CDTs!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46">
                                            <p:txEl>
                                              <p:pRg end="0" st="0"/>
                                            </p:txEl>
                                          </p:spTgt>
                                        </p:tgtEl>
                                        <p:attrNameLst>
                                          <p:attrName>style.visibility</p:attrName>
                                        </p:attrNameLst>
                                      </p:cBhvr>
                                      <p:to>
                                        <p:strVal val="visible"/>
                                      </p:to>
                                    </p:set>
                                    <p:anim calcmode="lin" valueType="num">
                                      <p:cBhvr additive="base">
                                        <p:cTn dur="1000"/>
                                        <p:tgtEl>
                                          <p:spTgt spid="34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46">
                                            <p:txEl>
                                              <p:pRg end="1" st="1"/>
                                            </p:txEl>
                                          </p:spTgt>
                                        </p:tgtEl>
                                        <p:attrNameLst>
                                          <p:attrName>style.visibility</p:attrName>
                                        </p:attrNameLst>
                                      </p:cBhvr>
                                      <p:to>
                                        <p:strVal val="visible"/>
                                      </p:to>
                                    </p:set>
                                    <p:anim calcmode="lin" valueType="num">
                                      <p:cBhvr additive="base">
                                        <p:cTn dur="1000"/>
                                        <p:tgtEl>
                                          <p:spTgt spid="34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46">
                                            <p:txEl>
                                              <p:pRg end="2" st="2"/>
                                            </p:txEl>
                                          </p:spTgt>
                                        </p:tgtEl>
                                        <p:attrNameLst>
                                          <p:attrName>style.visibility</p:attrName>
                                        </p:attrNameLst>
                                      </p:cBhvr>
                                      <p:to>
                                        <p:strVal val="visible"/>
                                      </p:to>
                                    </p:set>
                                    <p:anim calcmode="lin" valueType="num">
                                      <p:cBhvr additive="base">
                                        <p:cTn dur="1000"/>
                                        <p:tgtEl>
                                          <p:spTgt spid="34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46">
                                            <p:txEl>
                                              <p:pRg end="3" st="3"/>
                                            </p:txEl>
                                          </p:spTgt>
                                        </p:tgtEl>
                                        <p:attrNameLst>
                                          <p:attrName>style.visibility</p:attrName>
                                        </p:attrNameLst>
                                      </p:cBhvr>
                                      <p:to>
                                        <p:strVal val="visible"/>
                                      </p:to>
                                    </p:set>
                                    <p:anim calcmode="lin" valueType="num">
                                      <p:cBhvr additive="base">
                                        <p:cTn dur="1000"/>
                                        <p:tgtEl>
                                          <p:spTgt spid="346">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46">
                                            <p:txEl>
                                              <p:pRg end="4" st="4"/>
                                            </p:txEl>
                                          </p:spTgt>
                                        </p:tgtEl>
                                        <p:attrNameLst>
                                          <p:attrName>style.visibility</p:attrName>
                                        </p:attrNameLst>
                                      </p:cBhvr>
                                      <p:to>
                                        <p:strVal val="visible"/>
                                      </p:to>
                                    </p:set>
                                    <p:anim calcmode="lin" valueType="num">
                                      <p:cBhvr additive="base">
                                        <p:cTn dur="1000"/>
                                        <p:tgtEl>
                                          <p:spTgt spid="346">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x="0" y="0"/>
          <a:ext cx="0" cy="0"/>
          <a:chOff x="0" y="0"/>
          <a:chExt cx="0" cy="0"/>
        </a:xfrm>
      </p:grpSpPr>
      <p:sp>
        <p:nvSpPr>
          <p:cNvPr id="351" name="Shape 351"/>
          <p:cNvSpPr txBox="1"/>
          <p:nvPr>
            <p:ph type="title"/>
          </p:nvPr>
        </p:nvSpPr>
        <p:spPr>
          <a:xfrm>
            <a:off x="387900" y="215700"/>
            <a:ext cx="8368200" cy="686100"/>
          </a:xfrm>
          <a:prstGeom prst="rect">
            <a:avLst/>
          </a:prstGeom>
        </p:spPr>
        <p:txBody>
          <a:bodyPr anchorCtr="0" anchor="ctr" bIns="91425" lIns="91425" rIns="91425" tIns="91425">
            <a:noAutofit/>
          </a:bodyPr>
          <a:lstStyle/>
          <a:p>
            <a:pPr lvl="0" rtl="0" algn="l">
              <a:spcBef>
                <a:spcPts val="0"/>
              </a:spcBef>
              <a:buNone/>
            </a:pPr>
            <a:r>
              <a:rPr lang="en"/>
              <a:t>CDT?</a:t>
            </a:r>
          </a:p>
        </p:txBody>
      </p:sp>
      <p:sp>
        <p:nvSpPr>
          <p:cNvPr id="352" name="Shape 352"/>
          <p:cNvSpPr txBox="1"/>
          <p:nvPr/>
        </p:nvSpPr>
        <p:spPr>
          <a:xfrm>
            <a:off x="466400" y="1081325"/>
            <a:ext cx="8289600" cy="3767700"/>
          </a:xfrm>
          <a:prstGeom prst="rect">
            <a:avLst/>
          </a:prstGeom>
          <a:noFill/>
          <a:ln>
            <a:noFill/>
          </a:ln>
        </p:spPr>
        <p:txBody>
          <a:bodyPr anchorCtr="0" anchor="t" bIns="91425" lIns="91425" rIns="91425" tIns="91425">
            <a:noAutofit/>
          </a:bodyPr>
          <a:lstStyle/>
          <a:p>
            <a:pPr lvl="0" rtl="0">
              <a:spcBef>
                <a:spcPts val="0"/>
              </a:spcBef>
              <a:buNone/>
            </a:pPr>
            <a:r>
              <a:rPr b="1" lang="en" sz="3000" u="sng">
                <a:solidFill>
                  <a:srgbClr val="404040"/>
                </a:solidFill>
                <a:latin typeface="Roboto"/>
                <a:ea typeface="Roboto"/>
                <a:cs typeface="Roboto"/>
                <a:sym typeface="Roboto"/>
              </a:rPr>
              <a:t>CDT: Cognitively Demanding Task:</a:t>
            </a:r>
          </a:p>
          <a:p>
            <a:pPr lvl="0" rtl="0">
              <a:spcBef>
                <a:spcPts val="0"/>
              </a:spcBef>
              <a:buNone/>
            </a:pPr>
            <a:r>
              <a:t/>
            </a:r>
            <a:endParaRPr b="1" sz="2400">
              <a:solidFill>
                <a:srgbClr val="404040"/>
              </a:solidFill>
            </a:endParaRPr>
          </a:p>
          <a:p>
            <a:pPr lvl="0" rtl="0">
              <a:spcBef>
                <a:spcPts val="0"/>
              </a:spcBef>
              <a:buNone/>
            </a:pPr>
            <a:r>
              <a:rPr b="1" lang="en" sz="2400">
                <a:solidFill>
                  <a:srgbClr val="404040"/>
                </a:solidFill>
              </a:rPr>
              <a:t>Cognitive</a:t>
            </a:r>
            <a:r>
              <a:rPr lang="en" sz="2400">
                <a:solidFill>
                  <a:srgbClr val="404040"/>
                </a:solidFill>
              </a:rPr>
              <a:t> Demand – The </a:t>
            </a:r>
            <a:r>
              <a:rPr b="1" lang="en" sz="2400">
                <a:solidFill>
                  <a:srgbClr val="404040"/>
                </a:solidFill>
              </a:rPr>
              <a:t>cognitive</a:t>
            </a:r>
            <a:r>
              <a:rPr lang="en" sz="2400">
                <a:solidFill>
                  <a:srgbClr val="404040"/>
                </a:solidFill>
              </a:rPr>
              <a:t> demand is the kind and level of thinking required of students in order to successfully engage with and solve the </a:t>
            </a:r>
            <a:r>
              <a:rPr b="1" lang="en" sz="2400">
                <a:solidFill>
                  <a:srgbClr val="404040"/>
                </a:solidFill>
              </a:rPr>
              <a:t>task</a:t>
            </a:r>
            <a:r>
              <a:rPr lang="en" sz="2400">
                <a:solidFill>
                  <a:srgbClr val="404040"/>
                </a:solidFill>
              </a:rPr>
              <a:t>. </a:t>
            </a:r>
          </a:p>
          <a:p>
            <a:pPr lvl="0" rtl="0">
              <a:spcBef>
                <a:spcPts val="0"/>
              </a:spcBef>
              <a:buNone/>
            </a:pPr>
            <a:r>
              <a:t/>
            </a:r>
            <a:endParaRPr>
              <a:solidFill>
                <a:srgbClr val="404040"/>
              </a:solidFill>
            </a:endParaRPr>
          </a:p>
          <a:p>
            <a:pPr lvl="0" rtl="0">
              <a:spcBef>
                <a:spcPts val="0"/>
              </a:spcBef>
              <a:buNone/>
            </a:pPr>
            <a:r>
              <a:rPr lang="en">
                <a:solidFill>
                  <a:srgbClr val="404040"/>
                </a:solidFill>
              </a:rPr>
              <a:t>(Stein, M. K., Smith, M. S., Henningsen, M. A., &amp; Silver, E. A., 2000. Implementing standards-based mathematics instruction: A casebook for professional development.)</a:t>
            </a:r>
          </a:p>
          <a:p>
            <a:pPr lvl="0" rtl="0">
              <a:spcBef>
                <a:spcPts val="0"/>
              </a:spcBef>
              <a:buNone/>
            </a:pPr>
            <a:r>
              <a:t/>
            </a:r>
            <a:endParaRPr>
              <a:solidFill>
                <a:srgbClr val="404040"/>
              </a:solidFill>
            </a:endParaRPr>
          </a:p>
          <a:p>
            <a:pPr lvl="0" rtl="0">
              <a:spcBef>
                <a:spcPts val="0"/>
              </a:spcBef>
              <a:buNone/>
            </a:pPr>
            <a:r>
              <a:t/>
            </a:r>
            <a:endParaRPr>
              <a:solidFill>
                <a:srgbClr val="404040"/>
              </a:solidFill>
            </a:endParaRPr>
          </a:p>
          <a:p>
            <a:pPr lvl="0" rtl="0">
              <a:spcBef>
                <a:spcPts val="0"/>
              </a:spcBef>
              <a:buNone/>
            </a:pPr>
            <a:r>
              <a:t/>
            </a:r>
            <a:endParaRPr>
              <a:solidFill>
                <a:srgbClr val="404040"/>
              </a:solidFill>
            </a:endParaRPr>
          </a:p>
          <a:p>
            <a:pPr lvl="0" rtl="0">
              <a:spcBef>
                <a:spcPts val="0"/>
              </a:spcBef>
              <a:buNone/>
            </a:pPr>
            <a:r>
              <a:rPr i="1" lang="en">
                <a:solidFill>
                  <a:srgbClr val="404040"/>
                </a:solidFill>
              </a:rPr>
              <a:t>*Boston Public Schools predominantly use Webb’s Depth of Knowledge to determine the cognitive demand of a task.</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6" name="Shape 356"/>
        <p:cNvGrpSpPr/>
        <p:nvPr/>
      </p:nvGrpSpPr>
      <p:grpSpPr>
        <a:xfrm>
          <a:off x="0" y="0"/>
          <a:ext cx="0" cy="0"/>
          <a:chOff x="0" y="0"/>
          <a:chExt cx="0" cy="0"/>
        </a:xfrm>
      </p:grpSpPr>
      <p:graphicFrame>
        <p:nvGraphicFramePr>
          <p:cNvPr id="357" name="Shape 357"/>
          <p:cNvGraphicFramePr/>
          <p:nvPr/>
        </p:nvGraphicFramePr>
        <p:xfrm>
          <a:off x="516814" y="660135"/>
          <a:ext cx="3000000" cy="2999999"/>
        </p:xfrm>
        <a:graphic>
          <a:graphicData uri="http://schemas.openxmlformats.org/drawingml/2006/table">
            <a:tbl>
              <a:tblPr bandRow="1" firstRow="1">
                <a:noFill/>
                <a:tableStyleId>{A5C3AA6E-EE6F-47D7-8C5A-77445D57B159}</a:tableStyleId>
              </a:tblPr>
              <a:tblGrid>
                <a:gridCol w="1653100"/>
                <a:gridCol w="1190125"/>
                <a:gridCol w="5130975"/>
              </a:tblGrid>
              <a:tr h="959900">
                <a:tc>
                  <a:txBody>
                    <a:bodyPr>
                      <a:noAutofit/>
                    </a:bodyPr>
                    <a:lstStyle/>
                    <a:p>
                      <a:pPr indent="0" lvl="0" marL="0" marR="0" rtl="0" algn="l">
                        <a:spcBef>
                          <a:spcPts val="0"/>
                        </a:spcBef>
                        <a:buSzPct val="25000"/>
                        <a:buNone/>
                      </a:pPr>
                      <a:r>
                        <a:rPr b="1" lang="en" sz="1400" u="none" cap="none" strike="noStrike">
                          <a:solidFill>
                            <a:srgbClr val="000000"/>
                          </a:solidFill>
                        </a:rPr>
                        <a:t>1. Recall</a:t>
                      </a: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c>
                  <a:txBody>
                    <a:bodyPr>
                      <a:noAutofit/>
                    </a:bodyPr>
                    <a:lstStyle/>
                    <a:p>
                      <a:pPr indent="0" lvl="0" marL="0" marR="0" rtl="0" algn="l">
                        <a:spcBef>
                          <a:spcPts val="0"/>
                        </a:spcBef>
                        <a:buSzPct val="25000"/>
                        <a:buNone/>
                      </a:pPr>
                      <a:r>
                        <a:t/>
                      </a:r>
                      <a:endParaRPr sz="1400">
                        <a:solidFill>
                          <a:srgbClr val="000000"/>
                        </a:solidFill>
                      </a:endParaRP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c>
                  <a:txBody>
                    <a:bodyPr>
                      <a:noAutofit/>
                    </a:bodyPr>
                    <a:lstStyle/>
                    <a:p>
                      <a:pPr indent="-254000" lvl="0" marL="254000" marR="0" rtl="0" algn="l">
                        <a:lnSpc>
                          <a:spcPct val="130000"/>
                        </a:lnSpc>
                        <a:spcBef>
                          <a:spcPts val="0"/>
                        </a:spcBef>
                        <a:buClr>
                          <a:srgbClr val="000000"/>
                        </a:buClr>
                        <a:buSzPct val="100000"/>
                        <a:buFont typeface="Arial"/>
                        <a:buChar char="•"/>
                      </a:pPr>
                      <a:r>
                        <a:rPr b="0" i="1" lang="en" sz="1200">
                          <a:solidFill>
                            <a:srgbClr val="000000"/>
                          </a:solidFill>
                          <a:latin typeface="Helvetica Neue"/>
                          <a:ea typeface="Helvetica Neue"/>
                          <a:cs typeface="Helvetica Neue"/>
                          <a:sym typeface="Helvetica Neue"/>
                        </a:rPr>
                        <a:t>Recall of fact or definition or concept</a:t>
                      </a:r>
                    </a:p>
                    <a:p>
                      <a:pPr indent="-254000" lvl="0" marL="254000" marR="0" rtl="0" algn="l">
                        <a:lnSpc>
                          <a:spcPct val="130000"/>
                        </a:lnSpc>
                        <a:spcBef>
                          <a:spcPts val="0"/>
                        </a:spcBef>
                        <a:buClr>
                          <a:srgbClr val="000000"/>
                        </a:buClr>
                        <a:buSzPct val="100000"/>
                        <a:buFont typeface="Arial"/>
                        <a:buChar char="•"/>
                      </a:pPr>
                      <a:r>
                        <a:rPr b="0" i="1" lang="en" sz="1200">
                          <a:solidFill>
                            <a:srgbClr val="000000"/>
                          </a:solidFill>
                          <a:latin typeface="Helvetica Neue"/>
                          <a:ea typeface="Helvetica Neue"/>
                          <a:cs typeface="Helvetica Neue"/>
                          <a:sym typeface="Helvetica Neue"/>
                        </a:rPr>
                        <a:t>Routine/simple procedures</a:t>
                      </a: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r>
              <a:tr h="1172450">
                <a:tc>
                  <a:txBody>
                    <a:bodyPr>
                      <a:noAutofit/>
                    </a:bodyPr>
                    <a:lstStyle/>
                    <a:p>
                      <a:pPr indent="0" lvl="0" marL="0" marR="0" rtl="0" algn="l">
                        <a:spcBef>
                          <a:spcPts val="0"/>
                        </a:spcBef>
                        <a:buSzPct val="25000"/>
                        <a:buNone/>
                      </a:pPr>
                      <a:r>
                        <a:rPr b="1" lang="en" sz="1400">
                          <a:solidFill>
                            <a:srgbClr val="000000"/>
                          </a:solidFill>
                        </a:rPr>
                        <a:t>2. Skill</a:t>
                      </a: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c>
                  <a:txBody>
                    <a:bodyPr>
                      <a:noAutofit/>
                    </a:bodyPr>
                    <a:lstStyle/>
                    <a:p>
                      <a:pPr indent="0" lvl="0" marL="0" marR="0" rtl="0" algn="l">
                        <a:spcBef>
                          <a:spcPts val="0"/>
                        </a:spcBef>
                        <a:buSzPct val="25000"/>
                        <a:buNone/>
                      </a:pPr>
                      <a:r>
                        <a:t/>
                      </a:r>
                      <a:endParaRPr sz="1400">
                        <a:solidFill>
                          <a:srgbClr val="000000"/>
                        </a:solidFill>
                      </a:endParaRP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c>
                  <a:txBody>
                    <a:bodyPr>
                      <a:noAutofit/>
                    </a:bodyPr>
                    <a:lstStyle/>
                    <a:p>
                      <a:pPr indent="-254000" lvl="0" marL="254000" marR="0" rtl="0" algn="l">
                        <a:lnSpc>
                          <a:spcPct val="130000"/>
                        </a:lnSpc>
                        <a:spcBef>
                          <a:spcPts val="0"/>
                        </a:spcBef>
                        <a:buClr>
                          <a:srgbClr val="000000"/>
                        </a:buClr>
                        <a:buSzPct val="100000"/>
                        <a:buFont typeface="Arial"/>
                        <a:buChar char="•"/>
                      </a:pPr>
                      <a:r>
                        <a:rPr b="0" i="1" lang="en" sz="1200">
                          <a:solidFill>
                            <a:srgbClr val="000000"/>
                          </a:solidFill>
                          <a:latin typeface="Helvetica Neue"/>
                          <a:ea typeface="Helvetica Neue"/>
                          <a:cs typeface="Helvetica Neue"/>
                          <a:sym typeface="Helvetica Neue"/>
                        </a:rPr>
                        <a:t>Finding and using explicit information given</a:t>
                      </a:r>
                    </a:p>
                    <a:p>
                      <a:pPr indent="-254000" lvl="0" marL="254000" marR="0" rtl="0" algn="l">
                        <a:lnSpc>
                          <a:spcPct val="130000"/>
                        </a:lnSpc>
                        <a:spcBef>
                          <a:spcPts val="0"/>
                        </a:spcBef>
                        <a:buClr>
                          <a:srgbClr val="000000"/>
                        </a:buClr>
                        <a:buSzPct val="100000"/>
                        <a:buFont typeface="Arial"/>
                        <a:buChar char="•"/>
                      </a:pPr>
                      <a:r>
                        <a:rPr b="0" i="1" lang="en" sz="1200">
                          <a:solidFill>
                            <a:srgbClr val="000000"/>
                          </a:solidFill>
                          <a:latin typeface="Helvetica Neue"/>
                          <a:ea typeface="Helvetica Neue"/>
                          <a:cs typeface="Helvetica Neue"/>
                          <a:sym typeface="Helvetica Neue"/>
                        </a:rPr>
                        <a:t>Multi-step procedures that involve basic decision-making</a:t>
                      </a:r>
                    </a:p>
                    <a:p>
                      <a:pPr indent="-254000" lvl="0" marL="254000" marR="0" rtl="0" algn="l">
                        <a:lnSpc>
                          <a:spcPct val="130000"/>
                        </a:lnSpc>
                        <a:spcBef>
                          <a:spcPts val="0"/>
                        </a:spcBef>
                        <a:buClr>
                          <a:srgbClr val="000000"/>
                        </a:buClr>
                        <a:buSzPct val="100000"/>
                        <a:buFont typeface="Arial"/>
                        <a:buChar char="•"/>
                      </a:pPr>
                      <a:r>
                        <a:rPr b="0" i="1" lang="en" sz="1200">
                          <a:solidFill>
                            <a:srgbClr val="000000"/>
                          </a:solidFill>
                          <a:latin typeface="Helvetica Neue"/>
                          <a:ea typeface="Helvetica Neue"/>
                          <a:cs typeface="Helvetica Neue"/>
                          <a:sym typeface="Helvetica Neue"/>
                        </a:rPr>
                        <a:t>Usually a single correct answer or outcome</a:t>
                      </a: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r>
              <a:tr h="1190225">
                <a:tc>
                  <a:txBody>
                    <a:bodyPr>
                      <a:noAutofit/>
                    </a:bodyPr>
                    <a:lstStyle/>
                    <a:p>
                      <a:pPr indent="0" lvl="0" marL="0" marR="0" rtl="0" algn="l">
                        <a:spcBef>
                          <a:spcPts val="0"/>
                        </a:spcBef>
                        <a:buSzPct val="25000"/>
                        <a:buNone/>
                      </a:pPr>
                      <a:r>
                        <a:rPr b="1" lang="en" sz="1400">
                          <a:solidFill>
                            <a:srgbClr val="000000"/>
                          </a:solidFill>
                        </a:rPr>
                        <a:t>3. Strategic</a:t>
                      </a: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c>
                  <a:txBody>
                    <a:bodyPr>
                      <a:noAutofit/>
                    </a:bodyPr>
                    <a:lstStyle/>
                    <a:p>
                      <a:pPr indent="0" lvl="0" marL="0" marR="0" rtl="0" algn="l">
                        <a:spcBef>
                          <a:spcPts val="0"/>
                        </a:spcBef>
                        <a:buSzPct val="25000"/>
                        <a:buNone/>
                      </a:pPr>
                      <a:r>
                        <a:t/>
                      </a:r>
                      <a:endParaRPr sz="1400">
                        <a:solidFill>
                          <a:srgbClr val="000000"/>
                        </a:solidFill>
                      </a:endParaRP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c>
                  <a:txBody>
                    <a:bodyPr>
                      <a:noAutofit/>
                    </a:bodyPr>
                    <a:lstStyle/>
                    <a:p>
                      <a:pPr indent="-254000" lvl="0" marL="254000" marR="0" rtl="0" algn="l">
                        <a:lnSpc>
                          <a:spcPct val="130000"/>
                        </a:lnSpc>
                        <a:spcBef>
                          <a:spcPts val="0"/>
                        </a:spcBef>
                        <a:buClr>
                          <a:srgbClr val="000000"/>
                        </a:buClr>
                        <a:buSzPct val="100000"/>
                        <a:buFont typeface="Arial"/>
                        <a:buChar char="•"/>
                      </a:pPr>
                      <a:r>
                        <a:rPr b="0" i="1" lang="en" sz="1200">
                          <a:solidFill>
                            <a:srgbClr val="000000"/>
                          </a:solidFill>
                          <a:latin typeface="Helvetica Neue"/>
                          <a:ea typeface="Helvetica Neue"/>
                          <a:cs typeface="Helvetica Neue"/>
                          <a:sym typeface="Helvetica Neue"/>
                        </a:rPr>
                        <a:t>Apply skill/concept knowledge to a larger problem or challenge</a:t>
                      </a:r>
                    </a:p>
                    <a:p>
                      <a:pPr indent="-254000" lvl="0" marL="254000" marR="0" rtl="0" algn="l">
                        <a:lnSpc>
                          <a:spcPct val="130000"/>
                        </a:lnSpc>
                        <a:spcBef>
                          <a:spcPts val="0"/>
                        </a:spcBef>
                        <a:buClr>
                          <a:srgbClr val="000000"/>
                        </a:buClr>
                        <a:buSzPct val="100000"/>
                        <a:buFont typeface="Arial"/>
                        <a:buChar char="•"/>
                      </a:pPr>
                      <a:r>
                        <a:rPr b="0" i="1" lang="en" sz="1200">
                          <a:solidFill>
                            <a:srgbClr val="000000"/>
                          </a:solidFill>
                          <a:latin typeface="Helvetica Neue"/>
                          <a:ea typeface="Helvetica Neue"/>
                          <a:cs typeface="Helvetica Neue"/>
                          <a:sym typeface="Helvetica Neue"/>
                        </a:rPr>
                        <a:t>Typically involves reasoning, judgment, and inference</a:t>
                      </a:r>
                    </a:p>
                    <a:p>
                      <a:pPr indent="-254000" lvl="0" marL="254000" marR="0" rtl="0" algn="l">
                        <a:lnSpc>
                          <a:spcPct val="130000"/>
                        </a:lnSpc>
                        <a:spcBef>
                          <a:spcPts val="0"/>
                        </a:spcBef>
                        <a:buClr>
                          <a:srgbClr val="000000"/>
                        </a:buClr>
                        <a:buSzPct val="100000"/>
                        <a:buFont typeface="Arial"/>
                        <a:buChar char="•"/>
                      </a:pPr>
                      <a:r>
                        <a:rPr b="0" i="1" lang="en" sz="1200">
                          <a:solidFill>
                            <a:srgbClr val="000000"/>
                          </a:solidFill>
                          <a:latin typeface="Helvetica Neue"/>
                          <a:ea typeface="Helvetica Neue"/>
                          <a:cs typeface="Helvetica Neue"/>
                          <a:sym typeface="Helvetica Neue"/>
                        </a:rPr>
                        <a:t>Usually more than one possible answer or outcome</a:t>
                      </a: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r>
              <a:tr h="959900">
                <a:tc>
                  <a:txBody>
                    <a:bodyPr>
                      <a:noAutofit/>
                    </a:bodyPr>
                    <a:lstStyle/>
                    <a:p>
                      <a:pPr indent="0" lvl="0" marL="0" marR="0" rtl="0" algn="l">
                        <a:spcBef>
                          <a:spcPts val="0"/>
                        </a:spcBef>
                        <a:buSzPct val="25000"/>
                        <a:buNone/>
                      </a:pPr>
                      <a:r>
                        <a:rPr b="1" lang="en" sz="1400">
                          <a:solidFill>
                            <a:srgbClr val="000000"/>
                          </a:solidFill>
                        </a:rPr>
                        <a:t>4. Extended</a:t>
                      </a: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c>
                  <a:txBody>
                    <a:bodyPr>
                      <a:noAutofit/>
                    </a:bodyPr>
                    <a:lstStyle/>
                    <a:p>
                      <a:pPr indent="0" lvl="0" marL="0" marR="0" rtl="0" algn="l">
                        <a:spcBef>
                          <a:spcPts val="0"/>
                        </a:spcBef>
                        <a:buSzPct val="25000"/>
                        <a:buNone/>
                      </a:pPr>
                      <a:r>
                        <a:t/>
                      </a:r>
                      <a:endParaRPr sz="1400">
                        <a:solidFill>
                          <a:srgbClr val="000000"/>
                        </a:solidFill>
                      </a:endParaRP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c>
                  <a:txBody>
                    <a:bodyPr>
                      <a:noAutofit/>
                    </a:bodyPr>
                    <a:lstStyle/>
                    <a:p>
                      <a:pPr indent="-254000" lvl="0" marL="254000" marR="0" rtl="0" algn="l">
                        <a:lnSpc>
                          <a:spcPct val="130000"/>
                        </a:lnSpc>
                        <a:spcBef>
                          <a:spcPts val="0"/>
                        </a:spcBef>
                        <a:buClr>
                          <a:srgbClr val="000000"/>
                        </a:buClr>
                        <a:buSzPct val="100000"/>
                        <a:buFont typeface="Arial"/>
                        <a:buChar char="•"/>
                      </a:pPr>
                      <a:r>
                        <a:rPr i="1" lang="en" sz="1200">
                          <a:solidFill>
                            <a:srgbClr val="000000"/>
                          </a:solidFill>
                          <a:latin typeface="Helvetica Neue"/>
                          <a:ea typeface="Helvetica Neue"/>
                          <a:cs typeface="Helvetica Neue"/>
                          <a:sym typeface="Helvetica Neue"/>
                        </a:rPr>
                        <a:t>A longer term investigation/application to the real world</a:t>
                      </a:r>
                    </a:p>
                    <a:p>
                      <a:pPr indent="-254000" lvl="0" marL="254000" marR="0" rtl="0" algn="l">
                        <a:lnSpc>
                          <a:spcPct val="130000"/>
                        </a:lnSpc>
                        <a:spcBef>
                          <a:spcPts val="0"/>
                        </a:spcBef>
                        <a:buClr>
                          <a:srgbClr val="000000"/>
                        </a:buClr>
                        <a:buSzPct val="100000"/>
                        <a:buFont typeface="Arial"/>
                        <a:buChar char="•"/>
                      </a:pPr>
                      <a:r>
                        <a:rPr i="1" lang="en" sz="1200">
                          <a:solidFill>
                            <a:srgbClr val="000000"/>
                          </a:solidFill>
                          <a:latin typeface="Helvetica Neue"/>
                          <a:ea typeface="Helvetica Neue"/>
                          <a:cs typeface="Helvetica Neue"/>
                          <a:sym typeface="Helvetica Neue"/>
                        </a:rPr>
                        <a:t>Typically involves research and creation of a work</a:t>
                      </a:r>
                    </a:p>
                    <a:p>
                      <a:pPr indent="-254000" lvl="0" marL="254000" marR="0" rtl="0" algn="l">
                        <a:lnSpc>
                          <a:spcPct val="130000"/>
                        </a:lnSpc>
                        <a:spcBef>
                          <a:spcPts val="0"/>
                        </a:spcBef>
                        <a:buClr>
                          <a:srgbClr val="000000"/>
                        </a:buClr>
                        <a:buSzPct val="100000"/>
                        <a:buFont typeface="Arial"/>
                        <a:buChar char="•"/>
                      </a:pPr>
                      <a:r>
                        <a:rPr i="1" lang="en" sz="1200">
                          <a:solidFill>
                            <a:srgbClr val="000000"/>
                          </a:solidFill>
                          <a:latin typeface="Helvetica Neue"/>
                          <a:ea typeface="Helvetica Neue"/>
                          <a:cs typeface="Helvetica Neue"/>
                          <a:sym typeface="Helvetica Neue"/>
                        </a:rPr>
                        <a:t>Often integrates other disciplines and content areas</a:t>
                      </a:r>
                    </a:p>
                  </a:txBody>
                  <a:tcPr marT="34300" marB="34300" marR="91450" marL="91450" anchor="ctr">
                    <a:lnL cap="flat" cmpd="sng" w="12700">
                      <a:solidFill>
                        <a:srgbClr val="7F7F7F"/>
                      </a:solidFill>
                      <a:prstDash val="solid"/>
                      <a:round/>
                      <a:headEnd len="med" w="med" type="none"/>
                      <a:tailEnd len="med" w="med" type="none"/>
                    </a:lnL>
                    <a:lnR cap="flat" cmpd="sng" w="12700">
                      <a:solidFill>
                        <a:srgbClr val="7F7F7F"/>
                      </a:solidFill>
                      <a:prstDash val="solid"/>
                      <a:round/>
                      <a:headEnd len="med" w="med" type="none"/>
                      <a:tailEnd len="med" w="med" type="none"/>
                    </a:lnR>
                    <a:lnT cap="flat" cmpd="sng" w="12700">
                      <a:solidFill>
                        <a:srgbClr val="7F7F7F"/>
                      </a:solidFill>
                      <a:prstDash val="solid"/>
                      <a:round/>
                      <a:headEnd len="med" w="med" type="none"/>
                      <a:tailEnd len="med" w="med" type="none"/>
                    </a:lnT>
                    <a:lnB cap="flat" cmpd="sng" w="12700">
                      <a:solidFill>
                        <a:srgbClr val="7F7F7F"/>
                      </a:solidFill>
                      <a:prstDash val="solid"/>
                      <a:round/>
                      <a:headEnd len="med" w="med" type="none"/>
                      <a:tailEnd len="med" w="med" type="none"/>
                    </a:lnB>
                  </a:tcPr>
                </a:tc>
              </a:tr>
            </a:tbl>
          </a:graphicData>
        </a:graphic>
      </p:graphicFrame>
      <p:pic>
        <p:nvPicPr>
          <p:cNvPr id="358" name="Shape 358"/>
          <p:cNvPicPr preferRelativeResize="0"/>
          <p:nvPr/>
        </p:nvPicPr>
        <p:blipFill rotWithShape="1">
          <a:blip r:embed="rId3">
            <a:alphaModFix/>
          </a:blip>
          <a:srcRect b="0" l="0" r="0" t="0"/>
          <a:stretch/>
        </p:blipFill>
        <p:spPr>
          <a:xfrm>
            <a:off x="2358116" y="660130"/>
            <a:ext cx="876600" cy="855000"/>
          </a:xfrm>
          <a:prstGeom prst="rect">
            <a:avLst/>
          </a:prstGeom>
          <a:noFill/>
          <a:ln>
            <a:noFill/>
          </a:ln>
        </p:spPr>
      </p:pic>
      <p:pic>
        <p:nvPicPr>
          <p:cNvPr id="359" name="Shape 359"/>
          <p:cNvPicPr preferRelativeResize="0"/>
          <p:nvPr/>
        </p:nvPicPr>
        <p:blipFill rotWithShape="1">
          <a:blip r:embed="rId4">
            <a:alphaModFix/>
          </a:blip>
          <a:srcRect b="0" l="0" r="0" t="0"/>
          <a:stretch/>
        </p:blipFill>
        <p:spPr>
          <a:xfrm>
            <a:off x="2323316" y="1795620"/>
            <a:ext cx="946200" cy="784500"/>
          </a:xfrm>
          <a:prstGeom prst="rect">
            <a:avLst/>
          </a:prstGeom>
          <a:noFill/>
          <a:ln cap="flat" cmpd="sng" w="9525">
            <a:solidFill>
              <a:schemeClr val="dk1"/>
            </a:solidFill>
            <a:prstDash val="solid"/>
            <a:round/>
            <a:headEnd len="med" w="med" type="none"/>
            <a:tailEnd len="med" w="med" type="none"/>
          </a:ln>
        </p:spPr>
      </p:pic>
      <p:pic>
        <p:nvPicPr>
          <p:cNvPr id="360" name="Shape 360"/>
          <p:cNvPicPr preferRelativeResize="0"/>
          <p:nvPr/>
        </p:nvPicPr>
        <p:blipFill rotWithShape="1">
          <a:blip r:embed="rId5">
            <a:alphaModFix/>
          </a:blip>
          <a:srcRect b="0" l="0" r="0" t="0"/>
          <a:stretch/>
        </p:blipFill>
        <p:spPr>
          <a:xfrm>
            <a:off x="2403121" y="4000247"/>
            <a:ext cx="786600" cy="901500"/>
          </a:xfrm>
          <a:prstGeom prst="rect">
            <a:avLst/>
          </a:prstGeom>
          <a:noFill/>
          <a:ln>
            <a:noFill/>
          </a:ln>
        </p:spPr>
      </p:pic>
      <p:pic>
        <p:nvPicPr>
          <p:cNvPr id="361" name="Shape 361"/>
          <p:cNvPicPr preferRelativeResize="0"/>
          <p:nvPr/>
        </p:nvPicPr>
        <p:blipFill rotWithShape="1">
          <a:blip r:embed="rId6">
            <a:alphaModFix/>
          </a:blip>
          <a:srcRect b="0" l="0" r="0" t="0"/>
          <a:stretch/>
        </p:blipFill>
        <p:spPr>
          <a:xfrm>
            <a:off x="2358121" y="2793704"/>
            <a:ext cx="876600" cy="1094100"/>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x="0" y="0"/>
          <a:ext cx="0" cy="0"/>
          <a:chOff x="0" y="0"/>
          <a:chExt cx="0" cy="0"/>
        </a:xfrm>
      </p:grpSpPr>
      <p:sp>
        <p:nvSpPr>
          <p:cNvPr id="366" name="Shape 366"/>
          <p:cNvSpPr txBox="1"/>
          <p:nvPr>
            <p:ph type="title"/>
          </p:nvPr>
        </p:nvSpPr>
        <p:spPr>
          <a:xfrm>
            <a:off x="457200" y="205978"/>
            <a:ext cx="8229600" cy="857400"/>
          </a:xfrm>
          <a:prstGeom prst="rect">
            <a:avLst/>
          </a:prstGeom>
        </p:spPr>
        <p:txBody>
          <a:bodyPr anchorCtr="0" anchor="ctr" bIns="91425" lIns="91425" rIns="91425" tIns="91425">
            <a:noAutofit/>
          </a:bodyPr>
          <a:lstStyle/>
          <a:p>
            <a:pPr lvl="0" algn="l">
              <a:spcBef>
                <a:spcPts val="0"/>
              </a:spcBef>
              <a:buNone/>
            </a:pPr>
            <a:r>
              <a:rPr lang="en"/>
              <a:t>UDL-ification</a:t>
            </a:r>
          </a:p>
        </p:txBody>
      </p:sp>
      <p:sp>
        <p:nvSpPr>
          <p:cNvPr id="367" name="Shape 367"/>
          <p:cNvSpPr txBox="1"/>
          <p:nvPr>
            <p:ph idx="1" type="body"/>
          </p:nvPr>
        </p:nvSpPr>
        <p:spPr>
          <a:xfrm>
            <a:off x="457200" y="1372825"/>
            <a:ext cx="7323900" cy="3394500"/>
          </a:xfrm>
          <a:prstGeom prst="rect">
            <a:avLst/>
          </a:prstGeom>
        </p:spPr>
        <p:txBody>
          <a:bodyPr anchorCtr="0" anchor="t" bIns="91425" lIns="91425" rIns="91425" tIns="91425">
            <a:noAutofit/>
          </a:bodyPr>
          <a:lstStyle/>
          <a:p>
            <a:pPr indent="-381000" lvl="0" marL="457200" rtl="0">
              <a:spcBef>
                <a:spcPts val="0"/>
              </a:spcBef>
              <a:buSzPct val="100000"/>
            </a:pPr>
            <a:r>
              <a:rPr lang="en" sz="2400"/>
              <a:t>Make sure there are multiple ways within the task to show proficiency</a:t>
            </a:r>
          </a:p>
          <a:p>
            <a:pPr indent="-381000" lvl="0" marL="457200" rtl="0">
              <a:spcBef>
                <a:spcPts val="0"/>
              </a:spcBef>
              <a:buSzPct val="100000"/>
            </a:pPr>
            <a:r>
              <a:rPr lang="en" sz="2400"/>
              <a:t>Determine what barriers exist that prevent students from accessing the task</a:t>
            </a:r>
          </a:p>
          <a:p>
            <a:pPr indent="-381000" lvl="0" marL="457200">
              <a:spcBef>
                <a:spcPts val="0"/>
              </a:spcBef>
              <a:buSzPct val="100000"/>
            </a:pPr>
            <a:r>
              <a:rPr lang="en" sz="2400"/>
              <a:t>ADDRESS the barriers without compromising rigor or expectations</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1" name="Shape 371"/>
        <p:cNvGrpSpPr/>
        <p:nvPr/>
      </p:nvGrpSpPr>
      <p:grpSpPr>
        <a:xfrm>
          <a:off x="0" y="0"/>
          <a:ext cx="0" cy="0"/>
          <a:chOff x="0" y="0"/>
          <a:chExt cx="0" cy="0"/>
        </a:xfrm>
      </p:grpSpPr>
      <p:sp>
        <p:nvSpPr>
          <p:cNvPr id="372" name="Shape 372"/>
          <p:cNvSpPr txBox="1"/>
          <p:nvPr/>
        </p:nvSpPr>
        <p:spPr>
          <a:xfrm>
            <a:off x="341727" y="3151223"/>
            <a:ext cx="2742900" cy="10661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404040"/>
              </a:buClr>
              <a:buSzPct val="25000"/>
              <a:buFont typeface="Arial"/>
              <a:buNone/>
            </a:pPr>
            <a:r>
              <a:rPr b="1" lang="en" sz="2400">
                <a:solidFill>
                  <a:srgbClr val="404040"/>
                </a:solidFill>
                <a:latin typeface="Quattrocento"/>
                <a:ea typeface="Quattrocento"/>
                <a:cs typeface="Quattrocento"/>
                <a:sym typeface="Quattrocento"/>
              </a:rPr>
              <a:t>Representation</a:t>
            </a:r>
          </a:p>
          <a:p>
            <a:pPr indent="0" lvl="0" marL="0" marR="0" rtl="0" algn="ctr">
              <a:spcBef>
                <a:spcPts val="320"/>
              </a:spcBef>
              <a:spcAft>
                <a:spcPts val="0"/>
              </a:spcAft>
              <a:buClr>
                <a:schemeClr val="dk1"/>
              </a:buClr>
              <a:buFont typeface="Arial"/>
              <a:buNone/>
            </a:pPr>
            <a:r>
              <a:t/>
            </a:r>
            <a:endParaRPr sz="1600">
              <a:solidFill>
                <a:srgbClr val="404040"/>
              </a:solidFill>
              <a:latin typeface="Calibri"/>
              <a:ea typeface="Calibri"/>
              <a:cs typeface="Calibri"/>
              <a:sym typeface="Calibri"/>
            </a:endParaRPr>
          </a:p>
          <a:p>
            <a:pPr indent="0" lvl="0" marL="0" marR="0" rtl="0" algn="ctr">
              <a:spcBef>
                <a:spcPts val="320"/>
              </a:spcBef>
              <a:buClr>
                <a:srgbClr val="404040"/>
              </a:buClr>
              <a:buSzPct val="25000"/>
              <a:buFont typeface="Arial"/>
              <a:buNone/>
            </a:pPr>
            <a:r>
              <a:rPr lang="en" sz="1600">
                <a:solidFill>
                  <a:srgbClr val="404040"/>
                </a:solidFill>
                <a:latin typeface="Calibri"/>
                <a:ea typeface="Calibri"/>
                <a:cs typeface="Calibri"/>
                <a:sym typeface="Calibri"/>
              </a:rPr>
              <a:t>How information is presented to students in the lesson (e.g. written text or verbal communication)</a:t>
            </a:r>
          </a:p>
        </p:txBody>
      </p:sp>
      <p:sp>
        <p:nvSpPr>
          <p:cNvPr id="373" name="Shape 373"/>
          <p:cNvSpPr txBox="1"/>
          <p:nvPr/>
        </p:nvSpPr>
        <p:spPr>
          <a:xfrm>
            <a:off x="3084715" y="3151223"/>
            <a:ext cx="3075900" cy="10661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404040"/>
              </a:buClr>
              <a:buSzPct val="25000"/>
              <a:buFont typeface="Arial"/>
              <a:buNone/>
            </a:pPr>
            <a:r>
              <a:rPr b="1" lang="en" sz="2400">
                <a:solidFill>
                  <a:srgbClr val="404040"/>
                </a:solidFill>
                <a:latin typeface="Quattrocento"/>
                <a:ea typeface="Quattrocento"/>
                <a:cs typeface="Quattrocento"/>
                <a:sym typeface="Quattrocento"/>
              </a:rPr>
              <a:t>Action &amp; Expression</a:t>
            </a:r>
          </a:p>
          <a:p>
            <a:pPr indent="0" lvl="0" marL="0" marR="0" rtl="0" algn="ctr">
              <a:spcBef>
                <a:spcPts val="320"/>
              </a:spcBef>
              <a:spcAft>
                <a:spcPts val="0"/>
              </a:spcAft>
              <a:buClr>
                <a:schemeClr val="dk1"/>
              </a:buClr>
              <a:buFont typeface="Arial"/>
              <a:buNone/>
            </a:pPr>
            <a:r>
              <a:t/>
            </a:r>
            <a:endParaRPr sz="1600">
              <a:solidFill>
                <a:srgbClr val="404040"/>
              </a:solidFill>
              <a:latin typeface="Calibri"/>
              <a:ea typeface="Calibri"/>
              <a:cs typeface="Calibri"/>
              <a:sym typeface="Calibri"/>
            </a:endParaRPr>
          </a:p>
          <a:p>
            <a:pPr indent="0" lvl="0" marL="0" marR="0" rtl="0" algn="ctr">
              <a:spcBef>
                <a:spcPts val="320"/>
              </a:spcBef>
              <a:spcAft>
                <a:spcPts val="0"/>
              </a:spcAft>
              <a:buClr>
                <a:srgbClr val="404040"/>
              </a:buClr>
              <a:buSzPct val="25000"/>
              <a:buFont typeface="Arial"/>
              <a:buNone/>
            </a:pPr>
            <a:r>
              <a:rPr lang="en" sz="1600">
                <a:solidFill>
                  <a:srgbClr val="404040"/>
                </a:solidFill>
                <a:latin typeface="Calibri"/>
                <a:ea typeface="Calibri"/>
                <a:cs typeface="Calibri"/>
                <a:sym typeface="Calibri"/>
              </a:rPr>
              <a:t>How students navigate a</a:t>
            </a:r>
          </a:p>
          <a:p>
            <a:pPr indent="0" lvl="0" marL="0" marR="0" rtl="0" algn="ctr">
              <a:spcBef>
                <a:spcPts val="0"/>
              </a:spcBef>
              <a:spcAft>
                <a:spcPts val="0"/>
              </a:spcAft>
              <a:buClr>
                <a:srgbClr val="404040"/>
              </a:buClr>
              <a:buSzPct val="25000"/>
              <a:buFont typeface="Arial"/>
              <a:buNone/>
            </a:pPr>
            <a:r>
              <a:rPr lang="en" sz="1600">
                <a:solidFill>
                  <a:srgbClr val="404040"/>
                </a:solidFill>
                <a:latin typeface="Calibri"/>
                <a:ea typeface="Calibri"/>
                <a:cs typeface="Calibri"/>
                <a:sym typeface="Calibri"/>
              </a:rPr>
              <a:t> learning environment and</a:t>
            </a:r>
          </a:p>
          <a:p>
            <a:pPr indent="0" lvl="0" marL="0" marR="0" rtl="0" algn="ctr">
              <a:spcBef>
                <a:spcPts val="0"/>
              </a:spcBef>
              <a:spcAft>
                <a:spcPts val="0"/>
              </a:spcAft>
              <a:buClr>
                <a:srgbClr val="404040"/>
              </a:buClr>
              <a:buSzPct val="25000"/>
              <a:buFont typeface="Arial"/>
              <a:buNone/>
            </a:pPr>
            <a:r>
              <a:rPr lang="en" sz="1600">
                <a:solidFill>
                  <a:srgbClr val="404040"/>
                </a:solidFill>
                <a:latin typeface="Calibri"/>
                <a:ea typeface="Calibri"/>
                <a:cs typeface="Calibri"/>
                <a:sym typeface="Calibri"/>
              </a:rPr>
              <a:t>express what they know</a:t>
            </a:r>
          </a:p>
          <a:p>
            <a:pPr indent="0" lvl="0" marL="0" marR="0" rtl="0" algn="ctr">
              <a:spcBef>
                <a:spcPts val="220"/>
              </a:spcBef>
              <a:buClr>
                <a:schemeClr val="dk1"/>
              </a:buClr>
              <a:buFont typeface="Arial"/>
              <a:buNone/>
            </a:pPr>
            <a:r>
              <a:t/>
            </a:r>
            <a:endParaRPr sz="1100">
              <a:solidFill>
                <a:srgbClr val="404040"/>
              </a:solidFill>
              <a:latin typeface="Calibri"/>
              <a:ea typeface="Calibri"/>
              <a:cs typeface="Calibri"/>
              <a:sym typeface="Calibri"/>
            </a:endParaRPr>
          </a:p>
        </p:txBody>
      </p:sp>
      <p:sp>
        <p:nvSpPr>
          <p:cNvPr id="374" name="Shape 374"/>
          <p:cNvSpPr txBox="1"/>
          <p:nvPr/>
        </p:nvSpPr>
        <p:spPr>
          <a:xfrm>
            <a:off x="6061702" y="3151223"/>
            <a:ext cx="2907000" cy="10661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404040"/>
              </a:buClr>
              <a:buSzPct val="25000"/>
              <a:buFont typeface="Arial"/>
              <a:buNone/>
            </a:pPr>
            <a:r>
              <a:rPr b="1" lang="en" sz="2400">
                <a:solidFill>
                  <a:srgbClr val="404040"/>
                </a:solidFill>
                <a:latin typeface="Quattrocento"/>
                <a:ea typeface="Quattrocento"/>
                <a:cs typeface="Quattrocento"/>
                <a:sym typeface="Quattrocento"/>
              </a:rPr>
              <a:t>Engagement</a:t>
            </a:r>
          </a:p>
          <a:p>
            <a:pPr indent="0" lvl="0" marL="0" marR="0" rtl="0" algn="ctr">
              <a:spcBef>
                <a:spcPts val="320"/>
              </a:spcBef>
              <a:spcAft>
                <a:spcPts val="0"/>
              </a:spcAft>
              <a:buClr>
                <a:schemeClr val="dk1"/>
              </a:buClr>
              <a:buFont typeface="Arial"/>
              <a:buNone/>
            </a:pPr>
            <a:r>
              <a:t/>
            </a:r>
            <a:endParaRPr sz="1600">
              <a:solidFill>
                <a:srgbClr val="404040"/>
              </a:solidFill>
              <a:latin typeface="Calibri"/>
              <a:ea typeface="Calibri"/>
              <a:cs typeface="Calibri"/>
              <a:sym typeface="Calibri"/>
            </a:endParaRPr>
          </a:p>
          <a:p>
            <a:pPr indent="0" lvl="0" marL="0" marR="0" rtl="0" algn="ctr">
              <a:spcBef>
                <a:spcPts val="320"/>
              </a:spcBef>
              <a:buClr>
                <a:srgbClr val="404040"/>
              </a:buClr>
              <a:buSzPct val="25000"/>
              <a:buFont typeface="Arial"/>
              <a:buNone/>
            </a:pPr>
            <a:r>
              <a:rPr lang="en" sz="1600">
                <a:solidFill>
                  <a:srgbClr val="404040"/>
                </a:solidFill>
                <a:latin typeface="Calibri"/>
                <a:ea typeface="Calibri"/>
                <a:cs typeface="Calibri"/>
                <a:sym typeface="Calibri"/>
              </a:rPr>
              <a:t>How students will be motivated and sustain engagement throughout the lesson</a:t>
            </a:r>
          </a:p>
        </p:txBody>
      </p:sp>
      <p:sp>
        <p:nvSpPr>
          <p:cNvPr id="375" name="Shape 375"/>
          <p:cNvSpPr txBox="1"/>
          <p:nvPr/>
        </p:nvSpPr>
        <p:spPr>
          <a:xfrm>
            <a:off x="0" y="744919"/>
            <a:ext cx="9144000" cy="58169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 sz="3600">
                <a:solidFill>
                  <a:schemeClr val="dk1"/>
                </a:solidFill>
                <a:latin typeface="Quattrocento"/>
                <a:ea typeface="Quattrocento"/>
                <a:cs typeface="Quattrocento"/>
                <a:sym typeface="Quattrocento"/>
              </a:rPr>
              <a:t>Universal Design for Learning</a:t>
            </a:r>
          </a:p>
        </p:txBody>
      </p:sp>
      <p:sp>
        <p:nvSpPr>
          <p:cNvPr id="376" name="Shape 376"/>
          <p:cNvSpPr/>
          <p:nvPr/>
        </p:nvSpPr>
        <p:spPr>
          <a:xfrm>
            <a:off x="1355423" y="428600"/>
            <a:ext cx="2907000" cy="4155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i="1" lang="en" sz="2400">
                <a:solidFill>
                  <a:schemeClr val="dk1"/>
                </a:solidFill>
                <a:latin typeface="Quattrocento"/>
                <a:ea typeface="Quattrocento"/>
                <a:cs typeface="Quattrocento"/>
                <a:sym typeface="Quattrocento"/>
              </a:rPr>
              <a:t>3 Principles of </a:t>
            </a:r>
          </a:p>
        </p:txBody>
      </p:sp>
      <p:grpSp>
        <p:nvGrpSpPr>
          <p:cNvPr id="377" name="Shape 377"/>
          <p:cNvGrpSpPr/>
          <p:nvPr/>
        </p:nvGrpSpPr>
        <p:grpSpPr>
          <a:xfrm>
            <a:off x="790222" y="1518321"/>
            <a:ext cx="2003700" cy="1803330"/>
            <a:chOff x="790222" y="1600158"/>
            <a:chExt cx="2003700" cy="2003700"/>
          </a:xfrm>
        </p:grpSpPr>
        <p:pic>
          <p:nvPicPr>
            <p:cNvPr id="378" name="Shape 378"/>
            <p:cNvPicPr preferRelativeResize="0"/>
            <p:nvPr/>
          </p:nvPicPr>
          <p:blipFill rotWithShape="1">
            <a:blip r:embed="rId3">
              <a:alphaModFix/>
            </a:blip>
            <a:srcRect b="0" l="0" r="0" t="0"/>
            <a:stretch/>
          </p:blipFill>
          <p:spPr>
            <a:xfrm>
              <a:off x="998361" y="1830171"/>
              <a:ext cx="1587600" cy="1587600"/>
            </a:xfrm>
            <a:prstGeom prst="rect">
              <a:avLst/>
            </a:prstGeom>
            <a:noFill/>
            <a:ln>
              <a:noFill/>
            </a:ln>
          </p:spPr>
        </p:pic>
        <p:sp>
          <p:nvSpPr>
            <p:cNvPr id="379" name="Shape 379"/>
            <p:cNvSpPr/>
            <p:nvPr/>
          </p:nvSpPr>
          <p:spPr>
            <a:xfrm>
              <a:off x="790222" y="1600158"/>
              <a:ext cx="2003700" cy="2003700"/>
            </a:xfrm>
            <a:prstGeom prst="ellipse">
              <a:avLst/>
            </a:prstGeom>
            <a:noFill/>
            <a:ln cap="flat" cmpd="sng" w="12700">
              <a:solidFill>
                <a:srgbClr val="7F7F7F"/>
              </a:solidFill>
              <a:prstDash val="dash"/>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grpSp>
      <p:grpSp>
        <p:nvGrpSpPr>
          <p:cNvPr id="380" name="Shape 380"/>
          <p:cNvGrpSpPr/>
          <p:nvPr/>
        </p:nvGrpSpPr>
        <p:grpSpPr>
          <a:xfrm>
            <a:off x="3653366" y="1518321"/>
            <a:ext cx="2003700" cy="1803330"/>
            <a:chOff x="3623732" y="1600158"/>
            <a:chExt cx="2003700" cy="2003700"/>
          </a:xfrm>
        </p:grpSpPr>
        <p:pic>
          <p:nvPicPr>
            <p:cNvPr id="381" name="Shape 381"/>
            <p:cNvPicPr preferRelativeResize="0"/>
            <p:nvPr/>
          </p:nvPicPr>
          <p:blipFill rotWithShape="1">
            <a:blip r:embed="rId4">
              <a:alphaModFix/>
            </a:blip>
            <a:srcRect b="0" l="0" r="0" t="0"/>
            <a:stretch/>
          </p:blipFill>
          <p:spPr>
            <a:xfrm>
              <a:off x="3831871" y="1842871"/>
              <a:ext cx="1587600" cy="1587600"/>
            </a:xfrm>
            <a:prstGeom prst="rect">
              <a:avLst/>
            </a:prstGeom>
            <a:noFill/>
            <a:ln>
              <a:noFill/>
            </a:ln>
          </p:spPr>
        </p:pic>
        <p:sp>
          <p:nvSpPr>
            <p:cNvPr id="382" name="Shape 382"/>
            <p:cNvSpPr/>
            <p:nvPr/>
          </p:nvSpPr>
          <p:spPr>
            <a:xfrm>
              <a:off x="3623732" y="1600158"/>
              <a:ext cx="2003700" cy="2003700"/>
            </a:xfrm>
            <a:prstGeom prst="ellipse">
              <a:avLst/>
            </a:prstGeom>
            <a:noFill/>
            <a:ln cap="flat" cmpd="sng" w="12700">
              <a:solidFill>
                <a:srgbClr val="7F7F7F"/>
              </a:solidFill>
              <a:prstDash val="dash"/>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grpSp>
      <p:grpSp>
        <p:nvGrpSpPr>
          <p:cNvPr id="383" name="Shape 383"/>
          <p:cNvGrpSpPr/>
          <p:nvPr/>
        </p:nvGrpSpPr>
        <p:grpSpPr>
          <a:xfrm>
            <a:off x="6516510" y="1518321"/>
            <a:ext cx="2003700" cy="1803330"/>
            <a:chOff x="6516510" y="1594554"/>
            <a:chExt cx="2003700" cy="2003700"/>
          </a:xfrm>
        </p:grpSpPr>
        <p:pic>
          <p:nvPicPr>
            <p:cNvPr id="384" name="Shape 384"/>
            <p:cNvPicPr preferRelativeResize="0"/>
            <p:nvPr/>
          </p:nvPicPr>
          <p:blipFill rotWithShape="1">
            <a:blip r:embed="rId5">
              <a:alphaModFix/>
            </a:blip>
            <a:srcRect b="0" l="0" r="0" t="0"/>
            <a:stretch/>
          </p:blipFill>
          <p:spPr>
            <a:xfrm>
              <a:off x="6724650" y="1859138"/>
              <a:ext cx="1587600" cy="1587600"/>
            </a:xfrm>
            <a:prstGeom prst="rect">
              <a:avLst/>
            </a:prstGeom>
            <a:noFill/>
            <a:ln>
              <a:noFill/>
            </a:ln>
          </p:spPr>
        </p:pic>
        <p:sp>
          <p:nvSpPr>
            <p:cNvPr id="385" name="Shape 385"/>
            <p:cNvSpPr/>
            <p:nvPr/>
          </p:nvSpPr>
          <p:spPr>
            <a:xfrm>
              <a:off x="6516510" y="1594554"/>
              <a:ext cx="2003700" cy="2003700"/>
            </a:xfrm>
            <a:prstGeom prst="ellipse">
              <a:avLst/>
            </a:prstGeom>
            <a:noFill/>
            <a:ln cap="flat" cmpd="sng" w="12700">
              <a:solidFill>
                <a:srgbClr val="7F7F7F"/>
              </a:solidFill>
              <a:prstDash val="dash"/>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grpSp>
      <p:cxnSp>
        <p:nvCxnSpPr>
          <p:cNvPr id="386" name="Shape 386"/>
          <p:cNvCxnSpPr>
            <a:stCxn id="379" idx="6"/>
            <a:endCxn id="382" idx="2"/>
          </p:cNvCxnSpPr>
          <p:nvPr/>
        </p:nvCxnSpPr>
        <p:spPr>
          <a:xfrm>
            <a:off x="2793922" y="2419986"/>
            <a:ext cx="859499" cy="0"/>
          </a:xfrm>
          <a:prstGeom prst="straightConnector1">
            <a:avLst/>
          </a:prstGeom>
          <a:noFill/>
          <a:ln cap="flat" cmpd="sng" w="12700">
            <a:solidFill>
              <a:srgbClr val="7F7F7F"/>
            </a:solidFill>
            <a:prstDash val="dash"/>
            <a:round/>
            <a:headEnd len="med" w="med" type="none"/>
            <a:tailEnd len="med" w="med" type="none"/>
          </a:ln>
        </p:spPr>
      </p:cxnSp>
      <p:cxnSp>
        <p:nvCxnSpPr>
          <p:cNvPr id="387" name="Shape 387"/>
          <p:cNvCxnSpPr>
            <a:endCxn id="385" idx="2"/>
          </p:cNvCxnSpPr>
          <p:nvPr/>
        </p:nvCxnSpPr>
        <p:spPr>
          <a:xfrm flipH="1" rot="10800000">
            <a:off x="5627610" y="2419986"/>
            <a:ext cx="888900" cy="2400"/>
          </a:xfrm>
          <a:prstGeom prst="straightConnector1">
            <a:avLst/>
          </a:prstGeom>
          <a:noFill/>
          <a:ln cap="flat" cmpd="sng" w="12700">
            <a:solidFill>
              <a:srgbClr val="7F7F7F"/>
            </a:solidFill>
            <a:prstDash val="dash"/>
            <a:round/>
            <a:headEnd len="med" w="med" type="none"/>
            <a:tailEnd len="med" w="med" type="none"/>
          </a:ln>
        </p:spPr>
      </p:cxn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x="0" y="0"/>
          <a:ext cx="0" cy="0"/>
          <a:chOff x="0" y="0"/>
          <a:chExt cx="0" cy="0"/>
        </a:xfrm>
      </p:grpSpPr>
      <p:sp>
        <p:nvSpPr>
          <p:cNvPr id="392" name="Shape 392"/>
          <p:cNvSpPr txBox="1"/>
          <p:nvPr>
            <p:ph type="title"/>
          </p:nvPr>
        </p:nvSpPr>
        <p:spPr>
          <a:xfrm>
            <a:off x="457200" y="205978"/>
            <a:ext cx="8229600" cy="857400"/>
          </a:xfrm>
          <a:prstGeom prst="rect">
            <a:avLst/>
          </a:prstGeom>
        </p:spPr>
        <p:txBody>
          <a:bodyPr anchorCtr="0" anchor="ctr" bIns="91425" lIns="91425" rIns="91425" tIns="91425">
            <a:noAutofit/>
          </a:bodyPr>
          <a:lstStyle/>
          <a:p>
            <a:pPr lvl="0" algn="l">
              <a:spcBef>
                <a:spcPts val="0"/>
              </a:spcBef>
              <a:buNone/>
            </a:pPr>
            <a:r>
              <a:rPr lang="en"/>
              <a:t>Next steps</a:t>
            </a:r>
          </a:p>
        </p:txBody>
      </p:sp>
      <p:sp>
        <p:nvSpPr>
          <p:cNvPr id="393" name="Shape 393"/>
          <p:cNvSpPr txBox="1"/>
          <p:nvPr>
            <p:ph idx="1" type="body"/>
          </p:nvPr>
        </p:nvSpPr>
        <p:spPr>
          <a:xfrm>
            <a:off x="457200" y="1372825"/>
            <a:ext cx="7323900" cy="3394500"/>
          </a:xfrm>
          <a:prstGeom prst="rect">
            <a:avLst/>
          </a:prstGeom>
        </p:spPr>
        <p:txBody>
          <a:bodyPr anchorCtr="0" anchor="t" bIns="91425" lIns="91425" rIns="91425" tIns="91425">
            <a:noAutofit/>
          </a:bodyPr>
          <a:lstStyle/>
          <a:p>
            <a:pPr indent="-228600" lvl="0" marL="457200" rtl="0">
              <a:spcBef>
                <a:spcPts val="0"/>
              </a:spcBef>
              <a:buAutoNum type="arabicPeriod"/>
            </a:pPr>
            <a:r>
              <a:rPr lang="en"/>
              <a:t>How do YOU plan to share your new experience?</a:t>
            </a:r>
          </a:p>
          <a:p>
            <a:pPr indent="-228600" lvl="0" marL="457200">
              <a:spcBef>
                <a:spcPts val="0"/>
              </a:spcBef>
              <a:buAutoNum type="arabicPeriod"/>
            </a:pPr>
            <a:r>
              <a:rPr lang="en"/>
              <a:t>What are the next steps of your organization to ensure coherence with BPS priorities?</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sp>
        <p:nvSpPr>
          <p:cNvPr id="398" name="Shape 398"/>
          <p:cNvSpPr txBox="1"/>
          <p:nvPr>
            <p:ph type="title"/>
          </p:nvPr>
        </p:nvSpPr>
        <p:spPr>
          <a:xfrm>
            <a:off x="480750" y="1764950"/>
            <a:ext cx="8222100" cy="907500"/>
          </a:xfrm>
          <a:prstGeom prst="rect">
            <a:avLst/>
          </a:prstGeom>
        </p:spPr>
        <p:txBody>
          <a:bodyPr anchorCtr="0" anchor="ctr" bIns="91425" lIns="91425" rIns="91425" tIns="91425">
            <a:noAutofit/>
          </a:bodyPr>
          <a:lstStyle/>
          <a:p>
            <a:pPr lvl="0">
              <a:spcBef>
                <a:spcPts val="0"/>
              </a:spcBef>
              <a:buNone/>
            </a:pPr>
            <a:r>
              <a:rPr lang="en"/>
              <a:t>Questions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387900" y="458025"/>
            <a:ext cx="8368200" cy="686099"/>
          </a:xfrm>
          <a:prstGeom prst="rect">
            <a:avLst/>
          </a:prstGeom>
        </p:spPr>
        <p:txBody>
          <a:bodyPr anchorCtr="0" anchor="ctr" bIns="91425" lIns="91425" rIns="91425" tIns="91425">
            <a:noAutofit/>
          </a:bodyPr>
          <a:lstStyle/>
          <a:p>
            <a:pPr lvl="0">
              <a:spcBef>
                <a:spcPts val="0"/>
              </a:spcBef>
              <a:buNone/>
            </a:pPr>
            <a:r>
              <a:rPr lang="en"/>
              <a:t>February Institute Focus Question:</a:t>
            </a:r>
          </a:p>
        </p:txBody>
      </p:sp>
      <p:sp>
        <p:nvSpPr>
          <p:cNvPr id="127" name="Shape 127"/>
          <p:cNvSpPr txBox="1"/>
          <p:nvPr>
            <p:ph idx="1" type="body"/>
          </p:nvPr>
        </p:nvSpPr>
        <p:spPr>
          <a:xfrm>
            <a:off x="387900" y="1489824"/>
            <a:ext cx="8368200" cy="3078899"/>
          </a:xfrm>
          <a:prstGeom prst="rect">
            <a:avLst/>
          </a:prstGeom>
        </p:spPr>
        <p:txBody>
          <a:bodyPr anchorCtr="0" anchor="t" bIns="91425" lIns="91425" rIns="91425" tIns="91425">
            <a:noAutofit/>
          </a:bodyPr>
          <a:lstStyle/>
          <a:p>
            <a:pPr lvl="0" rtl="0" algn="ctr">
              <a:spcBef>
                <a:spcPts val="0"/>
              </a:spcBef>
              <a:buNone/>
            </a:pPr>
            <a:r>
              <a:rPr lang="en" sz="4800"/>
              <a:t>How do we ensure that ALL students have access to CDTs?</a:t>
            </a:r>
          </a:p>
          <a:p>
            <a:pPr lvl="0">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pic>
        <p:nvPicPr>
          <p:cNvPr id="132" name="Shape 132"/>
          <p:cNvPicPr preferRelativeResize="0"/>
          <p:nvPr/>
        </p:nvPicPr>
        <p:blipFill rotWithShape="1">
          <a:blip r:embed="rId3">
            <a:alphaModFix/>
          </a:blip>
          <a:srcRect b="6754" l="0" r="0" t="7746"/>
          <a:stretch/>
        </p:blipFill>
        <p:spPr>
          <a:xfrm>
            <a:off x="152400" y="152400"/>
            <a:ext cx="8930900" cy="48948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
              <a:t>Participants</a:t>
            </a:r>
          </a:p>
        </p:txBody>
      </p:sp>
      <p:sp>
        <p:nvSpPr>
          <p:cNvPr id="138" name="Shape 138"/>
          <p:cNvSpPr/>
          <p:nvPr/>
        </p:nvSpPr>
        <p:spPr>
          <a:xfrm>
            <a:off x="1135875" y="1033924"/>
            <a:ext cx="2657664" cy="1643328"/>
          </a:xfrm>
          <a:prstGeom prst="cloud">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 sz="3000">
                <a:latin typeface="Oxygen"/>
                <a:ea typeface="Oxygen"/>
                <a:cs typeface="Oxygen"/>
                <a:sym typeface="Oxygen"/>
              </a:rPr>
              <a:t>56 Teachers</a:t>
            </a:r>
          </a:p>
        </p:txBody>
      </p:sp>
      <p:sp>
        <p:nvSpPr>
          <p:cNvPr id="139" name="Shape 139"/>
          <p:cNvSpPr/>
          <p:nvPr/>
        </p:nvSpPr>
        <p:spPr>
          <a:xfrm>
            <a:off x="5492725" y="1112175"/>
            <a:ext cx="2657664" cy="1536624"/>
          </a:xfrm>
          <a:prstGeom prst="cloud">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3000">
                <a:latin typeface="Oxygen"/>
                <a:ea typeface="Oxygen"/>
                <a:cs typeface="Oxygen"/>
                <a:sym typeface="Oxygen"/>
              </a:rPr>
              <a:t>20+ Partners</a:t>
            </a:r>
          </a:p>
        </p:txBody>
      </p:sp>
      <p:sp>
        <p:nvSpPr>
          <p:cNvPr id="140" name="Shape 140"/>
          <p:cNvSpPr/>
          <p:nvPr/>
        </p:nvSpPr>
        <p:spPr>
          <a:xfrm>
            <a:off x="1062025" y="3057325"/>
            <a:ext cx="1283100" cy="1326000"/>
          </a:xfrm>
          <a:prstGeom prst="teardrop">
            <a:avLst>
              <a:gd fmla="val 10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
                <a:latin typeface="Oxygen"/>
                <a:ea typeface="Oxygen"/>
                <a:cs typeface="Oxygen"/>
                <a:sym typeface="Oxygen"/>
              </a:rPr>
              <a:t>34 Schools</a:t>
            </a:r>
          </a:p>
        </p:txBody>
      </p:sp>
      <p:sp>
        <p:nvSpPr>
          <p:cNvPr id="141" name="Shape 141"/>
          <p:cNvSpPr/>
          <p:nvPr/>
        </p:nvSpPr>
        <p:spPr>
          <a:xfrm flipH="1">
            <a:off x="2753800" y="3057325"/>
            <a:ext cx="1371000" cy="1326000"/>
          </a:xfrm>
          <a:prstGeom prst="teardrop">
            <a:avLst>
              <a:gd fmla="val 10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latin typeface="Oxygen"/>
                <a:ea typeface="Oxygen"/>
                <a:cs typeface="Oxygen"/>
                <a:sym typeface="Oxygen"/>
              </a:rPr>
              <a:t>10 Accel. Acad. Sites</a:t>
            </a:r>
          </a:p>
        </p:txBody>
      </p:sp>
      <p:sp>
        <p:nvSpPr>
          <p:cNvPr id="142" name="Shape 142"/>
          <p:cNvSpPr/>
          <p:nvPr/>
        </p:nvSpPr>
        <p:spPr>
          <a:xfrm>
            <a:off x="5330925" y="3057325"/>
            <a:ext cx="1371000" cy="1419900"/>
          </a:xfrm>
          <a:prstGeom prst="teardrop">
            <a:avLst>
              <a:gd fmla="val 10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latin typeface="Oxygen"/>
                <a:ea typeface="Oxygen"/>
                <a:cs typeface="Oxygen"/>
                <a:sym typeface="Oxygen"/>
              </a:rPr>
              <a:t>Accel. Acad partners</a:t>
            </a:r>
          </a:p>
        </p:txBody>
      </p:sp>
      <p:sp>
        <p:nvSpPr>
          <p:cNvPr id="143" name="Shape 143"/>
          <p:cNvSpPr/>
          <p:nvPr/>
        </p:nvSpPr>
        <p:spPr>
          <a:xfrm flipH="1">
            <a:off x="7196125" y="3057325"/>
            <a:ext cx="1456200" cy="1419900"/>
          </a:xfrm>
          <a:prstGeom prst="teardrop">
            <a:avLst>
              <a:gd fmla="val 10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latin typeface="Oxygen"/>
                <a:ea typeface="Oxygen"/>
                <a:cs typeface="Oxygen"/>
                <a:sym typeface="Oxygen"/>
              </a:rPr>
              <a:t>Summer Partners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387900" y="458025"/>
            <a:ext cx="8368200" cy="686099"/>
          </a:xfrm>
          <a:prstGeom prst="rect">
            <a:avLst/>
          </a:prstGeom>
        </p:spPr>
        <p:txBody>
          <a:bodyPr anchorCtr="0" anchor="ctr" bIns="91425" lIns="91425" rIns="91425" tIns="91425">
            <a:noAutofit/>
          </a:bodyPr>
          <a:lstStyle/>
          <a:p>
            <a:pPr lvl="0">
              <a:spcBef>
                <a:spcPts val="0"/>
              </a:spcBef>
              <a:buNone/>
            </a:pPr>
            <a:r>
              <a:rPr lang="en"/>
              <a:t>Objectives</a:t>
            </a:r>
          </a:p>
        </p:txBody>
      </p:sp>
      <p:sp>
        <p:nvSpPr>
          <p:cNvPr id="149" name="Shape 149"/>
          <p:cNvSpPr txBox="1"/>
          <p:nvPr>
            <p:ph idx="1" type="body"/>
          </p:nvPr>
        </p:nvSpPr>
        <p:spPr>
          <a:xfrm>
            <a:off x="387900" y="1489824"/>
            <a:ext cx="8368200" cy="3078899"/>
          </a:xfrm>
          <a:prstGeom prst="rect">
            <a:avLst/>
          </a:prstGeom>
        </p:spPr>
        <p:txBody>
          <a:bodyPr anchorCtr="0" anchor="t" bIns="91425" lIns="91425" rIns="91425" tIns="91425">
            <a:noAutofit/>
          </a:bodyPr>
          <a:lstStyle/>
          <a:p>
            <a:pPr indent="-368300" lvl="0" marL="457200" rtl="0">
              <a:spcBef>
                <a:spcPts val="0"/>
              </a:spcBef>
              <a:buSzPct val="100000"/>
              <a:buAutoNum type="arabicPeriod"/>
            </a:pPr>
            <a:r>
              <a:rPr lang="en" sz="2200"/>
              <a:t>Develop a deep understanding of cognitively demanding tasks and UDL principles of access for ALL learners. </a:t>
            </a:r>
          </a:p>
          <a:p>
            <a:pPr indent="-368300" lvl="0" marL="457200" rtl="0">
              <a:spcBef>
                <a:spcPts val="0"/>
              </a:spcBef>
              <a:buSzPct val="100000"/>
              <a:buAutoNum type="arabicPeriod"/>
            </a:pPr>
            <a:r>
              <a:rPr lang="en" sz="2200"/>
              <a:t>Demonstrate understanding through modification of upcoming lesson/task that will be implemented by teachers following the Institute in their own classrooms.</a:t>
            </a:r>
          </a:p>
          <a:p>
            <a:pPr indent="-368300" lvl="0" marL="457200">
              <a:spcBef>
                <a:spcPts val="0"/>
              </a:spcBef>
              <a:buSzPct val="100000"/>
              <a:buAutoNum type="arabicPeriod"/>
            </a:pPr>
            <a:r>
              <a:rPr lang="en" sz="2200"/>
              <a:t>Collaborative development and design of district-wide Extended Learning Time Grades 3-8 curriculum for April Acceleration Academy and Summer Learning programs.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87900" y="458025"/>
            <a:ext cx="8368200" cy="686099"/>
          </a:xfrm>
          <a:prstGeom prst="rect">
            <a:avLst/>
          </a:prstGeom>
        </p:spPr>
        <p:txBody>
          <a:bodyPr anchorCtr="0" anchor="ctr" bIns="91425" lIns="91425" rIns="91425" tIns="91425">
            <a:noAutofit/>
          </a:bodyPr>
          <a:lstStyle/>
          <a:p>
            <a:pPr lvl="0" rtl="0">
              <a:spcBef>
                <a:spcPts val="0"/>
              </a:spcBef>
              <a:buNone/>
            </a:pPr>
            <a:r>
              <a:rPr lang="en"/>
              <a:t>Two ELT Curriculum Pathways: </a:t>
            </a:r>
          </a:p>
          <a:p>
            <a:pPr lvl="0">
              <a:spcBef>
                <a:spcPts val="0"/>
              </a:spcBef>
              <a:buNone/>
            </a:pPr>
            <a:r>
              <a:rPr lang="en"/>
              <a:t>Collaboration within ELA &amp; Math</a:t>
            </a:r>
          </a:p>
        </p:txBody>
      </p:sp>
      <p:sp>
        <p:nvSpPr>
          <p:cNvPr id="155" name="Shape 155"/>
          <p:cNvSpPr txBox="1"/>
          <p:nvPr>
            <p:ph idx="1" type="body"/>
          </p:nvPr>
        </p:nvSpPr>
        <p:spPr>
          <a:xfrm>
            <a:off x="387900" y="1489825"/>
            <a:ext cx="3999899" cy="3078899"/>
          </a:xfrm>
          <a:prstGeom prst="rect">
            <a:avLst/>
          </a:prstGeom>
        </p:spPr>
        <p:txBody>
          <a:bodyPr anchorCtr="0" anchor="t" bIns="91425" lIns="91425" rIns="91425" tIns="91425">
            <a:noAutofit/>
          </a:bodyPr>
          <a:lstStyle/>
          <a:p>
            <a:pPr lvl="0" rtl="0" algn="ctr">
              <a:spcBef>
                <a:spcPts val="0"/>
              </a:spcBef>
              <a:buNone/>
            </a:pPr>
            <a:r>
              <a:rPr lang="en" sz="1800"/>
              <a:t>ELA:</a:t>
            </a:r>
          </a:p>
          <a:p>
            <a:pPr indent="-228600" lvl="0" marL="457200" rtl="0">
              <a:spcBef>
                <a:spcPts val="0"/>
              </a:spcBef>
            </a:pPr>
            <a:r>
              <a:rPr lang="en"/>
              <a:t>Understanding the Expeditionary Learning (“EL”) curriculum and preferred strategies for accessing complex text</a:t>
            </a:r>
          </a:p>
          <a:p>
            <a:pPr indent="-228600" lvl="0" marL="457200" rtl="0">
              <a:spcBef>
                <a:spcPts val="0"/>
              </a:spcBef>
            </a:pPr>
            <a:r>
              <a:rPr lang="en"/>
              <a:t>Identifying and addressing barriers in the Summer EL units by developing resources documents</a:t>
            </a:r>
          </a:p>
          <a:p>
            <a:pPr indent="-228600" lvl="0" marL="457200">
              <a:spcBef>
                <a:spcPts val="0"/>
              </a:spcBef>
            </a:pPr>
            <a:r>
              <a:rPr lang="en"/>
              <a:t>Creating CDTs and corresponding resource documents focused on addressing barriers for core texts that will be studied during April Acceleration Academies</a:t>
            </a:r>
          </a:p>
        </p:txBody>
      </p:sp>
      <p:sp>
        <p:nvSpPr>
          <p:cNvPr id="156" name="Shape 156"/>
          <p:cNvSpPr txBox="1"/>
          <p:nvPr>
            <p:ph idx="2" type="body"/>
          </p:nvPr>
        </p:nvSpPr>
        <p:spPr>
          <a:xfrm>
            <a:off x="4756200" y="1489825"/>
            <a:ext cx="3999899" cy="3078899"/>
          </a:xfrm>
          <a:prstGeom prst="rect">
            <a:avLst/>
          </a:prstGeom>
        </p:spPr>
        <p:txBody>
          <a:bodyPr anchorCtr="0" anchor="t" bIns="91425" lIns="91425" rIns="91425" tIns="91425">
            <a:noAutofit/>
          </a:bodyPr>
          <a:lstStyle/>
          <a:p>
            <a:pPr lvl="0" rtl="0" algn="ctr">
              <a:spcBef>
                <a:spcPts val="0"/>
              </a:spcBef>
              <a:buNone/>
            </a:pPr>
            <a:r>
              <a:rPr lang="en" sz="1800"/>
              <a:t>Math:</a:t>
            </a:r>
          </a:p>
          <a:p>
            <a:pPr indent="-228600" lvl="0" marL="457200" rtl="0">
              <a:spcBef>
                <a:spcPts val="0"/>
              </a:spcBef>
            </a:pPr>
            <a:r>
              <a:rPr lang="en"/>
              <a:t>Studying the math taxonomy for cognitive demand and adapting tasks to meet cognitive demand as well as UDL principles</a:t>
            </a:r>
          </a:p>
          <a:p>
            <a:pPr indent="-228600" lvl="0" marL="457200" rtl="0">
              <a:spcBef>
                <a:spcPts val="0"/>
              </a:spcBef>
            </a:pPr>
            <a:r>
              <a:rPr lang="en"/>
              <a:t>Examining lesson protocols and task-based lessons</a:t>
            </a:r>
          </a:p>
          <a:p>
            <a:pPr indent="-228600" lvl="0" marL="457200">
              <a:spcBef>
                <a:spcPts val="0"/>
              </a:spcBef>
            </a:pPr>
            <a:r>
              <a:rPr lang="en"/>
              <a:t>Creating cognitively demanding, task-based lessons with a UDL lens that will be implemented during April Acceleration Academies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87900" y="215700"/>
            <a:ext cx="8368200" cy="686100"/>
          </a:xfrm>
          <a:prstGeom prst="rect">
            <a:avLst/>
          </a:prstGeom>
        </p:spPr>
        <p:txBody>
          <a:bodyPr anchorCtr="0" anchor="ctr" bIns="91425" lIns="91425" rIns="91425" tIns="91425">
            <a:noAutofit/>
          </a:bodyPr>
          <a:lstStyle/>
          <a:p>
            <a:pPr lvl="0">
              <a:spcBef>
                <a:spcPts val="0"/>
              </a:spcBef>
              <a:buNone/>
            </a:pPr>
            <a:r>
              <a:rPr lang="en"/>
              <a:t>CDT?</a:t>
            </a:r>
          </a:p>
        </p:txBody>
      </p:sp>
      <p:sp>
        <p:nvSpPr>
          <p:cNvPr id="162" name="Shape 162"/>
          <p:cNvSpPr txBox="1"/>
          <p:nvPr/>
        </p:nvSpPr>
        <p:spPr>
          <a:xfrm>
            <a:off x="466400" y="1081325"/>
            <a:ext cx="8289600" cy="3767700"/>
          </a:xfrm>
          <a:prstGeom prst="rect">
            <a:avLst/>
          </a:prstGeom>
          <a:noFill/>
          <a:ln>
            <a:noFill/>
          </a:ln>
        </p:spPr>
        <p:txBody>
          <a:bodyPr anchorCtr="0" anchor="t" bIns="91425" lIns="91425" rIns="91425" tIns="91425">
            <a:noAutofit/>
          </a:bodyPr>
          <a:lstStyle/>
          <a:p>
            <a:pPr lvl="0" rtl="0">
              <a:spcBef>
                <a:spcPts val="0"/>
              </a:spcBef>
              <a:buNone/>
            </a:pPr>
            <a:r>
              <a:rPr b="1" lang="en" sz="3000" u="sng">
                <a:solidFill>
                  <a:srgbClr val="404040"/>
                </a:solidFill>
                <a:latin typeface="Roboto"/>
                <a:ea typeface="Roboto"/>
                <a:cs typeface="Roboto"/>
                <a:sym typeface="Roboto"/>
              </a:rPr>
              <a:t>CDT: Cognitively Demanding Task:</a:t>
            </a:r>
          </a:p>
          <a:p>
            <a:pPr lvl="0" rtl="0">
              <a:spcBef>
                <a:spcPts val="0"/>
              </a:spcBef>
              <a:buNone/>
            </a:pPr>
            <a:r>
              <a:t/>
            </a:r>
            <a:endParaRPr b="1" sz="2400">
              <a:solidFill>
                <a:srgbClr val="404040"/>
              </a:solidFill>
            </a:endParaRPr>
          </a:p>
          <a:p>
            <a:pPr lvl="0" rtl="0">
              <a:spcBef>
                <a:spcPts val="0"/>
              </a:spcBef>
              <a:buNone/>
            </a:pPr>
            <a:r>
              <a:rPr b="1" lang="en" sz="2400">
                <a:solidFill>
                  <a:srgbClr val="404040"/>
                </a:solidFill>
              </a:rPr>
              <a:t>Cognitive</a:t>
            </a:r>
            <a:r>
              <a:rPr lang="en" sz="2400">
                <a:solidFill>
                  <a:srgbClr val="404040"/>
                </a:solidFill>
              </a:rPr>
              <a:t> Demand – The </a:t>
            </a:r>
            <a:r>
              <a:rPr b="1" lang="en" sz="2400">
                <a:solidFill>
                  <a:srgbClr val="404040"/>
                </a:solidFill>
              </a:rPr>
              <a:t>cognitive</a:t>
            </a:r>
            <a:r>
              <a:rPr lang="en" sz="2400">
                <a:solidFill>
                  <a:srgbClr val="404040"/>
                </a:solidFill>
              </a:rPr>
              <a:t> demand is the kind and level of thinking required of students in order to successfully engage with and solve the </a:t>
            </a:r>
            <a:r>
              <a:rPr b="1" lang="en" sz="2400">
                <a:solidFill>
                  <a:srgbClr val="404040"/>
                </a:solidFill>
              </a:rPr>
              <a:t>task</a:t>
            </a:r>
            <a:r>
              <a:rPr lang="en" sz="2400">
                <a:solidFill>
                  <a:srgbClr val="404040"/>
                </a:solidFill>
              </a:rPr>
              <a:t>. </a:t>
            </a:r>
          </a:p>
          <a:p>
            <a:pPr lvl="0" rtl="0">
              <a:spcBef>
                <a:spcPts val="0"/>
              </a:spcBef>
              <a:buNone/>
            </a:pPr>
            <a:r>
              <a:t/>
            </a:r>
            <a:endParaRPr>
              <a:solidFill>
                <a:srgbClr val="404040"/>
              </a:solidFill>
            </a:endParaRPr>
          </a:p>
          <a:p>
            <a:pPr lvl="0" rtl="0">
              <a:spcBef>
                <a:spcPts val="0"/>
              </a:spcBef>
              <a:buNone/>
            </a:pPr>
            <a:r>
              <a:rPr lang="en">
                <a:solidFill>
                  <a:srgbClr val="404040"/>
                </a:solidFill>
              </a:rPr>
              <a:t>(Stein, M. K., Smith, M. S., Henningsen, M. A., &amp; Silver, E. A., 2000. Implementing standards-based mathematics instruction: A casebook for professional development.)</a:t>
            </a:r>
          </a:p>
          <a:p>
            <a:pPr lvl="0" rtl="0">
              <a:spcBef>
                <a:spcPts val="0"/>
              </a:spcBef>
              <a:buNone/>
            </a:pPr>
            <a:r>
              <a:t/>
            </a:r>
            <a:endParaRPr>
              <a:solidFill>
                <a:srgbClr val="404040"/>
              </a:solidFill>
            </a:endParaRPr>
          </a:p>
          <a:p>
            <a:pPr lvl="0" rtl="0">
              <a:spcBef>
                <a:spcPts val="0"/>
              </a:spcBef>
              <a:buNone/>
            </a:pPr>
            <a:r>
              <a:t/>
            </a:r>
            <a:endParaRPr>
              <a:solidFill>
                <a:srgbClr val="404040"/>
              </a:solidFill>
            </a:endParaRPr>
          </a:p>
          <a:p>
            <a:pPr lvl="0" rtl="0">
              <a:spcBef>
                <a:spcPts val="0"/>
              </a:spcBef>
              <a:buNone/>
            </a:pPr>
            <a:r>
              <a:t/>
            </a:r>
            <a:endParaRPr>
              <a:solidFill>
                <a:srgbClr val="404040"/>
              </a:solidFill>
            </a:endParaRPr>
          </a:p>
          <a:p>
            <a:pPr lvl="0">
              <a:spcBef>
                <a:spcPts val="0"/>
              </a:spcBef>
              <a:buNone/>
            </a:pPr>
            <a:r>
              <a:rPr i="1" lang="en">
                <a:solidFill>
                  <a:srgbClr val="404040"/>
                </a:solidFill>
              </a:rPr>
              <a:t>*Boston Public Schools predominantly use Webb’s Depth of Knowledge to determine the cognitive demand of a task.</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verview of Student Assignment Outcom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